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Default Extension="xls" ContentType="application/vnd.ms-exce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Override PartName="/docProps/custom.xml" ContentType="application/vnd.openxmlformats-officedocument.custom-properties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334" r:id="rId3"/>
    <p:sldId id="350" r:id="rId4"/>
    <p:sldId id="309" r:id="rId5"/>
    <p:sldId id="314" r:id="rId6"/>
    <p:sldId id="335" r:id="rId7"/>
    <p:sldId id="331" r:id="rId8"/>
    <p:sldId id="332" r:id="rId9"/>
    <p:sldId id="333" r:id="rId10"/>
    <p:sldId id="352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51" r:id="rId23"/>
    <p:sldId id="315" r:id="rId24"/>
    <p:sldId id="317" r:id="rId25"/>
    <p:sldId id="316" r:id="rId26"/>
    <p:sldId id="329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258" r:id="rId38"/>
    <p:sldId id="260" r:id="rId39"/>
    <p:sldId id="282" r:id="rId40"/>
    <p:sldId id="273" r:id="rId41"/>
    <p:sldId id="268" r:id="rId42"/>
    <p:sldId id="269" r:id="rId43"/>
    <p:sldId id="286" r:id="rId44"/>
    <p:sldId id="287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7" r:id="rId62"/>
    <p:sldId id="308" r:id="rId63"/>
    <p:sldId id="306" r:id="rId64"/>
    <p:sldId id="330" r:id="rId65"/>
    <p:sldId id="275" r:id="rId66"/>
    <p:sldId id="276" r:id="rId67"/>
    <p:sldId id="277" r:id="rId68"/>
    <p:sldId id="278" r:id="rId69"/>
    <p:sldId id="279" r:id="rId70"/>
    <p:sldId id="280" r:id="rId71"/>
    <p:sldId id="281" r:id="rId72"/>
    <p:sldId id="270" r:id="rId73"/>
    <p:sldId id="311" r:id="rId74"/>
    <p:sldId id="272" r:id="rId75"/>
    <p:sldId id="283" r:id="rId7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C00CC"/>
    <a:srgbClr val="006600"/>
    <a:srgbClr val="FFCC66"/>
    <a:srgbClr val="6699FF"/>
    <a:srgbClr val="9B5D1F"/>
    <a:srgbClr val="FFFF00"/>
    <a:srgbClr val="333399"/>
    <a:srgbClr val="CC6D8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 varScale="1">
        <p:scale>
          <a:sx n="137" d="100"/>
          <a:sy n="137" d="100"/>
        </p:scale>
        <p:origin x="-9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63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ict"/><Relationship Id="rId2" Type="http://schemas.openxmlformats.org/officeDocument/2006/relationships/image" Target="../media/image54.pict"/><Relationship Id="rId3" Type="http://schemas.openxmlformats.org/officeDocument/2006/relationships/image" Target="../media/image5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8472526-8579-FE48-BE8E-4E4C56DEC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4CB68-F356-C64B-91CD-F0C8537AB7C4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94AE3-5EAC-AB40-896D-CD8505098E0B}" type="slidenum">
              <a:rPr lang="en-US"/>
              <a:pPr/>
              <a:t>30</a:t>
            </a:fld>
            <a:endParaRPr lang="en-US"/>
          </a:p>
        </p:txBody>
      </p:sp>
      <p:sp>
        <p:nvSpPr>
          <p:cNvPr id="5632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40652-E246-0B4E-B271-073D186E14DB}" type="slidenum">
              <a:rPr lang="en-US"/>
              <a:pPr/>
              <a:t>31</a:t>
            </a:fld>
            <a:endParaRPr lang="en-US"/>
          </a:p>
        </p:txBody>
      </p:sp>
      <p:sp>
        <p:nvSpPr>
          <p:cNvPr id="5837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394E9F-B66C-A341-93BA-9C5248559C4D}" type="slidenum">
              <a:rPr lang="en-US"/>
              <a:pPr/>
              <a:t>32</a:t>
            </a:fld>
            <a:endParaRPr lang="en-US"/>
          </a:p>
        </p:txBody>
      </p:sp>
      <p:sp>
        <p:nvSpPr>
          <p:cNvPr id="6041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CC86F-71A9-2B47-8EB4-3D690F949FDC}" type="slidenum">
              <a:rPr lang="en-US"/>
              <a:pPr/>
              <a:t>33</a:t>
            </a:fld>
            <a:endParaRPr lang="en-US"/>
          </a:p>
        </p:txBody>
      </p:sp>
      <p:sp>
        <p:nvSpPr>
          <p:cNvPr id="6246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3F7E7C-41CB-924D-B3FF-FD912FE1BACD}" type="slidenum">
              <a:rPr lang="en-US"/>
              <a:pPr/>
              <a:t>34</a:t>
            </a:fld>
            <a:endParaRPr lang="en-US"/>
          </a:p>
        </p:txBody>
      </p:sp>
      <p:sp>
        <p:nvSpPr>
          <p:cNvPr id="6451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9010E3-82CE-8340-9DE9-33A619EDA763}" type="slidenum">
              <a:rPr lang="en-US"/>
              <a:pPr/>
              <a:t>35</a:t>
            </a:fld>
            <a:endParaRPr lang="en-US"/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/>
              <a:t>"4X" games: 4X, meaning explore, expand, exploit, and exterminate </a:t>
            </a:r>
          </a:p>
          <a:p>
            <a:r>
              <a:rPr lang="en-US"/>
              <a:t>Key issues are ai, interface and dealing with micromanagement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570E9-815E-F743-8825-685B2EB297B8}" type="slidenum">
              <a:rPr lang="en-US"/>
              <a:pPr/>
              <a:t>36</a:t>
            </a:fld>
            <a:endParaRPr lang="en-US"/>
          </a:p>
        </p:txBody>
      </p:sp>
      <p:sp>
        <p:nvSpPr>
          <p:cNvPr id="6861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7F4ED6-1575-2B48-AC5F-77A7A91E3EC5}" type="slidenum">
              <a:rPr lang="en-US"/>
              <a:pPr/>
              <a:t>37</a:t>
            </a:fld>
            <a:endParaRPr lang="en-US"/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CF24A-907C-A943-B62B-EDCC6EA9E78D}" type="slidenum">
              <a:rPr lang="en-US"/>
              <a:pPr/>
              <a:t>38</a:t>
            </a:fld>
            <a:endParaRPr lang="en-US"/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72E7A6-5B9C-2E4E-85B8-A3DA31DF8A3C}" type="slidenum">
              <a:rPr lang="en-US"/>
              <a:pPr/>
              <a:t>39</a:t>
            </a:fld>
            <a:endParaRPr lang="en-US"/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03054-1042-1A49-8A17-088F8F7F6F55}" type="slidenum">
              <a:rPr lang="en-US"/>
              <a:pPr/>
              <a:t>8</a:t>
            </a:fld>
            <a:endParaRPr lang="en-US"/>
          </a:p>
        </p:txBody>
      </p:sp>
      <p:sp>
        <p:nvSpPr>
          <p:cNvPr id="256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29C283-6202-E540-9D7D-D724FAAB4EBC}" type="slidenum">
              <a:rPr lang="en-US"/>
              <a:pPr/>
              <a:t>40</a:t>
            </a:fld>
            <a:endParaRPr lang="en-US"/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E1A59-A6B4-C648-83C6-619CDEC4839F}" type="slidenum">
              <a:rPr lang="en-US"/>
              <a:pPr/>
              <a:t>41</a:t>
            </a:fld>
            <a:endParaRPr lang="en-US"/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C9B8F3-3F59-D045-9171-EFC7268CFF52}" type="slidenum">
              <a:rPr lang="en-US"/>
              <a:pPr/>
              <a:t>42</a:t>
            </a:fld>
            <a:endParaRPr lang="en-US"/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964BD4-8E4C-2C40-A399-F32F0C3101CC}" type="slidenum">
              <a:rPr lang="en-US"/>
              <a:pPr/>
              <a:t>43</a:t>
            </a:fld>
            <a:endParaRPr lang="en-US"/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F1BBF-828C-4F4C-895C-C977CE880CC6}" type="slidenum">
              <a:rPr lang="en-US"/>
              <a:pPr/>
              <a:t>44</a:t>
            </a:fld>
            <a:endParaRPr lang="en-US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A2B26A-FA1E-454E-A915-115772E40A65}" type="slidenum">
              <a:rPr lang="en-US"/>
              <a:pPr/>
              <a:t>45</a:t>
            </a:fld>
            <a:endParaRPr lang="en-US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E4CABD-CDA1-714B-8CFC-9077FDCD0D0E}" type="slidenum">
              <a:rPr lang="en-US"/>
              <a:pPr/>
              <a:t>46</a:t>
            </a:fld>
            <a:endParaRPr lang="en-US"/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A7F2D-2231-814A-9E8B-5E33EFA7A048}" type="slidenum">
              <a:rPr lang="en-US"/>
              <a:pPr/>
              <a:t>47</a:t>
            </a:fld>
            <a:endParaRPr lang="en-US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B6C9DD-0A1F-4545-821D-78F719FA228C}" type="slidenum">
              <a:rPr lang="en-US"/>
              <a:pPr/>
              <a:t>48</a:t>
            </a:fld>
            <a:endParaRPr lang="en-US"/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72A1D-0E91-6743-A6F2-28EFD25F981E}" type="slidenum">
              <a:rPr lang="en-US"/>
              <a:pPr/>
              <a:t>49</a:t>
            </a:fld>
            <a:endParaRPr lang="en-US"/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68492-CF32-494E-A0F1-912B47839A1E}" type="slidenum">
              <a:rPr lang="en-US"/>
              <a:pPr/>
              <a:t>23</a:t>
            </a:fld>
            <a:endParaRPr lang="en-US"/>
          </a:p>
        </p:txBody>
      </p:sp>
      <p:sp>
        <p:nvSpPr>
          <p:cNvPr id="4198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9B62F-F282-2047-AA5B-13BC4A9459E2}" type="slidenum">
              <a:rPr lang="en-US"/>
              <a:pPr/>
              <a:t>50</a:t>
            </a:fld>
            <a:endParaRPr lang="en-US"/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4A5C65-DAB8-C749-B313-EE059A306A61}" type="slidenum">
              <a:rPr lang="en-US"/>
              <a:pPr/>
              <a:t>51</a:t>
            </a:fld>
            <a:endParaRPr lang="en-US"/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B7726-5172-D94A-ACC9-9552758A6E5C}" type="slidenum">
              <a:rPr lang="en-US"/>
              <a:pPr/>
              <a:t>52</a:t>
            </a:fld>
            <a:endParaRPr lang="en-US"/>
          </a:p>
        </p:txBody>
      </p:sp>
      <p:sp>
        <p:nvSpPr>
          <p:cNvPr id="1013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8C7A5-88EC-354A-8147-D44FA9DD0DF5}" type="slidenum">
              <a:rPr lang="en-US"/>
              <a:pPr/>
              <a:t>53</a:t>
            </a:fld>
            <a:endParaRPr lang="en-US"/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066DE-B0DB-C048-9959-C724B1BAA1C8}" type="slidenum">
              <a:rPr lang="en-US"/>
              <a:pPr/>
              <a:t>54</a:t>
            </a:fld>
            <a:endParaRPr lang="en-US"/>
          </a:p>
        </p:txBody>
      </p:sp>
      <p:sp>
        <p:nvSpPr>
          <p:cNvPr id="1054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4F9CD-5916-5643-B0D6-2DB8932250DC}" type="slidenum">
              <a:rPr lang="en-US"/>
              <a:pPr/>
              <a:t>55</a:t>
            </a:fld>
            <a:endParaRPr lang="en-US"/>
          </a:p>
        </p:txBody>
      </p:sp>
      <p:sp>
        <p:nvSpPr>
          <p:cNvPr id="1075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777461-A842-674E-AC2D-F80A88F06B47}" type="slidenum">
              <a:rPr lang="en-US"/>
              <a:pPr/>
              <a:t>56</a:t>
            </a:fld>
            <a:endParaRPr lang="en-US"/>
          </a:p>
        </p:txBody>
      </p:sp>
      <p:sp>
        <p:nvSpPr>
          <p:cNvPr id="1095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4F981B-7723-6F47-9381-BACBCD20A9A0}" type="slidenum">
              <a:rPr lang="en-US"/>
              <a:pPr/>
              <a:t>57</a:t>
            </a:fld>
            <a:endParaRPr lang="en-US"/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29504-CD94-F84C-B7A8-0C91365EF17E}" type="slidenum">
              <a:rPr lang="en-US"/>
              <a:pPr/>
              <a:t>58</a:t>
            </a:fld>
            <a:endParaRPr lang="en-US"/>
          </a:p>
        </p:txBody>
      </p:sp>
      <p:sp>
        <p:nvSpPr>
          <p:cNvPr id="1136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980A43-B018-2C4D-8495-C8140889CB5F}" type="slidenum">
              <a:rPr lang="en-US"/>
              <a:pPr/>
              <a:t>59</a:t>
            </a:fld>
            <a:endParaRPr lang="en-US"/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50746-0706-874E-B514-2D31AED62600}" type="slidenum">
              <a:rPr lang="en-US"/>
              <a:pPr/>
              <a:t>24</a:t>
            </a:fld>
            <a:endParaRPr lang="en-US"/>
          </a:p>
        </p:txBody>
      </p:sp>
      <p:sp>
        <p:nvSpPr>
          <p:cNvPr id="4403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825A4-7FBD-3048-B768-8B5B4056A804}" type="slidenum">
              <a:rPr lang="en-US"/>
              <a:pPr/>
              <a:t>60</a:t>
            </a:fld>
            <a:endParaRPr lang="en-US"/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C5A1B-8B73-9E42-A585-64236712D8D0}" type="slidenum">
              <a:rPr lang="en-US"/>
              <a:pPr/>
              <a:t>61</a:t>
            </a:fld>
            <a:endParaRPr lang="en-US"/>
          </a:p>
        </p:txBody>
      </p:sp>
      <p:sp>
        <p:nvSpPr>
          <p:cNvPr id="1198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58C-5792-5245-80AB-9FC051D8C2BD}" type="slidenum">
              <a:rPr lang="en-US"/>
              <a:pPr/>
              <a:t>62</a:t>
            </a:fld>
            <a:endParaRPr lang="en-US"/>
          </a:p>
        </p:txBody>
      </p:sp>
      <p:sp>
        <p:nvSpPr>
          <p:cNvPr id="1218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CB381-7C4D-164E-9794-BB51E66CCEF2}" type="slidenum">
              <a:rPr lang="en-US"/>
              <a:pPr/>
              <a:t>63</a:t>
            </a:fld>
            <a:endParaRPr lang="en-US"/>
          </a:p>
        </p:txBody>
      </p:sp>
      <p:sp>
        <p:nvSpPr>
          <p:cNvPr id="1239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89959-68C3-7847-AB61-2A5E9F15B481}" type="slidenum">
              <a:rPr lang="en-US"/>
              <a:pPr/>
              <a:t>64</a:t>
            </a:fld>
            <a:endParaRPr lang="en-US"/>
          </a:p>
        </p:txBody>
      </p:sp>
      <p:sp>
        <p:nvSpPr>
          <p:cNvPr id="1259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9BD44E-E05F-1A4F-8A31-3C3C83BAD7DB}" type="slidenum">
              <a:rPr lang="en-US"/>
              <a:pPr/>
              <a:t>25</a:t>
            </a:fld>
            <a:endParaRPr lang="en-US"/>
          </a:p>
        </p:txBody>
      </p:sp>
      <p:sp>
        <p:nvSpPr>
          <p:cNvPr id="4608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1F5161-5B35-FE40-8431-06457963B973}" type="slidenum">
              <a:rPr lang="en-US"/>
              <a:pPr/>
              <a:t>26</a:t>
            </a:fld>
            <a:endParaRPr lang="en-US"/>
          </a:p>
        </p:txBody>
      </p:sp>
      <p:sp>
        <p:nvSpPr>
          <p:cNvPr id="481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A117D3-DE9F-A048-9C6F-3590384537A9}" type="slidenum">
              <a:rPr lang="en-US"/>
              <a:pPr/>
              <a:t>27</a:t>
            </a:fld>
            <a:endParaRPr lang="en-US"/>
          </a:p>
        </p:txBody>
      </p:sp>
      <p:sp>
        <p:nvSpPr>
          <p:cNvPr id="5017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4676D-4DAC-2B47-A63B-1A4EE1C6CC74}" type="slidenum">
              <a:rPr lang="en-US"/>
              <a:pPr/>
              <a:t>28</a:t>
            </a:fld>
            <a:endParaRPr lang="en-US"/>
          </a:p>
        </p:txBody>
      </p:sp>
      <p:sp>
        <p:nvSpPr>
          <p:cNvPr id="5222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C555DB-0727-1A4E-B1F4-8BD5F0D4B26F}" type="slidenum">
              <a:rPr lang="en-US"/>
              <a:pPr/>
              <a:t>29</a:t>
            </a:fld>
            <a:endParaRPr lang="en-US"/>
          </a:p>
        </p:txBody>
      </p:sp>
      <p:sp>
        <p:nvSpPr>
          <p:cNvPr id="5427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/>
              <a:t>If you are visible you will likely be overrun and killed- so stay hidden</a:t>
            </a:r>
          </a:p>
          <a:p>
            <a:r>
              <a:rPr lang="en-US"/>
              <a:t>Tenchu &amp; MGS - earliest pioneers in the field</a:t>
            </a:r>
          </a:p>
          <a:p>
            <a:r>
              <a:rPr lang="en-US"/>
              <a:t>Tenchu has stealth meter to tell you how close enemy is. Sound becomes incredibly important.</a:t>
            </a:r>
          </a:p>
          <a:p>
            <a:r>
              <a:rPr lang="en-US"/>
              <a:t>Thief - has a darkness meter (hiddenness meter)</a:t>
            </a:r>
          </a:p>
          <a:p>
            <a:r>
              <a:rPr lang="en-US"/>
              <a:t>Riddick - has shiny eyes, and can hear the heart beat of his enemies. Multiple heart beats = multiple opponents. Minimal status information.</a:t>
            </a: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0"/>
            <a:ext cx="21526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3055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2291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954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6576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0"/>
            <a:ext cx="8305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954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6576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576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2291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2291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610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2" name="Line 28"/>
          <p:cNvSpPr>
            <a:spLocks noChangeShapeType="1"/>
          </p:cNvSpPr>
          <p:nvPr/>
        </p:nvSpPr>
        <p:spPr bwMode="auto">
          <a:xfrm>
            <a:off x="0" y="1066800"/>
            <a:ext cx="952500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1371600" y="62484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2000">
                <a:solidFill>
                  <a:srgbClr val="6699FF"/>
                </a:solidFill>
              </a:rPr>
              <a:t>University of Illinois at Chicago</a:t>
            </a:r>
            <a:endParaRPr lang="en-US" sz="2000">
              <a:solidFill>
                <a:srgbClr val="6699FF"/>
              </a:solidFill>
              <a:latin typeface="Times New Roman" charset="0"/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auto">
          <a:xfrm>
            <a:off x="-1447800" y="914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>
            <a:off x="-152400" y="6248400"/>
            <a:ext cx="982980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64" name="Rectangle 40"/>
          <p:cNvSpPr>
            <a:spLocks noChangeArrowheads="1"/>
          </p:cNvSpPr>
          <p:nvPr/>
        </p:nvSpPr>
        <p:spPr bwMode="auto">
          <a:xfrm>
            <a:off x="4876800" y="990600"/>
            <a:ext cx="46482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0" y="6248400"/>
            <a:ext cx="480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6699FF"/>
                </a:solidFill>
              </a:rPr>
              <a:t>Electronic Visualization Laboratory (EVL)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Comparison_of_revision_control_software" TargetMode="External"/><Relationship Id="rId3" Type="http://schemas.openxmlformats.org/officeDocument/2006/relationships/hyperlink" Target="http://svnbook.red-bean.com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vnbook.red-bean.com/en/1.5/svn-book.html%23svn.intro.quickstart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ortoisesvn.net" TargetMode="External"/><Relationship Id="rId4" Type="http://schemas.openxmlformats.org/officeDocument/2006/relationships/hyperlink" Target="http://www.apple.com/downloads/macosx/development_tools/svn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vnbook.red-bean.com/en/1.5/svn-book.html%23svn.tour.cycle.resolve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hyperlink" Target="http://www.youtube.com/watch?v=XHv1GgmfqHE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kT0nAIY-zg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hyperlink" Target="http://www.youtube.com/watch?v=BCtifBOk5cg" TargetMode="External"/><Relationship Id="rId8" Type="http://schemas.openxmlformats.org/officeDocument/2006/relationships/image" Target="../media/image19.jpe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bCNABqNVMo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icgaming.com/features/articles/computergaminghistory/index5-3.shtml" TargetMode="External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hyperlink" Target="file://localhost/Users/spiff/Documents/Class/CS426/Demos/oblivion.mpg" TargetMode="External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hyperlink" Target="http://www.youtube.com/watch?v=WlsdNKPYw0s" TargetMode="External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hyperlink" Target="http://www.youtube.com/watch?v=DwDpjaXn9Fg" TargetMode="External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hyperlink" Target="http://www.eichberger.net/mule/mean/000240.php" TargetMode="External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Microsoft_Excel_Chart1.xls"/><Relationship Id="rId5" Type="http://schemas.openxmlformats.org/officeDocument/2006/relationships/oleObject" Target="../embeddings/Microsoft_Excel_Chart2.xls"/><Relationship Id="rId6" Type="http://schemas.openxmlformats.org/officeDocument/2006/relationships/oleObject" Target="../embeddings/Microsoft_Excel_Chart3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Microsoft_Excel_Chart4.xls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1143000" y="2057400"/>
            <a:ext cx="70866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CS 426</a:t>
            </a:r>
          </a:p>
          <a:p>
            <a:pPr>
              <a:spcBef>
                <a:spcPct val="50000"/>
              </a:spcBef>
            </a:pPr>
            <a:r>
              <a:rPr lang="en-US" sz="4400"/>
              <a:t>Designing the Game</a:t>
            </a:r>
            <a:br>
              <a:rPr lang="en-US" sz="4400"/>
            </a:br>
            <a:endParaRPr lang="en-US" sz="4400"/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</a:rPr>
              <a:t>© 2003 - 2010 Jason Leigh</a:t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Electronic Visualization Lab,</a:t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University of Illinois at Chicago</a:t>
            </a:r>
            <a:br>
              <a:rPr lang="en-US" sz="2400" b="1">
                <a:solidFill>
                  <a:schemeClr val="tx1"/>
                </a:solidFill>
              </a:rPr>
            </a:br>
            <a:endParaRPr 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Artists vs Computer Scientists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6705600" cy="4572000"/>
          </a:xfrm>
        </p:spPr>
        <p:txBody>
          <a:bodyPr/>
          <a:lstStyle/>
          <a:p>
            <a:r>
              <a:rPr lang="en-US" sz="1400" smtClean="0"/>
              <a:t>Artists don’t know and care (rightfully so) why something is not possible, or how difficult something is to do.</a:t>
            </a:r>
          </a:p>
          <a:p>
            <a:r>
              <a:rPr lang="en-US" sz="1400" smtClean="0"/>
              <a:t>CS people are sometimes over constrained by what they think they can do.</a:t>
            </a:r>
          </a:p>
          <a:p>
            <a:r>
              <a:rPr lang="en-US" sz="1400" smtClean="0"/>
              <a:t>CS people tend to like certain things solely on its technical merits rather than whether something fits in the overall vision of things. I.e. don’t see the forest for the trees.</a:t>
            </a:r>
          </a:p>
          <a:p>
            <a:r>
              <a:rPr lang="en-US" sz="1400" smtClean="0"/>
              <a:t>Artists understand the concept of showtime- i.e. getting something finished to a point that is presentable.</a:t>
            </a:r>
          </a:p>
          <a:p>
            <a:r>
              <a:rPr lang="en-US" sz="1400" smtClean="0"/>
              <a:t>CS people tend to tinker forever – “just-one-more-feature-itis”.</a:t>
            </a:r>
          </a:p>
          <a:p>
            <a:r>
              <a:rPr lang="en-US" sz="1400" smtClean="0"/>
              <a:t>Artists are experienced in taking and giving feedback through a process of critiquing.</a:t>
            </a:r>
          </a:p>
          <a:p>
            <a:r>
              <a:rPr lang="en-US" sz="1400" smtClean="0"/>
              <a:t>CS people take it personally when you don’t like their work.</a:t>
            </a:r>
          </a:p>
          <a:p>
            <a:r>
              <a:rPr lang="en-US" sz="1400" smtClean="0"/>
              <a:t>There are fine artists and graphic artists. Good art doesn’t necessarily translate to good communication. Graphic artists are generally better at balancing the two.</a:t>
            </a:r>
          </a:p>
          <a:p>
            <a:r>
              <a:rPr lang="en-US" sz="1400" smtClean="0"/>
              <a:t>Artists tend to be more “obsessed” with creating their own identity in the art world.</a:t>
            </a:r>
          </a:p>
          <a:p>
            <a:r>
              <a:rPr lang="en-US" sz="1400" smtClean="0"/>
              <a:t>Artists tend to think of CS people as their computer support.</a:t>
            </a:r>
          </a:p>
          <a:p>
            <a:r>
              <a:rPr lang="en-US" sz="1400" smtClean="0"/>
              <a:t>CS people tend to think Artists are “dumb”.</a:t>
            </a:r>
          </a:p>
          <a:p>
            <a:r>
              <a:rPr lang="en-US" sz="1400" smtClean="0"/>
              <a:t>CS needs to build a test harness or basic game environment for artists to test out their artwork in parallel while you are developing new code.</a:t>
            </a:r>
          </a:p>
        </p:txBody>
      </p:sp>
      <p:pic>
        <p:nvPicPr>
          <p:cNvPr id="2765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038600"/>
            <a:ext cx="2043113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1371600"/>
            <a:ext cx="16002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(Agile) Game Development Cycle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mtClean="0"/>
              <a:t>Identify N of M major features/capabilities</a:t>
            </a:r>
          </a:p>
          <a:p>
            <a:r>
              <a:rPr lang="en-US" sz="2000" smtClean="0"/>
              <a:t>Design and implement the features</a:t>
            </a:r>
          </a:p>
          <a:p>
            <a:r>
              <a:rPr lang="en-US" sz="2000" smtClean="0"/>
              <a:t>Test the individual features</a:t>
            </a:r>
          </a:p>
          <a:p>
            <a:r>
              <a:rPr lang="en-US" sz="2000" smtClean="0"/>
              <a:t>Integrate features</a:t>
            </a:r>
          </a:p>
          <a:p>
            <a:r>
              <a:rPr lang="en-US" sz="2000" smtClean="0"/>
              <a:t>Test integrated system so far</a:t>
            </a:r>
          </a:p>
          <a:p>
            <a:r>
              <a:rPr lang="en-US" sz="2000" smtClean="0"/>
              <a:t>Repeat for next set of features</a:t>
            </a:r>
          </a:p>
          <a:p>
            <a:r>
              <a:rPr lang="en-US" sz="2000" smtClean="0"/>
              <a:t>For the class the recommended cycle time is 2 weeks MAX. </a:t>
            </a:r>
          </a:p>
          <a:p>
            <a:r>
              <a:rPr lang="en-US" sz="2000" smtClean="0"/>
              <a:t>But you should have WEEKLY working BUILDS.</a:t>
            </a:r>
          </a:p>
          <a:p>
            <a:r>
              <a:rPr lang="en-US" sz="2000" smtClean="0"/>
              <a:t>If a feature is late chances are you will never catch-up, so cut your losses and determine what you can cut from the game.</a:t>
            </a:r>
          </a:p>
          <a:p>
            <a:r>
              <a:rPr lang="en-US" sz="2000" smtClean="0"/>
              <a:t>POLISHING CAN TAKE A LOT MORE EFFORT THAN CREATION.</a:t>
            </a:r>
          </a:p>
          <a:p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Version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Incredibly important when working in teams.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Many tools for this: Revision Control System (RCS), Subversion (SVN), CVS etc.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Ref: </a:t>
            </a:r>
            <a:r>
              <a:rPr lang="en-US" dirty="0" smtClean="0">
                <a:ea typeface="+mn-ea"/>
                <a:cs typeface="+mn-cs"/>
                <a:hlinkClick r:id="rId2"/>
              </a:rPr>
              <a:t>http://en.wikipedia.org/wiki/Comparison_of_revision_control_software</a:t>
            </a: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SVN Reference book: </a:t>
            </a:r>
            <a:r>
              <a:rPr lang="en-US" dirty="0" smtClean="0">
                <a:ea typeface="+mn-ea"/>
                <a:cs typeface="+mn-cs"/>
                <a:hlinkClick r:id="rId3"/>
              </a:rPr>
              <a:t>http://svnbook.red-bean.com</a:t>
            </a: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All project teams will use Google’s SVN service.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Provides you with 1GB of storage.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500" smtClean="0"/>
              <a:t>SVN quick start tutorial:</a:t>
            </a:r>
          </a:p>
          <a:p>
            <a:pPr>
              <a:lnSpc>
                <a:spcPct val="80000"/>
              </a:lnSpc>
            </a:pPr>
            <a:r>
              <a:rPr lang="en-US" sz="2500" smtClean="0">
                <a:hlinkClick r:id="rId2"/>
              </a:rPr>
              <a:t>http://svnbook.red-bean.com/en/1.5/svn-book.html#svn.intro.quickstart</a:t>
            </a:r>
            <a:endParaRPr lang="en-US" sz="2500" smtClean="0"/>
          </a:p>
          <a:p>
            <a:pPr>
              <a:lnSpc>
                <a:spcPct val="80000"/>
              </a:lnSpc>
            </a:pPr>
            <a:r>
              <a:rPr lang="en-US" sz="2500" smtClean="0"/>
              <a:t>Steps: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sz="2500" smtClean="0"/>
              <a:t>Logon to SVN server and create a repository.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sz="2500" smtClean="0"/>
              <a:t>Import data from  your current project into that repository.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sz="2500" smtClean="0"/>
              <a:t>Check out files/directories you are working with.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sz="2500" smtClean="0"/>
              <a:t>Commit those changes to repository- with a comment.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sz="2500" smtClean="0"/>
              <a:t>Bring your working copy up to date with the repository.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First one of your team members needs to create a project at:</a:t>
            </a:r>
          </a:p>
          <a:p>
            <a:r>
              <a:rPr lang="en-US" smtClean="0"/>
              <a:t>http://code.google.com/hosting/</a:t>
            </a: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040063"/>
            <a:ext cx="59436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>
          <a:xfrm>
            <a:off x="5562600" y="6172200"/>
            <a:ext cx="425450" cy="498475"/>
          </a:xfrm>
          <a:prstGeom prst="lef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Create  your project repository</a:t>
            </a:r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69342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81200"/>
            <a:ext cx="86614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762000" y="1230313"/>
            <a:ext cx="341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See source code in your repository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4832350" y="1230313"/>
            <a:ext cx="413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Allow other members to access repository</a:t>
            </a:r>
          </a:p>
        </p:txBody>
      </p:sp>
      <p:cxnSp>
        <p:nvCxnSpPr>
          <p:cNvPr id="8" name="Straight Arrow Connector 7"/>
          <p:cNvCxnSpPr>
            <a:stCxn id="33796" idx="2"/>
          </p:cNvCxnSpPr>
          <p:nvPr/>
        </p:nvCxnSpPr>
        <p:spPr>
          <a:xfrm rot="16200000" flipH="1">
            <a:off x="3080544" y="991394"/>
            <a:ext cx="1143000" cy="2360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3797" idx="2"/>
          </p:cNvCxnSpPr>
          <p:nvPr/>
        </p:nvCxnSpPr>
        <p:spPr>
          <a:xfrm rot="5400000">
            <a:off x="5888038" y="1731962"/>
            <a:ext cx="1143000" cy="879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 Project Members</a:t>
            </a: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7315200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1828800" y="2651125"/>
            <a:ext cx="822325" cy="473075"/>
          </a:xfrm>
          <a:prstGeom prst="lef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cxnSp>
        <p:nvCxnSpPr>
          <p:cNvPr id="7" name="Straight Connector 6"/>
          <p:cNvCxnSpPr/>
          <p:nvPr/>
        </p:nvCxnSpPr>
        <p:spPr>
          <a:xfrm>
            <a:off x="1981200" y="2209800"/>
            <a:ext cx="1066800" cy="158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 Files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667000"/>
          </a:xfrm>
        </p:spPr>
        <p:txBody>
          <a:bodyPr/>
          <a:lstStyle/>
          <a:p>
            <a:r>
              <a:rPr lang="en-US" sz="2400" smtClean="0"/>
              <a:t>Import your initial source (Linux/Mac example):</a:t>
            </a:r>
          </a:p>
          <a:p>
            <a:r>
              <a:rPr lang="en-US" sz="2400" smtClean="0"/>
              <a:t>svn import c++testcode/ https://mycs340project.googlecode.com/svn/trunk --username spiff@uic.edu --password </a:t>
            </a:r>
            <a:r>
              <a:rPr lang="en-US" sz="2400" smtClean="0">
                <a:solidFill>
                  <a:srgbClr val="FFAB05"/>
                </a:solidFill>
              </a:rPr>
              <a:t>TV6xk5kr7Cb6</a:t>
            </a:r>
          </a:p>
          <a:p>
            <a:endParaRPr lang="en-US" sz="2400" smtClean="0"/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140075"/>
            <a:ext cx="655320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3429000" y="5408613"/>
            <a:ext cx="2514600" cy="15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Left Arrow 7"/>
          <p:cNvSpPr/>
          <p:nvPr/>
        </p:nvSpPr>
        <p:spPr>
          <a:xfrm>
            <a:off x="5267325" y="5486400"/>
            <a:ext cx="438150" cy="531813"/>
          </a:xfrm>
          <a:prstGeom prst="lef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cxnSp>
        <p:nvCxnSpPr>
          <p:cNvPr id="19" name="Straight Arrow Connector 18"/>
          <p:cNvCxnSpPr/>
          <p:nvPr/>
        </p:nvCxnSpPr>
        <p:spPr>
          <a:xfrm rot="10800000">
            <a:off x="5943600" y="2743200"/>
            <a:ext cx="2286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5400000">
            <a:off x="5443538" y="3005137"/>
            <a:ext cx="3048000" cy="2524125"/>
          </a:xfrm>
          <a:prstGeom prst="bentConnector3">
            <a:avLst>
              <a:gd name="adj1" fmla="val 100053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Examine Trunk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/>
          <a:lstStyle/>
          <a:p>
            <a:r>
              <a:rPr lang="en-US" sz="2400" smtClean="0"/>
              <a:t>svn import will ask you type in a small comment to document the import. It will always ask you this when you commit newer versions.</a:t>
            </a:r>
          </a:p>
          <a:p>
            <a:endParaRPr lang="en-US" sz="2400" smtClean="0"/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2209800"/>
            <a:ext cx="59563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382588" y="3395663"/>
            <a:ext cx="180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Browse the trunk</a:t>
            </a:r>
          </a:p>
        </p:txBody>
      </p:sp>
      <p:cxnSp>
        <p:nvCxnSpPr>
          <p:cNvPr id="7" name="Straight Arrow Connector 6"/>
          <p:cNvCxnSpPr>
            <a:stCxn id="36869" idx="0"/>
          </p:cNvCxnSpPr>
          <p:nvPr/>
        </p:nvCxnSpPr>
        <p:spPr>
          <a:xfrm rot="5400000" flipH="1" flipV="1">
            <a:off x="1991518" y="2339182"/>
            <a:ext cx="347663" cy="1765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6869" idx="2"/>
          </p:cNvCxnSpPr>
          <p:nvPr/>
        </p:nvCxnSpPr>
        <p:spPr>
          <a:xfrm rot="16200000" flipH="1">
            <a:off x="1876425" y="3170238"/>
            <a:ext cx="198437" cy="1385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Planning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4572000"/>
          </a:xfrm>
        </p:spPr>
        <p:txBody>
          <a:bodyPr/>
          <a:lstStyle/>
          <a:p>
            <a:r>
              <a:rPr lang="en-US" sz="2400" smtClean="0"/>
              <a:t>Initial high level conceptual gameplay design:</a:t>
            </a:r>
          </a:p>
          <a:p>
            <a:pPr lvl="1"/>
            <a:r>
              <a:rPr lang="en-US" sz="1800" smtClean="0"/>
              <a:t>Identifying major theme(s) around which gameplay may revolve.</a:t>
            </a:r>
          </a:p>
          <a:p>
            <a:pPr lvl="1"/>
            <a:r>
              <a:rPr lang="en-US" sz="1800" smtClean="0"/>
              <a:t>Tip: Start with a “Toy” then grow the concept to a “Game”. </a:t>
            </a:r>
          </a:p>
          <a:p>
            <a:pPr lvl="1"/>
            <a:r>
              <a:rPr lang="en-US" sz="1800" smtClean="0"/>
              <a:t>E.g. blowing bubbles, gooey silly putty like in Tower of Goo</a:t>
            </a:r>
          </a:p>
          <a:p>
            <a:pPr lvl="1"/>
            <a:r>
              <a:rPr lang="en-US" sz="1800" smtClean="0"/>
              <a:t>http://www.youtube.com/watch?v=QmFTH84-ytk</a:t>
            </a:r>
          </a:p>
          <a:p>
            <a:pPr lvl="1"/>
            <a:r>
              <a:rPr lang="en-US" sz="1800" smtClean="0"/>
              <a:t>Short descriptions of gameplay and/or Storyboards to illustrate gameplay</a:t>
            </a:r>
          </a:p>
          <a:p>
            <a:r>
              <a:rPr lang="en-US" sz="2400" smtClean="0"/>
              <a:t>Design Documents</a:t>
            </a:r>
          </a:p>
          <a:p>
            <a:pPr lvl="1"/>
            <a:r>
              <a:rPr lang="en-US" sz="2000" smtClean="0"/>
              <a:t>different from traditional functional spec of say, a Word Processor. There is no way to spec a “winning” game. The game is often tweaked during the course of development. Spec consists of storyboards, backstory, etc.</a:t>
            </a:r>
          </a:p>
          <a:p>
            <a:r>
              <a:rPr lang="en-US" sz="2400" smtClean="0"/>
              <a:t>Technical Design Documents</a:t>
            </a:r>
          </a:p>
          <a:p>
            <a:pPr lvl="1"/>
            <a:r>
              <a:rPr lang="en-US" sz="2000" smtClean="0"/>
              <a:t>Data structures, AI algorithms, algorithms for implementing graphical elements – like explosions.</a:t>
            </a:r>
            <a:endParaRPr lang="en-US" sz="2000" smtClean="0">
              <a:solidFill>
                <a:schemeClr val="accent1"/>
              </a:solidFill>
            </a:endParaRPr>
          </a:p>
          <a:p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smtClean="0"/>
              <a:t>Check out from SVN and then checking them back in after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 err="1" smtClean="0">
                <a:ea typeface="+mn-ea"/>
                <a:cs typeface="+mn-cs"/>
              </a:rPr>
              <a:t>svn</a:t>
            </a:r>
            <a:r>
              <a:rPr lang="en-US" dirty="0" smtClean="0">
                <a:ea typeface="+mn-ea"/>
                <a:cs typeface="+mn-cs"/>
              </a:rPr>
              <a:t> checkout URL --username </a:t>
            </a:r>
            <a:r>
              <a:rPr lang="en-US" dirty="0" err="1" smtClean="0">
                <a:ea typeface="+mn-ea"/>
                <a:cs typeface="+mn-cs"/>
              </a:rPr>
              <a:t>arg</a:t>
            </a:r>
            <a:r>
              <a:rPr lang="en-US" dirty="0" smtClean="0">
                <a:ea typeface="+mn-ea"/>
                <a:cs typeface="+mn-cs"/>
              </a:rPr>
              <a:t> --password </a:t>
            </a:r>
            <a:r>
              <a:rPr lang="en-US" dirty="0" err="1" smtClean="0">
                <a:ea typeface="+mn-ea"/>
                <a:cs typeface="+mn-cs"/>
              </a:rPr>
              <a:t>arg</a:t>
            </a:r>
            <a:r>
              <a:rPr lang="en-US" dirty="0" smtClean="0">
                <a:ea typeface="+mn-ea"/>
                <a:cs typeface="+mn-cs"/>
              </a:rPr>
              <a:t> [PATH]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edit your file</a:t>
            </a:r>
          </a:p>
          <a:p>
            <a:pPr>
              <a:defRPr/>
            </a:pPr>
            <a:r>
              <a:rPr lang="en-US" dirty="0" err="1" smtClean="0">
                <a:ea typeface="+mn-ea"/>
                <a:cs typeface="+mn-cs"/>
              </a:rPr>
              <a:t>svn</a:t>
            </a:r>
            <a:r>
              <a:rPr lang="en-US" dirty="0" smtClean="0">
                <a:ea typeface="+mn-ea"/>
                <a:cs typeface="+mn-cs"/>
              </a:rPr>
              <a:t> update </a:t>
            </a:r>
            <a:r>
              <a:rPr lang="en-US" dirty="0" err="1" smtClean="0">
                <a:ea typeface="+mn-ea"/>
                <a:cs typeface="+mn-cs"/>
                <a:sym typeface="Wingdings"/>
              </a:rPr>
              <a:t>resolve</a:t>
            </a:r>
            <a:r>
              <a:rPr lang="en-US" dirty="0" smtClean="0">
                <a:ea typeface="+mn-ea"/>
                <a:cs typeface="+mn-cs"/>
                <a:sym typeface="Wingdings"/>
              </a:rPr>
              <a:t> any conflicts before </a:t>
            </a:r>
            <a:r>
              <a:rPr lang="en-US" dirty="0" err="1" smtClean="0">
                <a:ea typeface="+mn-ea"/>
                <a:cs typeface="+mn-cs"/>
                <a:sym typeface="Wingdings"/>
              </a:rPr>
              <a:t>commiting</a:t>
            </a:r>
            <a:endParaRPr lang="en-US" dirty="0" smtClean="0">
              <a:ea typeface="+mn-ea"/>
              <a:cs typeface="+mn-cs"/>
              <a:sym typeface="Wingding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edit your file again if necessary</a:t>
            </a:r>
          </a:p>
          <a:p>
            <a:pPr>
              <a:defRPr/>
            </a:pPr>
            <a:r>
              <a:rPr lang="en-US" dirty="0" err="1" smtClean="0">
                <a:ea typeface="+mn-ea"/>
                <a:cs typeface="+mn-cs"/>
                <a:sym typeface="Wingdings"/>
              </a:rPr>
              <a:t>svn</a:t>
            </a:r>
            <a:r>
              <a:rPr lang="en-US" dirty="0" smtClean="0">
                <a:ea typeface="+mn-ea"/>
                <a:cs typeface="+mn-cs"/>
                <a:sym typeface="Wingdings"/>
              </a:rPr>
              <a:t> </a:t>
            </a:r>
            <a:r>
              <a:rPr lang="en-US" smtClean="0">
                <a:ea typeface="+mn-ea"/>
                <a:cs typeface="+mn-cs"/>
                <a:sym typeface="Wingdings"/>
              </a:rPr>
              <a:t>update again</a:t>
            </a:r>
            <a:endParaRPr lang="en-US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err="1" smtClean="0">
                <a:ea typeface="+mn-ea"/>
                <a:cs typeface="+mn-cs"/>
              </a:rPr>
              <a:t>svn</a:t>
            </a:r>
            <a:r>
              <a:rPr lang="en-US" dirty="0" smtClean="0">
                <a:ea typeface="+mn-ea"/>
                <a:cs typeface="+mn-cs"/>
              </a:rPr>
              <a:t> commit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  <a:hlinkClick r:id="rId2"/>
              </a:rPr>
              <a:t>http://svnbook.red-bean.com/en/1.5/svn-book.html#svn.tour.cycle.resolve</a:t>
            </a: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Google’s service also has issue tracking and Wiki.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Other </a:t>
            </a:r>
            <a:r>
              <a:rPr lang="en-US" dirty="0" err="1" smtClean="0">
                <a:ea typeface="+mn-ea"/>
                <a:cs typeface="+mn-cs"/>
              </a:rPr>
              <a:t>svn</a:t>
            </a:r>
            <a:r>
              <a:rPr lang="en-US" dirty="0" smtClean="0">
                <a:ea typeface="+mn-ea"/>
                <a:cs typeface="+mn-cs"/>
              </a:rPr>
              <a:t> clients you can use to import, checkout, commit (on Windows) </a:t>
            </a:r>
            <a:r>
              <a:rPr lang="en-US" dirty="0" err="1" smtClean="0">
                <a:ea typeface="+mn-ea"/>
                <a:cs typeface="+mn-cs"/>
              </a:rPr>
              <a:t>Tortoisesvn</a:t>
            </a: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  <a:hlinkClick r:id="rId3"/>
              </a:rPr>
              <a:t>http://tortoisesvn.net</a:t>
            </a: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For Mac users, either use the Command line or </a:t>
            </a:r>
            <a:r>
              <a:rPr lang="en-US" dirty="0" err="1" smtClean="0">
                <a:ea typeface="+mn-ea"/>
                <a:cs typeface="+mn-cs"/>
              </a:rPr>
              <a:t>svnX</a:t>
            </a:r>
            <a:r>
              <a:rPr lang="en-US" dirty="0" smtClean="0"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  <a:hlinkClick r:id="rId4"/>
              </a:rPr>
              <a:t>http://www.apple.com/downloads/macosx/development_tools/svnx.html</a:t>
            </a: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Issue Tracking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0963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Finally, Game Design</a:t>
            </a:r>
          </a:p>
        </p:txBody>
      </p:sp>
      <p:sp>
        <p:nvSpPr>
          <p:cNvPr id="39939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Survey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many of you own a PS2, Xbox, Nintendo GC, Xbox 360, Nintendo DS, PSP?</a:t>
            </a:r>
          </a:p>
          <a:p>
            <a:r>
              <a:rPr lang="en-US"/>
              <a:t>How many of you play games on a PC?</a:t>
            </a:r>
          </a:p>
          <a:p>
            <a:r>
              <a:rPr lang="en-US"/>
              <a:t>What’s the first game you ever played?</a:t>
            </a:r>
          </a:p>
          <a:p>
            <a:r>
              <a:rPr lang="en-US"/>
              <a:t>What’s your favorite game? Why?</a:t>
            </a:r>
          </a:p>
          <a:p>
            <a:r>
              <a:rPr lang="en-US"/>
              <a:t>What game are you playing now?</a:t>
            </a:r>
          </a:p>
          <a:p>
            <a:r>
              <a:rPr lang="en-US"/>
              <a:t>How often do you play games?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Gameplay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Gameplay is the degree and nature of the interactivity that the game includes- ie. How the player is able to interact with the game-world and how that game-world reacts to the choices the player makes.</a:t>
            </a:r>
          </a:p>
          <a:p>
            <a:r>
              <a:rPr lang="en-US" sz="2400"/>
              <a:t>In the game that you design, try to articulate its gameplay in a concise sentence and FOCUS on this goal throughout the development of the game.</a:t>
            </a:r>
          </a:p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 Genres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800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Action (1</a:t>
            </a:r>
            <a:r>
              <a:rPr lang="en-US" sz="2000" baseline="30000"/>
              <a:t>st</a:t>
            </a:r>
            <a:r>
              <a:rPr lang="en-US" sz="2000"/>
              <a:t> or 3rd person shooter)</a:t>
            </a:r>
          </a:p>
          <a:p>
            <a:pPr>
              <a:lnSpc>
                <a:spcPct val="80000"/>
              </a:lnSpc>
            </a:pPr>
            <a:r>
              <a:rPr lang="en-US" sz="2000"/>
              <a:t>Adventure </a:t>
            </a:r>
          </a:p>
          <a:p>
            <a:pPr>
              <a:lnSpc>
                <a:spcPct val="80000"/>
              </a:lnSpc>
            </a:pPr>
            <a:r>
              <a:rPr lang="en-US" sz="2000"/>
              <a:t>Driving </a:t>
            </a:r>
          </a:p>
          <a:p>
            <a:pPr>
              <a:lnSpc>
                <a:spcPct val="80000"/>
              </a:lnSpc>
            </a:pPr>
            <a:r>
              <a:rPr lang="en-US" sz="2000"/>
              <a:t>Puzzle </a:t>
            </a:r>
          </a:p>
          <a:p>
            <a:pPr>
              <a:lnSpc>
                <a:spcPct val="80000"/>
              </a:lnSpc>
            </a:pPr>
            <a:r>
              <a:rPr lang="en-US" sz="2000"/>
              <a:t>RPG </a:t>
            </a:r>
          </a:p>
          <a:p>
            <a:pPr>
              <a:lnSpc>
                <a:spcPct val="80000"/>
              </a:lnSpc>
            </a:pPr>
            <a:r>
              <a:rPr lang="en-US" sz="2000"/>
              <a:t>Space Simulations </a:t>
            </a:r>
          </a:p>
          <a:p>
            <a:pPr>
              <a:lnSpc>
                <a:spcPct val="80000"/>
              </a:lnSpc>
            </a:pPr>
            <a:r>
              <a:rPr lang="en-US" sz="2000"/>
              <a:t>Simulations </a:t>
            </a:r>
          </a:p>
          <a:p>
            <a:pPr>
              <a:lnSpc>
                <a:spcPct val="80000"/>
              </a:lnSpc>
            </a:pPr>
            <a:r>
              <a:rPr lang="en-US" sz="2000"/>
              <a:t>Sports </a:t>
            </a:r>
          </a:p>
          <a:p>
            <a:pPr>
              <a:lnSpc>
                <a:spcPct val="80000"/>
              </a:lnSpc>
            </a:pPr>
            <a:r>
              <a:rPr lang="en-US" sz="2000"/>
              <a:t>Strategy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Empire building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Real-time Strategy </a:t>
            </a:r>
          </a:p>
          <a:p>
            <a:pPr>
              <a:lnSpc>
                <a:spcPct val="80000"/>
              </a:lnSpc>
            </a:pPr>
            <a:r>
              <a:rPr lang="en-US" sz="2000"/>
              <a:t>Fighters 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Horror </a:t>
            </a:r>
          </a:p>
          <a:p>
            <a:pPr>
              <a:lnSpc>
                <a:spcPct val="80000"/>
              </a:lnSpc>
            </a:pPr>
            <a:r>
              <a:rPr lang="en-US" sz="2000"/>
              <a:t>Arcade Remakes </a:t>
            </a:r>
          </a:p>
          <a:p>
            <a:pPr>
              <a:lnSpc>
                <a:spcPct val="80000"/>
              </a:lnSpc>
            </a:pPr>
            <a:r>
              <a:rPr lang="en-US" sz="2000"/>
              <a:t>Stealth </a:t>
            </a:r>
          </a:p>
        </p:txBody>
      </p:sp>
      <p:pic>
        <p:nvPicPr>
          <p:cNvPr id="4506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990600"/>
            <a:ext cx="358140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Lets Go Through Each Genre and Ask…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What is it about these games that make it FUN for you?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(1</a:t>
            </a:r>
            <a:r>
              <a:rPr lang="en-US" baseline="30000"/>
              <a:t>st</a:t>
            </a:r>
            <a:r>
              <a:rPr lang="en-US"/>
              <a:t> and 3</a:t>
            </a:r>
            <a:r>
              <a:rPr lang="en-US" baseline="30000"/>
              <a:t>rd</a:t>
            </a:r>
            <a:r>
              <a:rPr lang="en-US"/>
              <a:t> person shooters)</a:t>
            </a:r>
            <a:br>
              <a:rPr lang="en-US"/>
            </a:br>
            <a:r>
              <a:rPr lang="en-US">
                <a:solidFill>
                  <a:srgbClr val="FF9933"/>
                </a:solidFill>
              </a:rPr>
              <a:t>Gameplay: run around and shoot things</a:t>
            </a:r>
          </a:p>
        </p:txBody>
      </p:sp>
      <p:pic>
        <p:nvPicPr>
          <p:cNvPr id="49156" name="Picture 3" descr="screenshot 194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124200" y="1431925"/>
            <a:ext cx="3048000" cy="2089150"/>
          </a:xfrm>
        </p:spPr>
      </p:pic>
      <p:pic>
        <p:nvPicPr>
          <p:cNvPr id="49157" name="Picture 4" descr="wolfenstein">
            <a:hlinkClick r:id="rId5"/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alphaModFix amt="46000"/>
          </a:blip>
          <a:srcRect/>
          <a:stretch>
            <a:fillRect/>
          </a:stretch>
        </p:blipFill>
        <p:spPr>
          <a:xfrm>
            <a:off x="4800600" y="3962400"/>
            <a:ext cx="4133850" cy="2695575"/>
          </a:xfrm>
          <a:solidFill>
            <a:schemeClr val="bg1">
              <a:alpha val="45882"/>
            </a:schemeClr>
          </a:solidFill>
          <a:ln w="38100">
            <a:solidFill>
              <a:schemeClr val="tx1"/>
            </a:solidFill>
          </a:ln>
        </p:spPr>
      </p:pic>
      <p:pic>
        <p:nvPicPr>
          <p:cNvPr id="49158" name="Picture 5" descr="B00005NCC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1431925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6"/>
          <p:cNvSpPr txBox="1">
            <a:spLocks noChangeArrowheads="1"/>
          </p:cNvSpPr>
          <p:nvPr/>
        </p:nvSpPr>
        <p:spPr bwMode="auto">
          <a:xfrm>
            <a:off x="5845175" y="6324600"/>
            <a:ext cx="2843213" cy="396875"/>
          </a:xfrm>
          <a:prstGeom prst="rect">
            <a:avLst/>
          </a:prstGeom>
          <a:solidFill>
            <a:schemeClr val="bg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Castle Wolfenstein - 1981</a:t>
            </a:r>
          </a:p>
        </p:txBody>
      </p:sp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5334000" y="3336925"/>
            <a:ext cx="3563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Devil May Cry – Capcom (2001)</a:t>
            </a:r>
          </a:p>
        </p:txBody>
      </p:sp>
      <p:sp>
        <p:nvSpPr>
          <p:cNvPr id="49161" name="Text Box 8"/>
          <p:cNvSpPr txBox="1">
            <a:spLocks noChangeArrowheads="1"/>
          </p:cNvSpPr>
          <p:nvPr/>
        </p:nvSpPr>
        <p:spPr bwMode="auto">
          <a:xfrm>
            <a:off x="3124200" y="1355725"/>
            <a:ext cx="2406650" cy="396875"/>
          </a:xfrm>
          <a:prstGeom prst="rect">
            <a:avLst/>
          </a:prstGeom>
          <a:solidFill>
            <a:schemeClr val="bg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Halo – Bungie (2002)</a:t>
            </a:r>
          </a:p>
        </p:txBody>
      </p:sp>
      <p:pic>
        <p:nvPicPr>
          <p:cNvPr id="49162" name="Picture 9" descr="Doom-02"/>
          <p:cNvPicPr>
            <a:picLocks noChangeAspect="1" noChangeArrowheads="1"/>
          </p:cNvPicPr>
          <p:nvPr>
            <p:ph sz="half" idx="1"/>
          </p:nvPr>
        </p:nvPicPr>
        <p:blipFill>
          <a:blip r:embed="rId8"/>
          <a:srcRect/>
          <a:stretch>
            <a:fillRect/>
          </a:stretch>
        </p:blipFill>
        <p:spPr>
          <a:xfrm>
            <a:off x="381000" y="3987800"/>
            <a:ext cx="3962400" cy="2641600"/>
          </a:xfrm>
        </p:spPr>
      </p:pic>
      <p:sp>
        <p:nvSpPr>
          <p:cNvPr id="49163" name="Text Box 10"/>
          <p:cNvSpPr txBox="1">
            <a:spLocks noChangeArrowheads="1"/>
          </p:cNvSpPr>
          <p:nvPr/>
        </p:nvSpPr>
        <p:spPr bwMode="auto">
          <a:xfrm>
            <a:off x="2209800" y="6324600"/>
            <a:ext cx="21526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DOOM – id (1994)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1143000" y="3260725"/>
            <a:ext cx="1728788" cy="396875"/>
          </a:xfrm>
          <a:prstGeom prst="rect">
            <a:avLst/>
          </a:prstGeom>
          <a:solidFill>
            <a:schemeClr val="bg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Psi-Ops (2004)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400"/>
              <a:t>Adventure</a:t>
            </a:r>
            <a:br>
              <a:rPr lang="en-US" sz="2400"/>
            </a:br>
            <a:r>
              <a:rPr lang="en-US" sz="2400">
                <a:solidFill>
                  <a:srgbClr val="FF9933"/>
                </a:solidFill>
              </a:rPr>
              <a:t>Gameplay: solve puzzles, fight enemies, overcome physical obstacles</a:t>
            </a:r>
          </a:p>
        </p:txBody>
      </p:sp>
      <p:pic>
        <p:nvPicPr>
          <p:cNvPr id="51203" name="Picture 3">
            <a:hlinkClick r:id="rId3"/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4300" y="4114800"/>
            <a:ext cx="4533900" cy="2125663"/>
          </a:xfrm>
          <a:ln w="38100" cap="flat">
            <a:solidFill>
              <a:schemeClr val="tx1"/>
            </a:solidFill>
          </a:ln>
        </p:spPr>
      </p:pic>
      <p:pic>
        <p:nvPicPr>
          <p:cNvPr id="51204" name="Picture 4" descr="Adventureland-Gfx_ingame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724400" y="3706813"/>
            <a:ext cx="4114800" cy="2905125"/>
          </a:xfrm>
        </p:spPr>
      </p:pic>
      <p:pic>
        <p:nvPicPr>
          <p:cNvPr id="51205" name="Picture 5" descr="testlevel3"/>
          <p:cNvPicPr>
            <a:picLocks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6751638" y="1981200"/>
            <a:ext cx="2392362" cy="1495425"/>
          </a:xfrm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153025" y="6248400"/>
            <a:ext cx="399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Adventureland – Scott Adams (1978)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531813" y="6324600"/>
            <a:ext cx="2533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Infocom Games - 1981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6038850" y="1066800"/>
            <a:ext cx="31051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Tomb Raider – Eidos (1996)</a:t>
            </a:r>
          </a:p>
        </p:txBody>
      </p:sp>
      <p:pic>
        <p:nvPicPr>
          <p:cNvPr id="51209" name="Picture 9" descr="mkri_01">
            <a:hlinkClick r:id="rId7"/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>
          <a:xfrm>
            <a:off x="3810000" y="1828800"/>
            <a:ext cx="2438400" cy="1828800"/>
          </a:xfrm>
          <a:ln w="38100">
            <a:solidFill>
              <a:schemeClr val="tx1"/>
            </a:solidFill>
          </a:ln>
        </p:spPr>
      </p:pic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819400" y="1431925"/>
            <a:ext cx="4297363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Mark of Kri – San Diego Studios (2002)</a:t>
            </a:r>
          </a:p>
        </p:txBody>
      </p:sp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828800"/>
            <a:ext cx="2743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76200" y="1066800"/>
            <a:ext cx="35496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Prince of Persia – Ubisoft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43000"/>
            <a:ext cx="741045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2800"/>
              <a:t>Stealth:   A Sub-Genre of Adventure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>Gameplay: Remaining Hidden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239000" y="6172200"/>
            <a:ext cx="1685925" cy="396875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Tenchu (1998)</a:t>
            </a: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152400" y="6324600"/>
            <a:ext cx="2674938" cy="396875"/>
          </a:xfrm>
          <a:prstGeom prst="rect">
            <a:avLst/>
          </a:prstGeom>
          <a:solidFill>
            <a:schemeClr val="bg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Metal Gear Solid (1998)</a:t>
            </a: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5638800" y="3413125"/>
            <a:ext cx="2900363" cy="396875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Thief: Dark Project (1999)</a:t>
            </a:r>
          </a:p>
        </p:txBody>
      </p:sp>
      <p:sp>
        <p:nvSpPr>
          <p:cNvPr id="53255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3168650" cy="396875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Chronicles of Riddick (2004)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Game Design Document</a:t>
            </a:r>
            <a:br>
              <a:rPr lang="en-US"/>
            </a:br>
            <a:r>
              <a:rPr lang="en-US"/>
              <a:t>(You need to do one for your web site)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Executive summary</a:t>
            </a:r>
            <a:r>
              <a:rPr lang="en-US" sz="1800"/>
              <a:t> – the 1 page “big picture” summary – specifies the </a:t>
            </a:r>
            <a:r>
              <a:rPr lang="en-US" sz="1800">
                <a:solidFill>
                  <a:srgbClr val="FFCC66"/>
                </a:solidFill>
              </a:rPr>
              <a:t>FOCUS</a:t>
            </a:r>
            <a:r>
              <a:rPr lang="en-US" sz="1800"/>
              <a:t> of the game.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Game mechanics</a:t>
            </a:r>
            <a:r>
              <a:rPr lang="en-US" sz="1800"/>
              <a:t> - how the user reacts to the world. What can the user do in the world?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Artificial Intelligence</a:t>
            </a:r>
            <a:r>
              <a:rPr lang="en-US" sz="1800"/>
              <a:t> – how the world reacts to the user. How do opponents respond to the users?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Game Progression</a:t>
            </a:r>
            <a:r>
              <a:rPr lang="en-US" sz="1800"/>
              <a:t> – the events the player experiences. Game levels. What happens when the player finishes a task? What happens when you finish the level? What is different in the next level?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Game Elements</a:t>
            </a:r>
            <a:r>
              <a:rPr lang="en-US" sz="1800"/>
              <a:t> -  Characters, items, objects/mechanisms – elements that are encountered, accessible, at each level of the game.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Story</a:t>
            </a:r>
            <a:r>
              <a:rPr lang="en-US" sz="1800"/>
              <a:t> – if there is one, the story helps define why certain gameplay elements make sense- e.g. why can the player fly?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Script </a:t>
            </a:r>
            <a:r>
              <a:rPr lang="en-US" sz="1800"/>
              <a:t>– final execution of the story and cutscenes will require a script.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Sound effects</a:t>
            </a:r>
            <a:r>
              <a:rPr lang="en-US" sz="1800"/>
              <a:t> – elements in the story that generate sound effects and the sound effects they generate. Background sounds.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Menus and interface design</a:t>
            </a:r>
            <a:r>
              <a:rPr lang="en-US" sz="1800"/>
              <a:t> – how users control the environment, game dashboard, opening menus, save/load screens, options &amp; cheat screens.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Art Bible</a:t>
            </a:r>
            <a:r>
              <a:rPr lang="en-US" sz="1800"/>
              <a:t> – sketches and mockups of objects, characters, items.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FF9933"/>
                </a:solidFill>
              </a:rPr>
              <a:t>Storyboards</a:t>
            </a:r>
            <a:r>
              <a:rPr lang="en-US" sz="1800"/>
              <a:t> – useful in illustrating aspects of the gameplay- e.g. camera angles or layout of game screens; storyboards are absolutely necessary for cutscenes.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800"/>
              <a:t>Fighters</a:t>
            </a:r>
            <a:br>
              <a:rPr lang="en-US" sz="2800"/>
            </a:br>
            <a:r>
              <a:rPr lang="en-US" sz="2400">
                <a:solidFill>
                  <a:srgbClr val="FF9933"/>
                </a:solidFill>
              </a:rPr>
              <a:t>Gameplay: Punch &amp; kick until opponent is defeated</a:t>
            </a:r>
          </a:p>
        </p:txBody>
      </p:sp>
      <p:pic>
        <p:nvPicPr>
          <p:cNvPr id="55299" name="Picture 3" descr="karateka">
            <a:hlinkClick r:id="rId3"/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105400" y="4062413"/>
            <a:ext cx="3810000" cy="2576512"/>
          </a:xfrm>
          <a:ln w="38100">
            <a:solidFill>
              <a:schemeClr val="tx1"/>
            </a:solidFill>
          </a:ln>
        </p:spPr>
      </p:pic>
      <p:pic>
        <p:nvPicPr>
          <p:cNvPr id="55300" name="Picture 4" descr="009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" y="3886200"/>
            <a:ext cx="4191000" cy="2678113"/>
          </a:xfrm>
        </p:spPr>
      </p:pic>
      <p:pic>
        <p:nvPicPr>
          <p:cNvPr id="55301" name="Picture 5" descr="mortal_kombat_deadly_alliance_ps21b"/>
          <p:cNvPicPr>
            <a:picLocks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228600" y="1090613"/>
            <a:ext cx="3886200" cy="2719387"/>
          </a:xfrm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637213" y="4038600"/>
            <a:ext cx="3308350" cy="3968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Karateka – Broderbund (1986)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34938" y="6148388"/>
            <a:ext cx="3598862" cy="3968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Mortal Kombat – Midway (1992)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762000" y="1600200"/>
            <a:ext cx="3668713" cy="701675"/>
          </a:xfrm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Mortal Kombat Deadly Alliance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Midway (2002)</a:t>
            </a:r>
          </a:p>
        </p:txBody>
      </p:sp>
      <p:pic>
        <p:nvPicPr>
          <p:cNvPr id="55305" name="Picture 9" descr="SS_historyofvirtua_6"/>
          <p:cNvPicPr>
            <a:picLocks noChangeAspect="1" noChangeArrowheads="1"/>
          </p:cNvPicPr>
          <p:nvPr>
            <p:ph sz="quarter" idx="4"/>
          </p:nvPr>
        </p:nvPicPr>
        <p:blipFill>
          <a:blip r:embed="rId7"/>
          <a:srcRect/>
          <a:stretch>
            <a:fillRect/>
          </a:stretch>
        </p:blipFill>
        <p:spPr>
          <a:xfrm>
            <a:off x="5105400" y="1143000"/>
            <a:ext cx="3733800" cy="2800350"/>
          </a:xfrm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791200" y="1905000"/>
            <a:ext cx="3119438" cy="3968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Virtua Fighter – Sega (1993)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400"/>
              <a:t>Driving</a:t>
            </a:r>
            <a:br>
              <a:rPr lang="en-US" sz="2400"/>
            </a:br>
            <a:r>
              <a:rPr lang="en-US" sz="2400">
                <a:solidFill>
                  <a:srgbClr val="FF9933"/>
                </a:solidFill>
              </a:rPr>
              <a:t>Gameplay: Drive as fast as you can; stunt driving or run over people for bonus</a:t>
            </a:r>
          </a:p>
        </p:txBody>
      </p:sp>
      <p:pic>
        <p:nvPicPr>
          <p:cNvPr id="57347" name="Picture 3" descr="DeathRace1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91200" y="4210050"/>
            <a:ext cx="3352800" cy="2514600"/>
          </a:xfrm>
        </p:spPr>
      </p:pic>
      <p:pic>
        <p:nvPicPr>
          <p:cNvPr id="57348" name="Picture 4" descr="Click to view the enlarged image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28600" y="4095750"/>
            <a:ext cx="2667000" cy="2333625"/>
          </a:xfrm>
        </p:spPr>
      </p:pic>
      <p:pic>
        <p:nvPicPr>
          <p:cNvPr id="57349" name="Picture 5" descr="wipeout1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943600" y="1524000"/>
            <a:ext cx="2895600" cy="2332038"/>
          </a:xfrm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181725" y="6324600"/>
            <a:ext cx="296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Death Race – Exidy (1976)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682625" y="6384925"/>
            <a:ext cx="304800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Pole Position – Atari (1982)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094413" y="1127125"/>
            <a:ext cx="3070225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Wipeout – Psygnosis (1995)</a:t>
            </a:r>
          </a:p>
        </p:txBody>
      </p:sp>
      <p:pic>
        <p:nvPicPr>
          <p:cNvPr id="57353" name="Picture 9" descr="gta3"/>
          <p:cNvPicPr>
            <a:picLocks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304800" y="1771650"/>
            <a:ext cx="2514600" cy="1885950"/>
          </a:xfrm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-76200" y="1143000"/>
            <a:ext cx="449580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ea typeface="Arial" charset="0"/>
                <a:cs typeface="Arial" charset="0"/>
              </a:rPr>
              <a:t>Grand Theft Auto 3 – Rockstar (2002)</a:t>
            </a:r>
          </a:p>
        </p:txBody>
      </p:sp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1789113"/>
            <a:ext cx="2490788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286000" y="3657600"/>
            <a:ext cx="449580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Carmageddon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RPG</a:t>
            </a:r>
            <a:br>
              <a:rPr lang="en-US" sz="2000"/>
            </a:br>
            <a:r>
              <a:rPr lang="en-US" sz="2000">
                <a:solidFill>
                  <a:srgbClr val="FF9933"/>
                </a:solidFill>
              </a:rPr>
              <a:t>Gameplay: Similar to adventure, less emphasis on action, more emphasis on statistical dice rolling to determine outcome</a:t>
            </a:r>
          </a:p>
        </p:txBody>
      </p:sp>
      <p:pic>
        <p:nvPicPr>
          <p:cNvPr id="59395" name="Picture 3" descr="wizardry1">
            <a:hlinkClick r:id="rId3"/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14900" y="3740150"/>
            <a:ext cx="4229100" cy="3117850"/>
          </a:xfrm>
        </p:spPr>
      </p:pic>
      <p:pic>
        <p:nvPicPr>
          <p:cNvPr id="59396" name="Picture 4" descr="gauntlet-ss1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" y="4148138"/>
            <a:ext cx="3581400" cy="2557462"/>
          </a:xfrm>
        </p:spPr>
      </p:pic>
      <p:pic>
        <p:nvPicPr>
          <p:cNvPr id="59397" name="Picture 5" descr="screenshot 4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21336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dream"/>
          <p:cNvPicPr>
            <a:picLocks noChangeAspect="1" noChangeArrowheads="1"/>
          </p:cNvPicPr>
          <p:nvPr>
            <p:ph sz="quarter" idx="3"/>
          </p:nvPr>
        </p:nvPicPr>
        <p:blipFill>
          <a:blip r:embed="rId7"/>
          <a:srcRect/>
          <a:stretch>
            <a:fillRect/>
          </a:stretch>
        </p:blipFill>
        <p:spPr>
          <a:xfrm>
            <a:off x="6705600" y="2057400"/>
            <a:ext cx="2286000" cy="1714500"/>
          </a:xfrm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862513" y="1219200"/>
            <a:ext cx="4281487" cy="396875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Gauntlet Dark Legacy – Midway (2002)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2743200" y="1676400"/>
            <a:ext cx="3810000" cy="701675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Knights of the Old Republic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BioWare (2003)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5942013" y="6248400"/>
            <a:ext cx="3025775" cy="396875"/>
          </a:xfrm>
          <a:prstGeom prst="rect">
            <a:avLst/>
          </a:prstGeom>
          <a:solidFill>
            <a:schemeClr val="bg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Wizardry – Sir-Tech (1979)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50813" y="6461125"/>
            <a:ext cx="2921000" cy="396875"/>
          </a:xfrm>
          <a:prstGeom prst="rect">
            <a:avLst/>
          </a:prstGeom>
          <a:solidFill>
            <a:schemeClr val="bg1">
              <a:alpha val="5686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Gauntlet -  Midway (1985)</a:t>
            </a:r>
          </a:p>
        </p:txBody>
      </p:sp>
      <p:pic>
        <p:nvPicPr>
          <p:cNvPr id="59403" name="Picture 11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1676400"/>
            <a:ext cx="2794000" cy="20955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2819400" cy="701675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Elderscrolls Oblivion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2K Games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ockpit1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667000" y="4800600"/>
            <a:ext cx="2438400" cy="1644650"/>
          </a:xfrm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Space Simulations</a:t>
            </a:r>
            <a:br>
              <a:rPr lang="en-US" sz="2800"/>
            </a:br>
            <a:r>
              <a:rPr lang="en-US" sz="2000">
                <a:solidFill>
                  <a:srgbClr val="FF9933"/>
                </a:solidFill>
              </a:rPr>
              <a:t>Gameplay: Fly through space and shoot things</a:t>
            </a:r>
            <a:br>
              <a:rPr lang="en-US" sz="2000">
                <a:solidFill>
                  <a:srgbClr val="FF9933"/>
                </a:solidFill>
              </a:rPr>
            </a:br>
            <a:r>
              <a:rPr lang="en-US" sz="2000">
                <a:solidFill>
                  <a:srgbClr val="FF9933"/>
                </a:solidFill>
              </a:rPr>
              <a:t>Become a privateer</a:t>
            </a:r>
            <a:endParaRPr lang="en-US" sz="2800">
              <a:solidFill>
                <a:srgbClr val="FF9933"/>
              </a:solidFill>
            </a:endParaRPr>
          </a:p>
        </p:txBody>
      </p:sp>
      <p:pic>
        <p:nvPicPr>
          <p:cNvPr id="61444" name="Picture 4" descr="sr-under-attack">
            <a:hlinkClick r:id="rId4"/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5181600" y="4038600"/>
            <a:ext cx="3962400" cy="2690813"/>
          </a:xfrm>
          <a:ln w="38100">
            <a:solidFill>
              <a:schemeClr val="tx1"/>
            </a:solidFill>
          </a:ln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356225" y="4114800"/>
            <a:ext cx="3832225" cy="7016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latin typeface="Times New Roman" charset="0"/>
                <a:ea typeface="Arial" charset="0"/>
                <a:cs typeface="Arial" charset="0"/>
              </a:rPr>
              <a:t>Star Raiders –</a:t>
            </a:r>
          </a:p>
          <a:p>
            <a:pPr algn="r"/>
            <a:r>
              <a:rPr lang="en-US" sz="2000" b="1">
                <a:latin typeface="Times New Roman" charset="0"/>
                <a:ea typeface="Arial" charset="0"/>
                <a:cs typeface="Arial" charset="0"/>
              </a:rPr>
              <a:t>Doug Neubauer</a:t>
            </a:r>
            <a:r>
              <a:rPr lang="en-US" sz="2000">
                <a:latin typeface="Times New Roman" charset="0"/>
                <a:ea typeface="Arial" charset="0"/>
                <a:cs typeface="Arial" charset="0"/>
              </a:rPr>
              <a:t>, Atari (1979) (8K)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725738" y="6203950"/>
            <a:ext cx="2532062" cy="581025"/>
          </a:xfrm>
          <a:prstGeom prst="rect">
            <a:avLst/>
          </a:prstGeom>
          <a:solidFill>
            <a:schemeClr val="bg1">
              <a:alpha val="58038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Wing Commander –</a:t>
            </a:r>
          </a:p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Chris Roberts, Origin (1990)</a:t>
            </a:r>
          </a:p>
        </p:txBody>
      </p:sp>
      <p:pic>
        <p:nvPicPr>
          <p:cNvPr id="61447" name="Picture 7" descr="rogueleadgc31"/>
          <p:cNvPicPr>
            <a:picLocks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2743200" y="2895600"/>
            <a:ext cx="2514600" cy="1885950"/>
          </a:xfrm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524000"/>
            <a:ext cx="1828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5181600" y="1143000"/>
            <a:ext cx="2243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Privateer – Origin (1993)</a:t>
            </a:r>
          </a:p>
        </p:txBody>
      </p:sp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86600" y="2667000"/>
            <a:ext cx="19812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7227888" y="2209800"/>
            <a:ext cx="1916112" cy="581025"/>
          </a:xfrm>
          <a:prstGeom prst="rect">
            <a:avLst/>
          </a:prstGeom>
          <a:solidFill>
            <a:schemeClr val="bg1">
              <a:alpha val="5803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Mercenary –</a:t>
            </a:r>
          </a:p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Novagen (1985)</a:t>
            </a:r>
          </a:p>
        </p:txBody>
      </p:sp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4724400"/>
            <a:ext cx="2032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152400" y="4495800"/>
            <a:ext cx="214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Elite - Acornsoft (1984)</a:t>
            </a:r>
          </a:p>
        </p:txBody>
      </p:sp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800" y="1524000"/>
            <a:ext cx="25908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2895600" y="2819400"/>
            <a:ext cx="317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Rogue Squadron – LucasArts (2001)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488950" y="1066800"/>
            <a:ext cx="3128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Darkstar One – Ascaron Ent. (2006)</a:t>
            </a: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10039350" y="3922713"/>
            <a:ext cx="184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 sz="5400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world277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066800"/>
            <a:ext cx="3886200" cy="2914650"/>
          </a:xfrm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Time Strategy (RTS)</a:t>
            </a:r>
            <a:br>
              <a:rPr lang="en-US"/>
            </a:br>
            <a:r>
              <a:rPr lang="en-US">
                <a:solidFill>
                  <a:srgbClr val="FF9933"/>
                </a:solidFill>
              </a:rPr>
              <a:t>Gameplay: Build armies and battle</a:t>
            </a:r>
          </a:p>
        </p:txBody>
      </p:sp>
      <p:pic>
        <p:nvPicPr>
          <p:cNvPr id="63492" name="Picture 4" descr="Eastern Front APX version"/>
          <p:cNvPicPr>
            <a:picLocks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895850" y="4187825"/>
            <a:ext cx="4248150" cy="2670175"/>
          </a:xfrm>
        </p:spPr>
      </p:pic>
      <p:pic>
        <p:nvPicPr>
          <p:cNvPr id="63493" name="Picture 5" descr="screenshot 4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410200" y="1143000"/>
            <a:ext cx="3702050" cy="2776538"/>
          </a:xfrm>
        </p:spPr>
      </p:pic>
      <p:pic>
        <p:nvPicPr>
          <p:cNvPr id="63494" name="Picture 6" descr="archon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14788"/>
            <a:ext cx="4133850" cy="28432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5722938" y="4090988"/>
            <a:ext cx="3160712" cy="701675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latin typeface="Times New Roman" charset="0"/>
                <a:ea typeface="Arial" charset="0"/>
                <a:cs typeface="Arial" charset="0"/>
              </a:rPr>
              <a:t>Eastern Front 1941 –</a:t>
            </a:r>
          </a:p>
          <a:p>
            <a:pPr algn="r"/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Chris Crawford, Atari (1981)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1676400" y="4057650"/>
            <a:ext cx="2462213" cy="396875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Archon – EOA (1983)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440488" y="1119188"/>
            <a:ext cx="2836862" cy="701675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Command and Conquer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Westwood Studios (1995)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987425" y="1066800"/>
            <a:ext cx="3365500" cy="396875"/>
          </a:xfrm>
          <a:prstGeom prst="rect">
            <a:avLst/>
          </a:prstGeom>
          <a:solidFill>
            <a:schemeClr val="bg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BattleZone – Activision (1998)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Empire Building</a:t>
            </a:r>
            <a:br>
              <a:rPr lang="en-US" sz="2800"/>
            </a:br>
            <a:r>
              <a:rPr lang="en-US" sz="2800">
                <a:solidFill>
                  <a:srgbClr val="FF9933"/>
                </a:solidFill>
              </a:rPr>
              <a:t>Gameplay: 4X games: Explore, Expand, Exploit, and Exterminate</a:t>
            </a:r>
            <a:r>
              <a:rPr lang="en-US" sz="2800"/>
              <a:t> </a:t>
            </a:r>
          </a:p>
        </p:txBody>
      </p:sp>
      <p:pic>
        <p:nvPicPr>
          <p:cNvPr id="65539" name="Picture 3" descr="viewunits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3810000"/>
            <a:ext cx="3048000" cy="2897188"/>
          </a:xfrm>
        </p:spPr>
      </p:pic>
      <p:pic>
        <p:nvPicPr>
          <p:cNvPr id="65540" name="Picture 4" descr="Tournament No. 240 Ever seen a lazy green player like that?">
            <a:hlinkClick r:id="rId4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562600" y="2057400"/>
            <a:ext cx="3352800" cy="3352800"/>
          </a:xfrm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562600" y="4891088"/>
            <a:ext cx="3287713" cy="366712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charset="0"/>
                <a:ea typeface="Arial" charset="0"/>
                <a:cs typeface="Arial" charset="0"/>
              </a:rPr>
              <a:t>MULE – Ozark Softscape (1983) 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763" y="3786188"/>
            <a:ext cx="4684712" cy="396875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Civilization – Sid Meier, Microprose (1991)</a:t>
            </a:r>
          </a:p>
        </p:txBody>
      </p:sp>
      <p:pic>
        <p:nvPicPr>
          <p:cNvPr id="65543" name="Picture 7" descr="screenshot"/>
          <p:cNvPicPr>
            <a:picLocks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1143000"/>
            <a:ext cx="4038600" cy="2524125"/>
          </a:xfrm>
        </p:spPr>
      </p:pic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454025" y="1143000"/>
            <a:ext cx="3535363" cy="396875"/>
          </a:xfrm>
          <a:prstGeom prst="rect">
            <a:avLst/>
          </a:prstGeom>
          <a:solidFill>
            <a:schemeClr val="bg1">
              <a:alpha val="4313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Master of Orion – Simtex (1994)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76650" y="3124200"/>
            <a:ext cx="5467350" cy="3714750"/>
          </a:xfrm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Sports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716713" y="5819775"/>
            <a:ext cx="2370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Olympic Decathlon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Microsoft (1981)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809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11163" y="1066800"/>
            <a:ext cx="247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Madden NFL 07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Electronic Arts (2006)</a:t>
            </a:r>
          </a:p>
        </p:txBody>
      </p:sp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828800"/>
            <a:ext cx="3581400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5181600" y="1066800"/>
            <a:ext cx="247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FIFA 07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Electronic Arts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Do Players Play?</a:t>
            </a:r>
            <a:br>
              <a:rPr lang="en-US"/>
            </a:br>
            <a:r>
              <a:rPr lang="en-US"/>
              <a:t>Some intuitive answers: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Players want to HAVE FUN!</a:t>
            </a:r>
          </a:p>
          <a:p>
            <a:pPr>
              <a:lnSpc>
                <a:spcPct val="80000"/>
              </a:lnSpc>
            </a:pPr>
            <a:r>
              <a:rPr lang="en-US" sz="2400"/>
              <a:t>Players want a challenge – sense of accomplishment, or adrenaline rush</a:t>
            </a:r>
          </a:p>
          <a:p>
            <a:pPr>
              <a:lnSpc>
                <a:spcPct val="80000"/>
              </a:lnSpc>
            </a:pPr>
            <a:r>
              <a:rPr lang="en-US" sz="2400"/>
              <a:t>Players want a </a:t>
            </a:r>
            <a:r>
              <a:rPr lang="en-US" sz="2400">
                <a:solidFill>
                  <a:srgbClr val="FFCC66"/>
                </a:solidFill>
              </a:rPr>
              <a:t>dynamic</a:t>
            </a:r>
            <a:r>
              <a:rPr lang="en-US" sz="2400"/>
              <a:t> solitaire experience – different from books or movies- interactive.</a:t>
            </a:r>
          </a:p>
          <a:p>
            <a:pPr>
              <a:lnSpc>
                <a:spcPct val="80000"/>
              </a:lnSpc>
            </a:pPr>
            <a:r>
              <a:rPr lang="en-US" sz="2400"/>
              <a:t>Players want to socialize – play with friends and strangers over the network; bragging rights</a:t>
            </a:r>
          </a:p>
          <a:p>
            <a:pPr>
              <a:lnSpc>
                <a:spcPct val="80000"/>
              </a:lnSpc>
            </a:pPr>
            <a:r>
              <a:rPr lang="en-US" sz="2400"/>
              <a:t>Players want bragging rights- high scores &amp; score comparisons at the end of each multiplayer tournament</a:t>
            </a:r>
          </a:p>
          <a:p>
            <a:pPr>
              <a:lnSpc>
                <a:spcPct val="80000"/>
              </a:lnSpc>
            </a:pPr>
            <a:r>
              <a:rPr lang="en-US" sz="2400"/>
              <a:t>Players want an emotional experience – excitement in shooters; fear in horror</a:t>
            </a:r>
          </a:p>
          <a:p>
            <a:pPr>
              <a:lnSpc>
                <a:spcPct val="80000"/>
              </a:lnSpc>
            </a:pPr>
            <a:r>
              <a:rPr lang="en-US" sz="2400"/>
              <a:t>Players want to fantasize – do what is not normally possible; become someone else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Players Expect?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Expect to be Immersed – suspension of disbelief, ignoring their own surroundings.</a:t>
            </a:r>
          </a:p>
          <a:p>
            <a:pPr>
              <a:lnSpc>
                <a:spcPct val="80000"/>
              </a:lnSpc>
            </a:pPr>
            <a:r>
              <a:rPr lang="en-US" sz="2400"/>
              <a:t>Expect a consistent world – same rules should apply everywhere.</a:t>
            </a:r>
          </a:p>
          <a:p>
            <a:pPr>
              <a:lnSpc>
                <a:spcPct val="80000"/>
              </a:lnSpc>
            </a:pPr>
            <a:r>
              <a:rPr lang="en-US" sz="2400"/>
              <a:t>Expect to understand the game-world’s bounds – What is possible and not possible in a game.</a:t>
            </a:r>
          </a:p>
          <a:p>
            <a:pPr>
              <a:lnSpc>
                <a:spcPct val="80000"/>
              </a:lnSpc>
            </a:pPr>
            <a:r>
              <a:rPr lang="en-US" sz="2400"/>
              <a:t>Expect reasonable solutions to work – ie solutions should not be arbitrary.</a:t>
            </a:r>
          </a:p>
          <a:p>
            <a:pPr>
              <a:lnSpc>
                <a:spcPct val="80000"/>
              </a:lnSpc>
            </a:pPr>
            <a:r>
              <a:rPr lang="en-US" sz="2400"/>
              <a:t>Expect Direction – truly free form games do not really exist (yet); players want some notion of a goal.</a:t>
            </a:r>
          </a:p>
          <a:p>
            <a:pPr>
              <a:lnSpc>
                <a:spcPct val="80000"/>
              </a:lnSpc>
            </a:pPr>
            <a:r>
              <a:rPr lang="en-US" sz="2400"/>
              <a:t>Expect to accomplish a task incrementally – ie sub-goals present themselves towards the final goal.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Players Expect?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Expect to Fail -  save games are therefore important.</a:t>
            </a:r>
          </a:p>
          <a:p>
            <a:pPr>
              <a:lnSpc>
                <a:spcPct val="90000"/>
              </a:lnSpc>
            </a:pPr>
            <a:r>
              <a:rPr lang="en-US" sz="2400"/>
              <a:t>Expect a Fair Chance – multiple levels of difficulty – the game must be at least completable at the easiest level.</a:t>
            </a:r>
          </a:p>
          <a:p>
            <a:pPr>
              <a:lnSpc>
                <a:spcPct val="90000"/>
              </a:lnSpc>
            </a:pPr>
            <a:r>
              <a:rPr lang="en-US" sz="2400"/>
              <a:t>Expect to Not Need to Repeat Themselves – repetitions should also include some differences (e.g. different levels of a platformer).</a:t>
            </a:r>
          </a:p>
          <a:p>
            <a:pPr>
              <a:lnSpc>
                <a:spcPct val="90000"/>
              </a:lnSpc>
            </a:pPr>
            <a:r>
              <a:rPr lang="en-US" sz="2400"/>
              <a:t>Expect to Not Get Hopelessly Stuck – provide multiple solutions to a problem so that if a user forgot to do something early on in the game, they are not prevented from finishing the game. RPGs are notorious for this.</a:t>
            </a:r>
          </a:p>
          <a:p>
            <a:pPr>
              <a:lnSpc>
                <a:spcPct val="90000"/>
              </a:lnSpc>
            </a:pPr>
            <a:r>
              <a:rPr lang="en-US" sz="2400"/>
              <a:t>Expect to Do, Not Watch – do not make cutscenes too long; provide a way to skip through long scenes.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 101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10600" cy="4572000"/>
          </a:xfrm>
        </p:spPr>
        <p:txBody>
          <a:bodyPr/>
          <a:lstStyle/>
          <a:p>
            <a:r>
              <a:rPr lang="en-US" sz="2000" smtClean="0"/>
              <a:t>You depend on each other for the overall success of the team.</a:t>
            </a:r>
          </a:p>
          <a:p>
            <a:r>
              <a:rPr lang="en-US" sz="2000" smtClean="0"/>
              <a:t>You are here to all work 110% because frankly that should be your philosophy in everything you do.</a:t>
            </a:r>
          </a:p>
          <a:p>
            <a:r>
              <a:rPr lang="en-US" sz="2000" smtClean="0"/>
              <a:t>There is too much mediocrity in the world why contribute to it?</a:t>
            </a:r>
          </a:p>
          <a:p>
            <a:r>
              <a:rPr lang="en-US" sz="2000" smtClean="0"/>
              <a:t>“I am taking too many classes” is NOT a valid excuse. You are all adults / seniors / juniors / graduate students.</a:t>
            </a:r>
          </a:p>
          <a:p>
            <a:r>
              <a:rPr lang="en-US" sz="2000" smtClean="0"/>
              <a:t>In life the only time positive things happen to you is if you do something well. Even then there are ways to do things better- so start with the best you can and always try to do better.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Players Want</a:t>
            </a:r>
            <a:br>
              <a:rPr lang="en-US"/>
            </a:br>
            <a:r>
              <a:rPr lang="en-US" i="1"/>
              <a:t>A little survey</a:t>
            </a: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From this list choose and rank the top 3 features that are most important to you in order to attract you to plunk down $50 to buy a game.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Good weapons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Interactivity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Unpredictability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Lots of Action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Excitement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Interesting Story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Realistic Graphics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Good sound effects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Good characters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Others- please specify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What type of game player are you: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Casual Player – play arbitrary games now and then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Hobbyist – have many genres of games but not an expert in any one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Hardcore – hobbyist who is an expert in a genre and follows it “religiously”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Survey Sez</a:t>
            </a: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0" y="1066800"/>
          <a:ext cx="4495800" cy="2432050"/>
        </p:xfrm>
        <a:graphic>
          <a:graphicData uri="http://schemas.openxmlformats.org/presentationml/2006/ole">
            <p:oleObj spid="_x0000_s77826" name="Chart" r:id="rId4" imgW="4667217" imgH="2524216" progId="Excel.Chart.8">
              <p:embed/>
            </p:oleObj>
          </a:graphicData>
        </a:graphic>
      </p:graphicFrame>
      <p:graphicFrame>
        <p:nvGraphicFramePr>
          <p:cNvPr id="77827" name="Object 3"/>
          <p:cNvGraphicFramePr>
            <a:graphicFrameLocks noChangeAspect="1"/>
          </p:cNvGraphicFramePr>
          <p:nvPr>
            <p:ph sz="quarter" idx="2"/>
          </p:nvPr>
        </p:nvGraphicFramePr>
        <p:xfrm>
          <a:off x="4572000" y="1066800"/>
          <a:ext cx="4572000" cy="2471738"/>
        </p:xfrm>
        <a:graphic>
          <a:graphicData uri="http://schemas.openxmlformats.org/presentationml/2006/ole">
            <p:oleObj spid="_x0000_s77827" name="Chart" r:id="rId5" imgW="4667217" imgH="2524216" progId="Excel.Chart.8">
              <p:embed/>
            </p:oleObj>
          </a:graphicData>
        </a:graphic>
      </p:graphicFrame>
      <p:graphicFrame>
        <p:nvGraphicFramePr>
          <p:cNvPr id="77828" name="Object 4"/>
          <p:cNvGraphicFramePr>
            <a:graphicFrameLocks noChangeAspect="1"/>
          </p:cNvGraphicFramePr>
          <p:nvPr>
            <p:ph sz="quarter" idx="3"/>
          </p:nvPr>
        </p:nvGraphicFramePr>
        <p:xfrm>
          <a:off x="4343400" y="3581400"/>
          <a:ext cx="4800600" cy="2595563"/>
        </p:xfrm>
        <a:graphic>
          <a:graphicData uri="http://schemas.openxmlformats.org/presentationml/2006/ole">
            <p:oleObj spid="_x0000_s77828" name="Chart" r:id="rId6" imgW="4667217" imgH="2524216" progId="Excel.Chart.8">
              <p:embed/>
            </p:oleObj>
          </a:graphicData>
        </a:graphic>
      </p:graphicFrame>
      <p:sp>
        <p:nvSpPr>
          <p:cNvPr id="77830" name="Text Box 16"/>
          <p:cNvSpPr txBox="1">
            <a:spLocks noChangeArrowheads="1"/>
          </p:cNvSpPr>
          <p:nvPr/>
        </p:nvSpPr>
        <p:spPr bwMode="auto">
          <a:xfrm>
            <a:off x="0" y="3505200"/>
            <a:ext cx="390683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/>
              <a:t>Steve Jones</a:t>
            </a:r>
          </a:p>
          <a:p>
            <a:pPr algn="l"/>
            <a:r>
              <a:rPr lang="en-US" sz="2400"/>
              <a:t>1162 respondants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Name 3 of the most important characteristics of a good game.</a:t>
            </a:r>
          </a:p>
        </p:txBody>
      </p:sp>
      <p:sp>
        <p:nvSpPr>
          <p:cNvPr id="77831" name="Text Box 17"/>
          <p:cNvSpPr txBox="1">
            <a:spLocks noChangeArrowheads="1"/>
          </p:cNvSpPr>
          <p:nvPr/>
        </p:nvSpPr>
        <p:spPr bwMode="auto">
          <a:xfrm>
            <a:off x="1676400" y="1447800"/>
            <a:ext cx="2259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7D0069"/>
                </a:solidFill>
              </a:rPr>
              <a:t>1st most important thing…</a:t>
            </a:r>
          </a:p>
        </p:txBody>
      </p:sp>
      <p:sp>
        <p:nvSpPr>
          <p:cNvPr id="77832" name="Text Box 18"/>
          <p:cNvSpPr txBox="1">
            <a:spLocks noChangeArrowheads="1"/>
          </p:cNvSpPr>
          <p:nvPr/>
        </p:nvSpPr>
        <p:spPr bwMode="auto">
          <a:xfrm>
            <a:off x="5837238" y="1905000"/>
            <a:ext cx="2319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7D0069"/>
                </a:solidFill>
              </a:rPr>
              <a:t>2nd most important thing…</a:t>
            </a:r>
          </a:p>
        </p:txBody>
      </p:sp>
      <p:sp>
        <p:nvSpPr>
          <p:cNvPr id="77833" name="Text Box 19"/>
          <p:cNvSpPr txBox="1">
            <a:spLocks noChangeArrowheads="1"/>
          </p:cNvSpPr>
          <p:nvPr/>
        </p:nvSpPr>
        <p:spPr bwMode="auto">
          <a:xfrm>
            <a:off x="5322888" y="4191000"/>
            <a:ext cx="2279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7D0069"/>
                </a:solidFill>
              </a:rPr>
              <a:t>3rd most important thing…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Summing up all the frequencies from the 3 tables</a:t>
            </a:r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>
            <p:ph idx="1"/>
          </p:nvPr>
        </p:nvGraphicFramePr>
        <p:xfrm>
          <a:off x="304800" y="1447800"/>
          <a:ext cx="8610600" cy="4656138"/>
        </p:xfrm>
        <a:graphic>
          <a:graphicData uri="http://schemas.openxmlformats.org/presentationml/2006/ole">
            <p:oleObj spid="_x0000_s79874" name="Chart" r:id="rId4" imgW="4667217" imgH="2524216" progId="Excel.Chart.8">
              <p:embed/>
            </p:oleObj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Is there a more “theoretical” basis for why people play games and what they want?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First lets consider what is meant by:</a:t>
            </a:r>
            <a:br>
              <a:rPr lang="en-US"/>
            </a:br>
            <a:r>
              <a:rPr lang="en-US">
                <a:solidFill>
                  <a:srgbClr val="FFCC66"/>
                </a:solidFill>
              </a:rPr>
              <a:t>FUN</a:t>
            </a: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Funativity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1980 Dr. Stephen Arnold - new manager of Lucasfilm Games (previously at Atari) - practicing child psychologist for years before that.</a:t>
            </a:r>
          </a:p>
          <a:p>
            <a:r>
              <a:rPr lang="en-US" sz="2800"/>
              <a:t>Steve’s question for any new game proposals: “What is the Funativity Quotient?”</a:t>
            </a:r>
          </a:p>
          <a:p>
            <a:r>
              <a:rPr lang="en-US" sz="2800"/>
              <a:t>Ie: What elements of the game contributed to the feeling of fun, and to what degree was each part of the design important to that process.</a:t>
            </a:r>
          </a:p>
          <a:p>
            <a:endParaRPr lang="en-US" sz="2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Funativity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Tries to explain the Natural basis for FUN</a:t>
            </a:r>
          </a:p>
          <a:p>
            <a:r>
              <a:rPr lang="en-US" sz="2800"/>
              <a:t>Natural: ie based on Evolutionary concepts.</a:t>
            </a:r>
            <a:br>
              <a:rPr lang="en-US" sz="2800"/>
            </a:br>
            <a:r>
              <a:rPr lang="en-US" sz="2800"/>
              <a:t>For example:</a:t>
            </a:r>
          </a:p>
          <a:p>
            <a:pPr lvl="1"/>
            <a:r>
              <a:rPr lang="en-US" sz="2400"/>
              <a:t>Chris Crawford - Animals learn by playing, not going to school.</a:t>
            </a:r>
          </a:p>
          <a:p>
            <a:pPr lvl="1"/>
            <a:r>
              <a:rPr lang="en-US" sz="2400"/>
              <a:t>Marshall McLuhan (Communictions theorist) - there is little difference between education and entertainment.</a:t>
            </a:r>
          </a:p>
          <a:p>
            <a:pPr lvl="1"/>
            <a:r>
              <a:rPr lang="en-US" sz="2400"/>
              <a:t>Christopher Wills - Animals play to practice basic survival skills, establish social dominance, learning to live with their peers.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 our ancestors: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45720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1800"/>
              <a:t>We were/are hunters / gatherers - is it surprising that games like Halo &amp; Pacman are so popular?</a:t>
            </a:r>
          </a:p>
          <a:p>
            <a:pPr marL="609600" indent="-609600">
              <a:lnSpc>
                <a:spcPct val="90000"/>
              </a:lnSpc>
            </a:pPr>
            <a:r>
              <a:rPr lang="en-US" sz="1800"/>
              <a:t>After returning from a hunt, they can:</a:t>
            </a:r>
          </a:p>
          <a:p>
            <a:pPr marL="990600" lvl="1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Go back out again and hunt some more- the workaholic.</a:t>
            </a:r>
          </a:p>
          <a:p>
            <a:pPr marL="990600" lvl="1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Rest until your belly is empty again.</a:t>
            </a:r>
          </a:p>
          <a:p>
            <a:pPr marL="990600" lvl="1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Foraging - constructive “rest”. Use off-time to learn new things, to think about how to improve things for the next hunt- ie better strategies, better weapons. They can do this in safety and so there are benefits over going on the hunt without end.</a:t>
            </a:r>
          </a:p>
          <a:p>
            <a:pPr marL="609600" indent="-609600">
              <a:lnSpc>
                <a:spcPct val="90000"/>
              </a:lnSpc>
            </a:pPr>
            <a:r>
              <a:rPr lang="en-US" sz="1800"/>
              <a:t>Similarly, video games allows us to learn/do things in a safe environment- much like martial arts today are a safe way to engage in historical battle.</a:t>
            </a:r>
          </a:p>
          <a:p>
            <a:pPr marL="609600" indent="-609600">
              <a:lnSpc>
                <a:spcPct val="90000"/>
              </a:lnSpc>
            </a:pPr>
            <a:r>
              <a:rPr lang="en-US" sz="1800"/>
              <a:t>Without some kind of learning, an activity eventually becomes mundane.</a:t>
            </a:r>
          </a:p>
          <a:p>
            <a:pPr marL="609600" indent="-609600">
              <a:lnSpc>
                <a:spcPct val="90000"/>
              </a:lnSpc>
            </a:pPr>
            <a:r>
              <a:rPr lang="en-US" sz="1800"/>
              <a:t>When people stop learning in a game, they stop playing it.</a:t>
            </a:r>
          </a:p>
          <a:p>
            <a:pPr marL="609600" indent="-609600"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The survival skills crucial to our ancestors, as well as hobbies &amp; pastimes popular today, are good sources of inspiration for new game themes.</a:t>
            </a:r>
          </a:p>
          <a:p>
            <a:pPr marL="609600" indent="-609600"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Consider what skills and information the player learns over the course of your game, and emphasize skills important to the player’s survival in the game.</a:t>
            </a:r>
          </a:p>
          <a:p>
            <a:pPr marL="609600" indent="-609600"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Establishing a safe, familiar territory &amp; then inviting players to explore its mysterious boundaries is a proven feature of many successful games.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Categories of Natural Funativity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7086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chemeClr val="tx2"/>
                </a:solidFill>
              </a:rPr>
              <a:t>Physical Fun	</a:t>
            </a:r>
            <a:endParaRPr lang="en-US" sz="1800"/>
          </a:p>
          <a:p>
            <a:pPr lvl="1">
              <a:lnSpc>
                <a:spcPct val="90000"/>
              </a:lnSpc>
            </a:pPr>
            <a:r>
              <a:rPr lang="en-US" sz="1600"/>
              <a:t>Our strongest instinct: survival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We are hardwired to enjoy practicing physical activities that enhance our survival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We enjoy TV shows, books, news, about survival- e.g. police shows, doctors, etc.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Forms of physical fun based on survival:</a:t>
            </a:r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rgbClr val="FFCC66"/>
                </a:solidFill>
              </a:rPr>
              <a:t>Hunting</a:t>
            </a:r>
            <a:r>
              <a:rPr lang="en-US" sz="1600"/>
              <a:t>: 1997 surprise big video game hit: </a:t>
            </a:r>
            <a:r>
              <a:rPr lang="en-US" sz="1600">
                <a:solidFill>
                  <a:srgbClr val="FFCC66"/>
                </a:solidFill>
              </a:rPr>
              <a:t>Deer Hunter</a:t>
            </a:r>
            <a:endParaRPr lang="en-US" sz="1600"/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rgbClr val="FFCC66"/>
                </a:solidFill>
              </a:rPr>
              <a:t>Gathering</a:t>
            </a:r>
            <a:r>
              <a:rPr lang="en-US" sz="1600"/>
              <a:t>: Shopping, Gambling, Beanie Babies, Pokemon, </a:t>
            </a:r>
            <a:r>
              <a:rPr lang="en-US" sz="1600">
                <a:solidFill>
                  <a:srgbClr val="FFCC66"/>
                </a:solidFill>
              </a:rPr>
              <a:t>Pacman</a:t>
            </a:r>
            <a:endParaRPr lang="en-US" sz="1600"/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rgbClr val="FFCC66"/>
                </a:solidFill>
              </a:rPr>
              <a:t>Exploring places</a:t>
            </a:r>
            <a:r>
              <a:rPr lang="en-US" sz="1600"/>
              <a:t>: e.g. traveling. There are inherent survival advantages of knowing where to find “good stuff” or to avoid dangerous places. </a:t>
            </a:r>
            <a:r>
              <a:rPr lang="en-US" sz="1600">
                <a:solidFill>
                  <a:srgbClr val="FFCC66"/>
                </a:solidFill>
              </a:rPr>
              <a:t>Myst</a:t>
            </a:r>
            <a:r>
              <a:rPr lang="en-US" sz="1600"/>
              <a:t>.</a:t>
            </a:r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rgbClr val="FFCC66"/>
                </a:solidFill>
              </a:rPr>
              <a:t>Tool Use</a:t>
            </a:r>
            <a:r>
              <a:rPr lang="en-US" sz="1600"/>
              <a:t>: Build bigger better solutions / weapons etc.</a:t>
            </a:r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rgbClr val="FFCC66"/>
                </a:solidFill>
              </a:rPr>
              <a:t>Dancing</a:t>
            </a:r>
            <a:r>
              <a:rPr lang="en-US" sz="1600"/>
              <a:t>: All cultures dance. It is a social survival skill. </a:t>
            </a:r>
            <a:r>
              <a:rPr lang="en-US" sz="1600">
                <a:solidFill>
                  <a:srgbClr val="FFCC66"/>
                </a:solidFill>
              </a:rPr>
              <a:t>Dance Dance Revolution.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FFCC66"/>
                </a:solidFill>
              </a:rPr>
              <a:t>Reproduction</a:t>
            </a:r>
            <a:r>
              <a:rPr lang="en-US" sz="1600"/>
              <a:t>:</a:t>
            </a:r>
            <a:r>
              <a:rPr lang="en-US" sz="1600">
                <a:solidFill>
                  <a:srgbClr val="FFCC66"/>
                </a:solidFill>
              </a:rPr>
              <a:t> </a:t>
            </a:r>
            <a:r>
              <a:rPr lang="en-US" sz="1600"/>
              <a:t>activities like: meeting, attracting a mate. Multiplayer games facilitate social engagements.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CC6D8D"/>
                </a:solidFill>
              </a:rPr>
              <a:t>Video games are about doing, not telling. Let the players control or initiate actions so they can learn physical skills instead of making them into a passive observer.</a:t>
            </a:r>
            <a:endParaRPr lang="en-US" sz="1600">
              <a:solidFill>
                <a:srgbClr val="FFCC66"/>
              </a:solidFill>
            </a:endParaRPr>
          </a:p>
          <a:p>
            <a:pPr>
              <a:lnSpc>
                <a:spcPct val="90000"/>
              </a:lnSpc>
            </a:pPr>
            <a:endParaRPr lang="en-US" sz="1800"/>
          </a:p>
        </p:txBody>
      </p:sp>
      <p:pic>
        <p:nvPicPr>
          <p:cNvPr id="9216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1066800"/>
            <a:ext cx="21336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Categories of Natural Funativity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tx2"/>
                </a:solidFill>
              </a:rPr>
              <a:t>Social Fun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Shopping, trading collectibles, team sports, storytelling (vital for survival as a means of sharing information)</a:t>
            </a:r>
          </a:p>
          <a:p>
            <a:pPr>
              <a:lnSpc>
                <a:spcPct val="90000"/>
              </a:lnSpc>
            </a:pPr>
            <a:r>
              <a:rPr lang="en-US" sz="2400"/>
              <a:t>Social fun manifests in several ways in games: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Stories about places and people, stories told by people in the game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Multiplayer games. </a:t>
            </a:r>
            <a:r>
              <a:rPr lang="en-US" sz="2000">
                <a:solidFill>
                  <a:srgbClr val="FFCC66"/>
                </a:solidFill>
              </a:rPr>
              <a:t>Everquest, Ultima Online.</a:t>
            </a:r>
            <a:endParaRPr lang="en-US" sz="2000"/>
          </a:p>
          <a:p>
            <a:pPr lvl="1">
              <a:lnSpc>
                <a:spcPct val="90000"/>
              </a:lnSpc>
            </a:pPr>
            <a:r>
              <a:rPr lang="en-US" sz="2000"/>
              <a:t>Cooperative single-player games. </a:t>
            </a:r>
            <a:r>
              <a:rPr lang="en-US" sz="2000">
                <a:solidFill>
                  <a:srgbClr val="FFCC66"/>
                </a:solidFill>
              </a:rPr>
              <a:t>Halo</a:t>
            </a:r>
            <a:endParaRPr lang="en-US" sz="2000"/>
          </a:p>
          <a:p>
            <a:pPr lvl="1">
              <a:lnSpc>
                <a:spcPct val="90000"/>
              </a:lnSpc>
            </a:pPr>
            <a:r>
              <a:rPr lang="en-US" sz="2000"/>
              <a:t>AIs (Artificially Intelligent characters) have been used to expand multiplayer games but once AIs are detected the player loses interest- because the challenge is in beating another player that is normally better than an AI. E.g. </a:t>
            </a:r>
            <a:r>
              <a:rPr lang="en-US" sz="2000">
                <a:solidFill>
                  <a:srgbClr val="FFCC66"/>
                </a:solidFill>
              </a:rPr>
              <a:t>Jedi Outcast</a:t>
            </a:r>
          </a:p>
          <a:p>
            <a:pPr lvl="1">
              <a:lnSpc>
                <a:spcPct val="90000"/>
              </a:lnSpc>
            </a:pPr>
            <a:r>
              <a:rPr lang="en-US" sz="1800">
                <a:solidFill>
                  <a:srgbClr val="CC6D8D"/>
                </a:solidFill>
              </a:rPr>
              <a:t>Adding secrets, Easter eggs, tradable objects, or characters to games that players can share with friends adds social aspects that can extend gameplay opportunities.</a:t>
            </a:r>
            <a:endParaRPr lang="en-US" sz="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 101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When discussing issues:</a:t>
            </a:r>
          </a:p>
          <a:p>
            <a:pPr lvl="1"/>
            <a:r>
              <a:rPr lang="en-US" sz="1600"/>
              <a:t>Give everyone a chance to explain their decisions.</a:t>
            </a:r>
          </a:p>
          <a:p>
            <a:pPr lvl="1"/>
            <a:r>
              <a:rPr lang="en-US" sz="1600"/>
              <a:t>Provide criticism on the </a:t>
            </a:r>
            <a:r>
              <a:rPr lang="en-US" sz="1600">
                <a:solidFill>
                  <a:srgbClr val="FFCC66"/>
                </a:solidFill>
              </a:rPr>
              <a:t>work</a:t>
            </a:r>
            <a:r>
              <a:rPr lang="en-US" sz="1600"/>
              <a:t>, NOT the person.</a:t>
            </a:r>
          </a:p>
          <a:p>
            <a:pPr lvl="1"/>
            <a:r>
              <a:rPr lang="en-US" sz="1600"/>
              <a:t>Provide constructive but mindful ideas of how to improve something. E.g. “have you thought about trying X? The reason is, if you try X….”</a:t>
            </a:r>
          </a:p>
          <a:p>
            <a:pPr lvl="1"/>
            <a:r>
              <a:rPr lang="en-US" sz="1600"/>
              <a:t>Never take criticism personally. </a:t>
            </a:r>
          </a:p>
          <a:p>
            <a:pPr lvl="1"/>
            <a:r>
              <a:rPr lang="en-US" sz="1600"/>
              <a:t>No Whining- just get it done- ie are you an AmeriCAN or an AmeriCANT?</a:t>
            </a:r>
          </a:p>
          <a:p>
            <a:r>
              <a:rPr lang="en-US" sz="1800"/>
              <a:t>Everyone is busy - Always respect everyone’s time. So:</a:t>
            </a:r>
          </a:p>
          <a:p>
            <a:pPr lvl="1"/>
            <a:r>
              <a:rPr lang="en-US" sz="1600"/>
              <a:t>Be on time at meetings. If you are late for a meeting you inconvenience others. It shows lack of respect for other people’s time. My schedule does not revolve around yours.</a:t>
            </a:r>
          </a:p>
          <a:p>
            <a:pPr lvl="1"/>
            <a:r>
              <a:rPr lang="en-US" sz="1600"/>
              <a:t>If you have to be late due to something you cannot control, call someone at the meeting.</a:t>
            </a:r>
          </a:p>
          <a:p>
            <a:pPr lvl="1"/>
            <a:r>
              <a:rPr lang="en-US" sz="1600"/>
              <a:t>Set an agenda for the meeting well before the meeting.</a:t>
            </a:r>
          </a:p>
          <a:p>
            <a:pPr lvl="1"/>
            <a:r>
              <a:rPr lang="en-US" sz="1600"/>
              <a:t>After a meeting write down a list of resolutions / tasks / directives for each person. If someone comes away from a meeting with nothing to do- something is very wrong.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Categories of Natural Funativity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69342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chemeClr val="tx2"/>
                </a:solidFill>
              </a:rPr>
              <a:t>Mental Fun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 sz="2400"/>
              <a:t>Games that test our logical or pattern-matching skills. Chess, Tetris, Rubic’s cube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How is pattern-matching useful in survival? Your entire visual system is a complex pattern matcher- over 2/3 of your brain is dedicated to visual image processing.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How is Tetris useful for Algebra?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chemeClr val="tx2"/>
                </a:solidFill>
              </a:rPr>
              <a:t>v</a:t>
            </a:r>
            <a:r>
              <a:rPr lang="en-US" sz="2400" baseline="30000">
                <a:solidFill>
                  <a:schemeClr val="tx2"/>
                </a:solidFill>
              </a:rPr>
              <a:t>2</a:t>
            </a:r>
            <a:r>
              <a:rPr lang="en-US" sz="2400"/>
              <a:t>=u</a:t>
            </a:r>
            <a:r>
              <a:rPr lang="en-US" sz="2400" baseline="30000"/>
              <a:t>2</a:t>
            </a:r>
            <a:r>
              <a:rPr lang="en-US" sz="2400"/>
              <a:t>+2as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KE=</a:t>
            </a:r>
            <a:r>
              <a:rPr lang="en-US" sz="2400" baseline="30000"/>
              <a:t>1</a:t>
            </a:r>
            <a:r>
              <a:rPr lang="en-US" sz="2400"/>
              <a:t>/</a:t>
            </a:r>
            <a:r>
              <a:rPr lang="en-US" sz="2400" baseline="-25000"/>
              <a:t>2</a:t>
            </a:r>
            <a:r>
              <a:rPr lang="en-US" sz="2400"/>
              <a:t> m</a:t>
            </a:r>
            <a:r>
              <a:rPr lang="en-US" sz="2400">
                <a:solidFill>
                  <a:schemeClr val="tx2"/>
                </a:solidFill>
              </a:rPr>
              <a:t>v</a:t>
            </a:r>
            <a:r>
              <a:rPr lang="en-US" sz="2400" baseline="30000">
                <a:solidFill>
                  <a:schemeClr val="tx2"/>
                </a:solidFill>
              </a:rPr>
              <a:t>2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400"/>
              <a:t>=&gt; KE=</a:t>
            </a:r>
            <a:r>
              <a:rPr lang="en-US" sz="2400" baseline="30000"/>
              <a:t>1</a:t>
            </a:r>
            <a:r>
              <a:rPr lang="en-US" sz="2400"/>
              <a:t>/</a:t>
            </a:r>
            <a:r>
              <a:rPr lang="en-US" sz="2400" baseline="-25000"/>
              <a:t>2</a:t>
            </a:r>
            <a:r>
              <a:rPr lang="en-US" sz="2400"/>
              <a:t> m </a:t>
            </a:r>
            <a:r>
              <a:rPr lang="en-US" sz="2400">
                <a:solidFill>
                  <a:schemeClr val="tx2"/>
                </a:solidFill>
              </a:rPr>
              <a:t>(u</a:t>
            </a:r>
            <a:r>
              <a:rPr lang="en-US" sz="2400" baseline="30000">
                <a:solidFill>
                  <a:schemeClr val="tx2"/>
                </a:solidFill>
              </a:rPr>
              <a:t>2</a:t>
            </a:r>
            <a:r>
              <a:rPr lang="en-US" sz="2400">
                <a:solidFill>
                  <a:schemeClr val="tx2"/>
                </a:solidFill>
              </a:rPr>
              <a:t>+2as)</a:t>
            </a:r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Making underlying play patterns in games consistent &amp; predictable makes them easier to learn, but adding new patterns as the game progresses keeps it fresh &amp; fun.</a:t>
            </a:r>
            <a:endParaRPr lang="en-US" sz="900"/>
          </a:p>
        </p:txBody>
      </p:sp>
      <p:pic>
        <p:nvPicPr>
          <p:cNvPr id="9626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3505200"/>
            <a:ext cx="19256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Categories of Natural Funativity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56388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Many games have all 3 components: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CC66"/>
                </a:solidFill>
              </a:rPr>
              <a:t>Halo</a:t>
            </a:r>
            <a:r>
              <a:rPr lang="en-US" sz="2400"/>
              <a:t>: physical mastering of game controller and weapons, navigating and exploring spaces, killing aliens, gathering weapons; multiplayer capable; devising tactics to use against aliens.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CC66"/>
                </a:solidFill>
              </a:rPr>
              <a:t>KOTOR</a:t>
            </a:r>
            <a:r>
              <a:rPr lang="en-US" sz="2400"/>
              <a:t>: is an excellent example where to get thru a phase of the game you could either fight, or solve a puzzle.</a:t>
            </a:r>
          </a:p>
          <a:p>
            <a:pPr>
              <a:lnSpc>
                <a:spcPct val="90000"/>
              </a:lnSpc>
            </a:pPr>
            <a:r>
              <a:rPr lang="en-US" sz="2400"/>
              <a:t>Deconstruct your game idea…</a:t>
            </a:r>
          </a:p>
        </p:txBody>
      </p:sp>
      <p:pic>
        <p:nvPicPr>
          <p:cNvPr id="9830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219200"/>
            <a:ext cx="2895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Elements of a Modern Video Game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/>
              <a:t>Developer &amp; publisher logo screens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/>
              <a:t>Opening animation / cutscene to provide context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/>
              <a:t>Game configuration screen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/>
              <a:t>Select control layout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/>
              <a:t>Built-in tutorial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/>
              <a:t>Game type – single or multiplayer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/>
              <a:t>Cheats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/>
              <a:t>Extras – unlockable gems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/>
              <a:t>Credits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>
                <a:solidFill>
                  <a:srgbClr val="FFCC66"/>
                </a:solidFill>
              </a:rPr>
              <a:t>Level or Game prep screen and/or cutscene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>
                <a:solidFill>
                  <a:srgbClr val="FFCC66"/>
                </a:solidFill>
              </a:rPr>
              <a:t>Select attributes of your “character”- choose a person or a spaceship.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>
                <a:solidFill>
                  <a:srgbClr val="FFCC66"/>
                </a:solidFill>
              </a:rPr>
              <a:t>The Game level (save here)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>
                <a:solidFill>
                  <a:srgbClr val="FFCC66"/>
                </a:solidFill>
              </a:rPr>
              <a:t>The end-of-level cutscene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>
                <a:solidFill>
                  <a:srgbClr val="FFCC66"/>
                </a:solidFill>
              </a:rPr>
              <a:t>Save game here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>
                <a:solidFill>
                  <a:srgbClr val="FFCC66"/>
                </a:solidFill>
              </a:rPr>
              <a:t>Repeat from 4.</a:t>
            </a:r>
            <a:endParaRPr lang="en-US" sz="18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/>
              <a:t>End of game cutscene.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/>
              <a:t>Credits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5867400" y="4191000"/>
            <a:ext cx="2819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Elaborate on this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Elements of a Great Game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/>
              <a:t>Sid Meier’s definition of a great game:</a:t>
            </a:r>
          </a:p>
          <a:p>
            <a:pPr>
              <a:lnSpc>
                <a:spcPct val="90000"/>
              </a:lnSpc>
            </a:pPr>
            <a:r>
              <a:rPr lang="en-US" sz="1600"/>
              <a:t>“A great game is a series of </a:t>
            </a:r>
            <a:r>
              <a:rPr lang="en-US" sz="1600">
                <a:solidFill>
                  <a:srgbClr val="FFCC66"/>
                </a:solidFill>
              </a:rPr>
              <a:t>interesting and meaningful choices</a:t>
            </a:r>
            <a:r>
              <a:rPr lang="en-US" sz="1600"/>
              <a:t> made by the player in pursuit of a clear and </a:t>
            </a:r>
            <a:r>
              <a:rPr lang="en-US" sz="1600">
                <a:solidFill>
                  <a:srgbClr val="FFCC66"/>
                </a:solidFill>
              </a:rPr>
              <a:t>compelling goal</a:t>
            </a:r>
            <a:r>
              <a:rPr lang="en-US" sz="1600"/>
              <a:t>.”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6699FF"/>
                </a:solidFill>
              </a:rPr>
              <a:t>Series of choices</a:t>
            </a:r>
            <a:r>
              <a:rPr lang="en-US" sz="1600"/>
              <a:t>: ie it must be interactive- this is fundamentally different from creating a movie - where there is no choice.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6699FF"/>
                </a:solidFill>
              </a:rPr>
              <a:t>A compelling goal</a:t>
            </a:r>
            <a:r>
              <a:rPr lang="en-US" sz="1600"/>
              <a:t>: A series of choices without a goal is not a game, it is a toy.</a:t>
            </a:r>
          </a:p>
          <a:p>
            <a:pPr>
              <a:lnSpc>
                <a:spcPct val="90000"/>
              </a:lnSpc>
            </a:pPr>
            <a:r>
              <a:rPr lang="en-US" sz="1600"/>
              <a:t>Will Wright (designer of Sim City / The Sims) calls his “games” software toys- not games. But players can create goals for themselves rather than have them set by the game designer.</a:t>
            </a:r>
          </a:p>
          <a:p>
            <a:pPr>
              <a:lnSpc>
                <a:spcPct val="90000"/>
              </a:lnSpc>
            </a:pPr>
            <a:r>
              <a:rPr lang="en-US" sz="1600"/>
              <a:t>Clear goals are better than confusing ones- otherwise players become bored and frustrated.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6699FF"/>
                </a:solidFill>
              </a:rPr>
              <a:t>Interesting and meaningful</a:t>
            </a:r>
            <a:r>
              <a:rPr lang="en-US" sz="1600"/>
              <a:t>: If you offer a choice in a game, it better pay off for the player and not be redundant. E.g. Weapon A vs B or Path A vs B should not produce redundant results- otherwise the choice is functionally meaningless &amp; ultimately unsatisfying- usually you hear this as “poor level design.” If 2 objects in a world have different functions but the player does not notice the difference, the choice is not meaningful.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Make sure the player is aware of both short-term &amp; long-term goals at all points of the game.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Test your game regularly with people who have never seen it before. Periodically ask them what they think they are supposed to accomplish next, &amp; why it is important. That will tell you if your goals are clear &amp; compelling.</a:t>
            </a:r>
            <a:endParaRPr lang="en-US" sz="9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Classic Game Structure</a:t>
            </a:r>
          </a:p>
        </p:txBody>
      </p:sp>
      <p:sp>
        <p:nvSpPr>
          <p:cNvPr id="1044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41148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Convexity is the notion that one option or choice expands into many and then back to one again.</a:t>
            </a:r>
          </a:p>
          <a:p>
            <a:pPr>
              <a:lnSpc>
                <a:spcPct val="90000"/>
              </a:lnSpc>
            </a:pPr>
            <a:r>
              <a:rPr lang="en-US" sz="2000"/>
              <a:t>A game designer applies convexity structure by creating choices that continuously diverge and later converge at "crisis points".</a:t>
            </a:r>
          </a:p>
          <a:p>
            <a:pPr>
              <a:lnSpc>
                <a:spcPct val="90000"/>
              </a:lnSpc>
            </a:pPr>
            <a:r>
              <a:rPr lang="en-US" sz="2000"/>
              <a:t>Role-Playing Games are an excellent example.</a:t>
            </a:r>
          </a:p>
          <a:p>
            <a:pPr>
              <a:lnSpc>
                <a:spcPct val="90000"/>
              </a:lnSpc>
            </a:pPr>
            <a:r>
              <a:rPr lang="en-US" sz="2000"/>
              <a:t>Chess is another example.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Change the story, setting, or interface if necessary to make limitations in a set of choices invisible.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Give players alternatives to tough challenges that let them improve their skills or gather new resources to avoid frustrating bottlenecks. </a:t>
            </a:r>
            <a:endParaRPr lang="en-US" sz="900"/>
          </a:p>
          <a:p>
            <a:pPr>
              <a:lnSpc>
                <a:spcPct val="90000"/>
              </a:lnSpc>
            </a:pPr>
            <a:endParaRPr lang="en-US" sz="2000"/>
          </a:p>
        </p:txBody>
      </p:sp>
      <p:grpSp>
        <p:nvGrpSpPr>
          <p:cNvPr id="104452" name="Group 29"/>
          <p:cNvGrpSpPr>
            <a:grpSpLocks/>
          </p:cNvGrpSpPr>
          <p:nvPr/>
        </p:nvGrpSpPr>
        <p:grpSpPr bwMode="auto">
          <a:xfrm>
            <a:off x="5105400" y="1219200"/>
            <a:ext cx="2971800" cy="1905000"/>
            <a:chOff x="3216" y="1056"/>
            <a:chExt cx="1872" cy="1200"/>
          </a:xfrm>
        </p:grpSpPr>
        <p:sp>
          <p:nvSpPr>
            <p:cNvPr id="104455" name="Line 17"/>
            <p:cNvSpPr>
              <a:spLocks noChangeShapeType="1"/>
            </p:cNvSpPr>
            <p:nvPr/>
          </p:nvSpPr>
          <p:spPr bwMode="auto">
            <a:xfrm flipV="1">
              <a:off x="3312" y="1440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56" name="Line 18"/>
            <p:cNvSpPr>
              <a:spLocks noChangeShapeType="1"/>
            </p:cNvSpPr>
            <p:nvPr/>
          </p:nvSpPr>
          <p:spPr bwMode="auto">
            <a:xfrm>
              <a:off x="3312" y="1680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57" name="Line 19"/>
            <p:cNvSpPr>
              <a:spLocks noChangeShapeType="1"/>
            </p:cNvSpPr>
            <p:nvPr/>
          </p:nvSpPr>
          <p:spPr bwMode="auto">
            <a:xfrm flipV="1">
              <a:off x="3744" y="1152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58" name="Line 20"/>
            <p:cNvSpPr>
              <a:spLocks noChangeShapeType="1"/>
            </p:cNvSpPr>
            <p:nvPr/>
          </p:nvSpPr>
          <p:spPr bwMode="auto">
            <a:xfrm flipV="1">
              <a:off x="3696" y="1776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59" name="Line 21"/>
            <p:cNvSpPr>
              <a:spLocks noChangeShapeType="1"/>
            </p:cNvSpPr>
            <p:nvPr/>
          </p:nvSpPr>
          <p:spPr bwMode="auto">
            <a:xfrm>
              <a:off x="3696" y="1920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0" name="Line 22"/>
            <p:cNvSpPr>
              <a:spLocks noChangeShapeType="1"/>
            </p:cNvSpPr>
            <p:nvPr/>
          </p:nvSpPr>
          <p:spPr bwMode="auto">
            <a:xfrm>
              <a:off x="4128" y="1776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1" name="Line 23"/>
            <p:cNvSpPr>
              <a:spLocks noChangeShapeType="1"/>
            </p:cNvSpPr>
            <p:nvPr/>
          </p:nvSpPr>
          <p:spPr bwMode="auto">
            <a:xfrm>
              <a:off x="4608" y="1392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2" name="Line 24"/>
            <p:cNvSpPr>
              <a:spLocks noChangeShapeType="1"/>
            </p:cNvSpPr>
            <p:nvPr/>
          </p:nvSpPr>
          <p:spPr bwMode="auto">
            <a:xfrm>
              <a:off x="4128" y="1104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3" name="Line 25"/>
            <p:cNvSpPr>
              <a:spLocks noChangeShapeType="1"/>
            </p:cNvSpPr>
            <p:nvPr/>
          </p:nvSpPr>
          <p:spPr bwMode="auto">
            <a:xfrm flipV="1">
              <a:off x="4128" y="1392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4" name="Line 26"/>
            <p:cNvSpPr>
              <a:spLocks noChangeShapeType="1"/>
            </p:cNvSpPr>
            <p:nvPr/>
          </p:nvSpPr>
          <p:spPr bwMode="auto">
            <a:xfrm flipV="1">
              <a:off x="4608" y="1728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5" name="Line 27"/>
            <p:cNvSpPr>
              <a:spLocks noChangeShapeType="1"/>
            </p:cNvSpPr>
            <p:nvPr/>
          </p:nvSpPr>
          <p:spPr bwMode="auto">
            <a:xfrm flipV="1">
              <a:off x="4128" y="2016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6" name="Line 28"/>
            <p:cNvSpPr>
              <a:spLocks noChangeShapeType="1"/>
            </p:cNvSpPr>
            <p:nvPr/>
          </p:nvSpPr>
          <p:spPr bwMode="auto">
            <a:xfrm>
              <a:off x="3744" y="1344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7" name="Oval 7"/>
            <p:cNvSpPr>
              <a:spLocks noChangeArrowheads="1"/>
            </p:cNvSpPr>
            <p:nvPr/>
          </p:nvSpPr>
          <p:spPr bwMode="auto">
            <a:xfrm>
              <a:off x="3216" y="1588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8" name="Oval 8"/>
            <p:cNvSpPr>
              <a:spLocks noChangeArrowheads="1"/>
            </p:cNvSpPr>
            <p:nvPr/>
          </p:nvSpPr>
          <p:spPr bwMode="auto">
            <a:xfrm>
              <a:off x="3648" y="1872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69" name="Oval 9"/>
            <p:cNvSpPr>
              <a:spLocks noChangeArrowheads="1"/>
            </p:cNvSpPr>
            <p:nvPr/>
          </p:nvSpPr>
          <p:spPr bwMode="auto">
            <a:xfrm>
              <a:off x="3648" y="1300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70" name="Oval 10"/>
            <p:cNvSpPr>
              <a:spLocks noChangeArrowheads="1"/>
            </p:cNvSpPr>
            <p:nvPr/>
          </p:nvSpPr>
          <p:spPr bwMode="auto">
            <a:xfrm>
              <a:off x="4032" y="1056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71" name="Oval 11"/>
            <p:cNvSpPr>
              <a:spLocks noChangeArrowheads="1"/>
            </p:cNvSpPr>
            <p:nvPr/>
          </p:nvSpPr>
          <p:spPr bwMode="auto">
            <a:xfrm>
              <a:off x="4032" y="1488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72" name="Oval 12"/>
            <p:cNvSpPr>
              <a:spLocks noChangeArrowheads="1"/>
            </p:cNvSpPr>
            <p:nvPr/>
          </p:nvSpPr>
          <p:spPr bwMode="auto">
            <a:xfrm>
              <a:off x="4032" y="1680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73" name="Oval 13"/>
            <p:cNvSpPr>
              <a:spLocks noChangeArrowheads="1"/>
            </p:cNvSpPr>
            <p:nvPr/>
          </p:nvSpPr>
          <p:spPr bwMode="auto">
            <a:xfrm>
              <a:off x="4032" y="2112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74" name="Oval 14"/>
            <p:cNvSpPr>
              <a:spLocks noChangeArrowheads="1"/>
            </p:cNvSpPr>
            <p:nvPr/>
          </p:nvSpPr>
          <p:spPr bwMode="auto">
            <a:xfrm>
              <a:off x="4944" y="1584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75" name="Oval 15"/>
            <p:cNvSpPr>
              <a:spLocks noChangeArrowheads="1"/>
            </p:cNvSpPr>
            <p:nvPr/>
          </p:nvSpPr>
          <p:spPr bwMode="auto">
            <a:xfrm>
              <a:off x="4464" y="1872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76" name="Oval 16"/>
            <p:cNvSpPr>
              <a:spLocks noChangeArrowheads="1"/>
            </p:cNvSpPr>
            <p:nvPr/>
          </p:nvSpPr>
          <p:spPr bwMode="auto">
            <a:xfrm>
              <a:off x="4464" y="1296"/>
              <a:ext cx="144" cy="14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453" name="Text Box 31"/>
          <p:cNvSpPr txBox="1">
            <a:spLocks noChangeArrowheads="1"/>
          </p:cNvSpPr>
          <p:nvPr/>
        </p:nvSpPr>
        <p:spPr bwMode="auto">
          <a:xfrm>
            <a:off x="4800600" y="3581400"/>
            <a:ext cx="39624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6699FF"/>
                </a:solidFill>
              </a:rPr>
              <a:t>Gives the player the sense that choices are available and yet makes the game tractable for developers.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6699FF"/>
                </a:solidFill>
              </a:rPr>
              <a:t>Ie it is not infinitely open-ended.</a:t>
            </a:r>
          </a:p>
        </p:txBody>
      </p:sp>
      <p:sp>
        <p:nvSpPr>
          <p:cNvPr id="104454" name="Text Box 32"/>
          <p:cNvSpPr txBox="1">
            <a:spLocks noChangeArrowheads="1"/>
          </p:cNvSpPr>
          <p:nvPr/>
        </p:nvSpPr>
        <p:spPr bwMode="auto">
          <a:xfrm>
            <a:off x="3886200" y="5943600"/>
            <a:ext cx="5075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E.g. KOTOR had several solutions to a problem.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Series of Convexities</a:t>
            </a:r>
          </a:p>
        </p:txBody>
      </p:sp>
      <p:grpSp>
        <p:nvGrpSpPr>
          <p:cNvPr id="106499" name="Group 93"/>
          <p:cNvGrpSpPr>
            <a:grpSpLocks/>
          </p:cNvGrpSpPr>
          <p:nvPr/>
        </p:nvGrpSpPr>
        <p:grpSpPr bwMode="auto">
          <a:xfrm>
            <a:off x="533400" y="3886200"/>
            <a:ext cx="2133600" cy="914400"/>
            <a:chOff x="336" y="1152"/>
            <a:chExt cx="1344" cy="576"/>
          </a:xfrm>
        </p:grpSpPr>
        <p:sp>
          <p:nvSpPr>
            <p:cNvPr id="106509" name="Oval 63"/>
            <p:cNvSpPr>
              <a:spLocks noChangeArrowheads="1"/>
            </p:cNvSpPr>
            <p:nvPr/>
          </p:nvSpPr>
          <p:spPr bwMode="auto">
            <a:xfrm>
              <a:off x="336" y="1425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0" name="Oval 64"/>
            <p:cNvSpPr>
              <a:spLocks noChangeArrowheads="1"/>
            </p:cNvSpPr>
            <p:nvPr/>
          </p:nvSpPr>
          <p:spPr bwMode="auto">
            <a:xfrm>
              <a:off x="480" y="15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1" name="Oval 65"/>
            <p:cNvSpPr>
              <a:spLocks noChangeArrowheads="1"/>
            </p:cNvSpPr>
            <p:nvPr/>
          </p:nvSpPr>
          <p:spPr bwMode="auto">
            <a:xfrm>
              <a:off x="480" y="1329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2" name="Oval 66"/>
            <p:cNvSpPr>
              <a:spLocks noChangeArrowheads="1"/>
            </p:cNvSpPr>
            <p:nvPr/>
          </p:nvSpPr>
          <p:spPr bwMode="auto">
            <a:xfrm>
              <a:off x="608" y="12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3" name="Oval 68"/>
            <p:cNvSpPr>
              <a:spLocks noChangeArrowheads="1"/>
            </p:cNvSpPr>
            <p:nvPr/>
          </p:nvSpPr>
          <p:spPr bwMode="auto">
            <a:xfrm>
              <a:off x="608" y="14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4" name="Oval 69"/>
            <p:cNvSpPr>
              <a:spLocks noChangeArrowheads="1"/>
            </p:cNvSpPr>
            <p:nvPr/>
          </p:nvSpPr>
          <p:spPr bwMode="auto">
            <a:xfrm>
              <a:off x="608" y="16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5" name="Oval 70"/>
            <p:cNvSpPr>
              <a:spLocks noChangeArrowheads="1"/>
            </p:cNvSpPr>
            <p:nvPr/>
          </p:nvSpPr>
          <p:spPr bwMode="auto">
            <a:xfrm>
              <a:off x="912" y="142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6" name="Oval 71"/>
            <p:cNvSpPr>
              <a:spLocks noChangeArrowheads="1"/>
            </p:cNvSpPr>
            <p:nvPr/>
          </p:nvSpPr>
          <p:spPr bwMode="auto">
            <a:xfrm>
              <a:off x="752" y="15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7" name="Oval 72"/>
            <p:cNvSpPr>
              <a:spLocks noChangeArrowheads="1"/>
            </p:cNvSpPr>
            <p:nvPr/>
          </p:nvSpPr>
          <p:spPr bwMode="auto">
            <a:xfrm>
              <a:off x="752" y="132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8" name="Oval 75"/>
            <p:cNvSpPr>
              <a:spLocks noChangeArrowheads="1"/>
            </p:cNvSpPr>
            <p:nvPr/>
          </p:nvSpPr>
          <p:spPr bwMode="auto">
            <a:xfrm>
              <a:off x="1024" y="1329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19" name="Oval 76"/>
            <p:cNvSpPr>
              <a:spLocks noChangeArrowheads="1"/>
            </p:cNvSpPr>
            <p:nvPr/>
          </p:nvSpPr>
          <p:spPr bwMode="auto">
            <a:xfrm>
              <a:off x="1168" y="142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0" name="Oval 77"/>
            <p:cNvSpPr>
              <a:spLocks noChangeArrowheads="1"/>
            </p:cNvSpPr>
            <p:nvPr/>
          </p:nvSpPr>
          <p:spPr bwMode="auto">
            <a:xfrm>
              <a:off x="1168" y="1233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1" name="Oval 78"/>
            <p:cNvSpPr>
              <a:spLocks noChangeArrowheads="1"/>
            </p:cNvSpPr>
            <p:nvPr/>
          </p:nvSpPr>
          <p:spPr bwMode="auto">
            <a:xfrm>
              <a:off x="1296" y="11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2" name="Oval 79"/>
            <p:cNvSpPr>
              <a:spLocks noChangeArrowheads="1"/>
            </p:cNvSpPr>
            <p:nvPr/>
          </p:nvSpPr>
          <p:spPr bwMode="auto">
            <a:xfrm>
              <a:off x="129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3" name="Oval 80"/>
            <p:cNvSpPr>
              <a:spLocks noChangeArrowheads="1"/>
            </p:cNvSpPr>
            <p:nvPr/>
          </p:nvSpPr>
          <p:spPr bwMode="auto">
            <a:xfrm>
              <a:off x="1296" y="15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4" name="Oval 81"/>
            <p:cNvSpPr>
              <a:spLocks noChangeArrowheads="1"/>
            </p:cNvSpPr>
            <p:nvPr/>
          </p:nvSpPr>
          <p:spPr bwMode="auto">
            <a:xfrm>
              <a:off x="1600" y="132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5" name="Oval 82"/>
            <p:cNvSpPr>
              <a:spLocks noChangeArrowheads="1"/>
            </p:cNvSpPr>
            <p:nvPr/>
          </p:nvSpPr>
          <p:spPr bwMode="auto">
            <a:xfrm>
              <a:off x="1440" y="142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6" name="Oval 83"/>
            <p:cNvSpPr>
              <a:spLocks noChangeArrowheads="1"/>
            </p:cNvSpPr>
            <p:nvPr/>
          </p:nvSpPr>
          <p:spPr bwMode="auto">
            <a:xfrm>
              <a:off x="1440" y="123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7" name="Oval 84"/>
            <p:cNvSpPr>
              <a:spLocks noChangeArrowheads="1"/>
            </p:cNvSpPr>
            <p:nvPr/>
          </p:nvSpPr>
          <p:spPr bwMode="auto">
            <a:xfrm>
              <a:off x="1056" y="1505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8" name="Oval 85"/>
            <p:cNvSpPr>
              <a:spLocks noChangeArrowheads="1"/>
            </p:cNvSpPr>
            <p:nvPr/>
          </p:nvSpPr>
          <p:spPr bwMode="auto">
            <a:xfrm>
              <a:off x="1200" y="16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29" name="Oval 89"/>
            <p:cNvSpPr>
              <a:spLocks noChangeArrowheads="1"/>
            </p:cNvSpPr>
            <p:nvPr/>
          </p:nvSpPr>
          <p:spPr bwMode="auto">
            <a:xfrm>
              <a:off x="1328" y="16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30" name="Oval 90"/>
            <p:cNvSpPr>
              <a:spLocks noChangeArrowheads="1"/>
            </p:cNvSpPr>
            <p:nvPr/>
          </p:nvSpPr>
          <p:spPr bwMode="auto">
            <a:xfrm>
              <a:off x="1632" y="15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31" name="Oval 91"/>
            <p:cNvSpPr>
              <a:spLocks noChangeArrowheads="1"/>
            </p:cNvSpPr>
            <p:nvPr/>
          </p:nvSpPr>
          <p:spPr bwMode="auto">
            <a:xfrm>
              <a:off x="1472" y="16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6500" name="Freeform 94"/>
          <p:cNvSpPr>
            <a:spLocks/>
          </p:cNvSpPr>
          <p:nvPr/>
        </p:nvSpPr>
        <p:spPr bwMode="auto">
          <a:xfrm>
            <a:off x="533400" y="3429000"/>
            <a:ext cx="8153400" cy="762000"/>
          </a:xfrm>
          <a:custGeom>
            <a:avLst/>
            <a:gdLst>
              <a:gd name="T0" fmla="*/ 0 w 5136"/>
              <a:gd name="T1" fmla="*/ 1209675000 h 480"/>
              <a:gd name="T2" fmla="*/ 725805000 w 5136"/>
              <a:gd name="T3" fmla="*/ 725805000 h 480"/>
              <a:gd name="T4" fmla="*/ 1451610000 w 5136"/>
              <a:gd name="T5" fmla="*/ 1209675000 h 480"/>
              <a:gd name="T6" fmla="*/ 2147483647 w 5136"/>
              <a:gd name="T7" fmla="*/ 483870000 h 480"/>
              <a:gd name="T8" fmla="*/ 2147483647 w 5136"/>
              <a:gd name="T9" fmla="*/ 1209675000 h 480"/>
              <a:gd name="T10" fmla="*/ 2147483647 w 5136"/>
              <a:gd name="T11" fmla="*/ 0 h 480"/>
              <a:gd name="T12" fmla="*/ 2147483647 w 5136"/>
              <a:gd name="T13" fmla="*/ 1209675000 h 480"/>
              <a:gd name="T14" fmla="*/ 2147483647 w 5136"/>
              <a:gd name="T15" fmla="*/ 0 h 480"/>
              <a:gd name="T16" fmla="*/ 2147483647 w 5136"/>
              <a:gd name="T17" fmla="*/ 1209675000 h 480"/>
              <a:gd name="T18" fmla="*/ 2147483647 w 5136"/>
              <a:gd name="T19" fmla="*/ 604837500 h 480"/>
              <a:gd name="T20" fmla="*/ 2147483647 w 5136"/>
              <a:gd name="T21" fmla="*/ 1209675000 h 4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36"/>
              <a:gd name="T34" fmla="*/ 0 h 480"/>
              <a:gd name="T35" fmla="*/ 5136 w 5136"/>
              <a:gd name="T36" fmla="*/ 480 h 4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36" h="480">
                <a:moveTo>
                  <a:pt x="0" y="480"/>
                </a:moveTo>
                <a:lnTo>
                  <a:pt x="288" y="288"/>
                </a:lnTo>
                <a:lnTo>
                  <a:pt x="576" y="480"/>
                </a:lnTo>
                <a:lnTo>
                  <a:pt x="960" y="192"/>
                </a:lnTo>
                <a:lnTo>
                  <a:pt x="1440" y="480"/>
                </a:lnTo>
                <a:lnTo>
                  <a:pt x="2256" y="0"/>
                </a:lnTo>
                <a:lnTo>
                  <a:pt x="3024" y="480"/>
                </a:lnTo>
                <a:lnTo>
                  <a:pt x="3696" y="0"/>
                </a:lnTo>
                <a:lnTo>
                  <a:pt x="4464" y="480"/>
                </a:lnTo>
                <a:lnTo>
                  <a:pt x="4752" y="240"/>
                </a:lnTo>
                <a:lnTo>
                  <a:pt x="5136" y="4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1" name="Freeform 95"/>
          <p:cNvSpPr>
            <a:spLocks/>
          </p:cNvSpPr>
          <p:nvPr/>
        </p:nvSpPr>
        <p:spPr bwMode="auto">
          <a:xfrm flipV="1">
            <a:off x="533400" y="4495800"/>
            <a:ext cx="8153400" cy="838200"/>
          </a:xfrm>
          <a:custGeom>
            <a:avLst/>
            <a:gdLst>
              <a:gd name="T0" fmla="*/ 0 w 5136"/>
              <a:gd name="T1" fmla="*/ 1463706750 h 480"/>
              <a:gd name="T2" fmla="*/ 725805000 w 5136"/>
              <a:gd name="T3" fmla="*/ 878224050 h 480"/>
              <a:gd name="T4" fmla="*/ 1451610000 w 5136"/>
              <a:gd name="T5" fmla="*/ 1463706750 h 480"/>
              <a:gd name="T6" fmla="*/ 2147483647 w 5136"/>
              <a:gd name="T7" fmla="*/ 585482700 h 480"/>
              <a:gd name="T8" fmla="*/ 2147483647 w 5136"/>
              <a:gd name="T9" fmla="*/ 1463706750 h 480"/>
              <a:gd name="T10" fmla="*/ 2147483647 w 5136"/>
              <a:gd name="T11" fmla="*/ 0 h 480"/>
              <a:gd name="T12" fmla="*/ 2147483647 w 5136"/>
              <a:gd name="T13" fmla="*/ 1463706750 h 480"/>
              <a:gd name="T14" fmla="*/ 2147483647 w 5136"/>
              <a:gd name="T15" fmla="*/ 0 h 480"/>
              <a:gd name="T16" fmla="*/ 2147483647 w 5136"/>
              <a:gd name="T17" fmla="*/ 1463706750 h 480"/>
              <a:gd name="T18" fmla="*/ 2147483647 w 5136"/>
              <a:gd name="T19" fmla="*/ 731853375 h 480"/>
              <a:gd name="T20" fmla="*/ 2147483647 w 5136"/>
              <a:gd name="T21" fmla="*/ 1463706750 h 4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36"/>
              <a:gd name="T34" fmla="*/ 0 h 480"/>
              <a:gd name="T35" fmla="*/ 5136 w 5136"/>
              <a:gd name="T36" fmla="*/ 480 h 4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36" h="480">
                <a:moveTo>
                  <a:pt x="0" y="480"/>
                </a:moveTo>
                <a:lnTo>
                  <a:pt x="288" y="288"/>
                </a:lnTo>
                <a:lnTo>
                  <a:pt x="576" y="480"/>
                </a:lnTo>
                <a:lnTo>
                  <a:pt x="960" y="192"/>
                </a:lnTo>
                <a:lnTo>
                  <a:pt x="1440" y="480"/>
                </a:lnTo>
                <a:lnTo>
                  <a:pt x="2256" y="0"/>
                </a:lnTo>
                <a:lnTo>
                  <a:pt x="3024" y="480"/>
                </a:lnTo>
                <a:lnTo>
                  <a:pt x="3696" y="0"/>
                </a:lnTo>
                <a:lnTo>
                  <a:pt x="4464" y="480"/>
                </a:lnTo>
                <a:lnTo>
                  <a:pt x="4752" y="240"/>
                </a:lnTo>
                <a:lnTo>
                  <a:pt x="5136" y="4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2" name="Text Box 96"/>
          <p:cNvSpPr txBox="1">
            <a:spLocks noChangeArrowheads="1"/>
          </p:cNvSpPr>
          <p:nvPr/>
        </p:nvSpPr>
        <p:spPr bwMode="auto">
          <a:xfrm>
            <a:off x="273050" y="1158875"/>
            <a:ext cx="7118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6699FF"/>
                </a:solidFill>
              </a:rPr>
              <a:t>Episodes or Chapters gives the player a sense of accomplishment</a:t>
            </a:r>
          </a:p>
          <a:p>
            <a:pPr algn="l"/>
            <a:r>
              <a:rPr lang="en-US">
                <a:solidFill>
                  <a:srgbClr val="6699FF"/>
                </a:solidFill>
              </a:rPr>
              <a:t>And allows them to save the game</a:t>
            </a:r>
          </a:p>
          <a:p>
            <a:pPr algn="l"/>
            <a:r>
              <a:rPr lang="en-US">
                <a:solidFill>
                  <a:srgbClr val="6699FF"/>
                </a:solidFill>
              </a:rPr>
              <a:t>Allows game to adjust difficulty level and to train players to handle greater difficulty</a:t>
            </a:r>
          </a:p>
        </p:txBody>
      </p:sp>
      <p:sp>
        <p:nvSpPr>
          <p:cNvPr id="106503" name="Line 97"/>
          <p:cNvSpPr>
            <a:spLocks noChangeShapeType="1"/>
          </p:cNvSpPr>
          <p:nvPr/>
        </p:nvSpPr>
        <p:spPr bwMode="auto">
          <a:xfrm>
            <a:off x="1447800" y="2286000"/>
            <a:ext cx="0" cy="18288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4" name="Line 98"/>
          <p:cNvSpPr>
            <a:spLocks noChangeShapeType="1"/>
          </p:cNvSpPr>
          <p:nvPr/>
        </p:nvSpPr>
        <p:spPr bwMode="auto">
          <a:xfrm>
            <a:off x="2819400" y="2286000"/>
            <a:ext cx="0" cy="18288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5" name="Text Box 99"/>
          <p:cNvSpPr txBox="1">
            <a:spLocks noChangeArrowheads="1"/>
          </p:cNvSpPr>
          <p:nvPr/>
        </p:nvSpPr>
        <p:spPr bwMode="auto">
          <a:xfrm>
            <a:off x="3733800" y="2438400"/>
            <a:ext cx="3868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CC6D8D"/>
                </a:solidFill>
              </a:rPr>
              <a:t>Incorporate more choices as players</a:t>
            </a:r>
            <a:br>
              <a:rPr lang="en-US">
                <a:solidFill>
                  <a:srgbClr val="CC6D8D"/>
                </a:solidFill>
              </a:rPr>
            </a:br>
            <a:r>
              <a:rPr lang="en-US">
                <a:solidFill>
                  <a:srgbClr val="CC6D8D"/>
                </a:solidFill>
              </a:rPr>
              <a:t>become accustomed to using them</a:t>
            </a:r>
          </a:p>
        </p:txBody>
      </p:sp>
      <p:sp>
        <p:nvSpPr>
          <p:cNvPr id="106506" name="Line 100"/>
          <p:cNvSpPr>
            <a:spLocks noChangeShapeType="1"/>
          </p:cNvSpPr>
          <p:nvPr/>
        </p:nvSpPr>
        <p:spPr bwMode="auto">
          <a:xfrm>
            <a:off x="4038600" y="3124200"/>
            <a:ext cx="0" cy="1295400"/>
          </a:xfrm>
          <a:prstGeom prst="line">
            <a:avLst/>
          </a:prstGeom>
          <a:noFill/>
          <a:ln w="28575">
            <a:solidFill>
              <a:srgbClr val="CC6D8D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7" name="Text Box 101"/>
          <p:cNvSpPr txBox="1">
            <a:spLocks noChangeArrowheads="1"/>
          </p:cNvSpPr>
          <p:nvPr/>
        </p:nvSpPr>
        <p:spPr bwMode="auto">
          <a:xfrm>
            <a:off x="457200" y="5486400"/>
            <a:ext cx="8012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In long RPGs players can sense the end of the game coming &amp; become more impatient. Start reducing size of convexities toward the end.</a:t>
            </a:r>
          </a:p>
        </p:txBody>
      </p:sp>
      <p:sp>
        <p:nvSpPr>
          <p:cNvPr id="106508" name="Line 102"/>
          <p:cNvSpPr>
            <a:spLocks noChangeShapeType="1"/>
          </p:cNvSpPr>
          <p:nvPr/>
        </p:nvSpPr>
        <p:spPr bwMode="auto">
          <a:xfrm flipV="1">
            <a:off x="8153400" y="4419600"/>
            <a:ext cx="0" cy="990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series of convexities provides a good place to gradually increase difficulty.</a:t>
            </a:r>
          </a:p>
          <a:p>
            <a:r>
              <a:rPr lang="en-US"/>
              <a:t>According to Natural Funativity- mastering those challenges is at the heart of a good game.</a:t>
            </a:r>
          </a:p>
          <a:p>
            <a:r>
              <a:rPr lang="en-US"/>
              <a:t>But how do we introduce increasing difficulty?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Mihaly Csikszentmihalyi (psychologist at U of Chicago) - Flow, The Psychology of Optimal Experience.</a:t>
            </a:r>
          </a:p>
          <a:p>
            <a:pPr>
              <a:lnSpc>
                <a:spcPct val="90000"/>
              </a:lnSpc>
            </a:pPr>
            <a:r>
              <a:rPr lang="en-US"/>
              <a:t>Flow refers to a kind of optimal experience, which is simultaneously demanding and rewarding.</a:t>
            </a:r>
          </a:p>
          <a:p>
            <a:pPr>
              <a:lnSpc>
                <a:spcPct val="90000"/>
              </a:lnSpc>
            </a:pPr>
            <a:r>
              <a:rPr lang="en-US"/>
              <a:t>E.g. musicians lost in their music; programmers composing code; athletes who are “in the zone”; gamers playing for hours.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Dr. C suggests The Flow Channel - the path between 2 extremes of difficulty</a:t>
            </a:r>
          </a:p>
        </p:txBody>
      </p:sp>
      <p:sp>
        <p:nvSpPr>
          <p:cNvPr id="112643" name="Line 4"/>
          <p:cNvSpPr>
            <a:spLocks noChangeShapeType="1"/>
          </p:cNvSpPr>
          <p:nvPr/>
        </p:nvSpPr>
        <p:spPr bwMode="auto">
          <a:xfrm flipV="1">
            <a:off x="1295400" y="1676400"/>
            <a:ext cx="0" cy="411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4" name="Line 5"/>
          <p:cNvSpPr>
            <a:spLocks noChangeShapeType="1"/>
          </p:cNvSpPr>
          <p:nvPr/>
        </p:nvSpPr>
        <p:spPr bwMode="auto">
          <a:xfrm>
            <a:off x="1295400" y="5791200"/>
            <a:ext cx="7162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5" name="Rectangle 6"/>
          <p:cNvSpPr>
            <a:spLocks noChangeArrowheads="1"/>
          </p:cNvSpPr>
          <p:nvPr/>
        </p:nvSpPr>
        <p:spPr bwMode="auto">
          <a:xfrm>
            <a:off x="2819400" y="5867400"/>
            <a:ext cx="3602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Increasing Time (and Player Skill)</a:t>
            </a:r>
          </a:p>
        </p:txBody>
      </p:sp>
      <p:sp>
        <p:nvSpPr>
          <p:cNvPr id="112646" name="Text Box 7"/>
          <p:cNvSpPr txBox="1">
            <a:spLocks noChangeArrowheads="1"/>
          </p:cNvSpPr>
          <p:nvPr/>
        </p:nvSpPr>
        <p:spPr bwMode="auto">
          <a:xfrm>
            <a:off x="0" y="2438400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Increasing</a:t>
            </a:r>
          </a:p>
          <a:p>
            <a:r>
              <a:rPr lang="en-US"/>
              <a:t>Difficulty</a:t>
            </a:r>
          </a:p>
        </p:txBody>
      </p:sp>
      <p:sp>
        <p:nvSpPr>
          <p:cNvPr id="112647" name="Line 8"/>
          <p:cNvSpPr>
            <a:spLocks noChangeShapeType="1"/>
          </p:cNvSpPr>
          <p:nvPr/>
        </p:nvSpPr>
        <p:spPr bwMode="auto">
          <a:xfrm flipV="1">
            <a:off x="1295400" y="3276600"/>
            <a:ext cx="7086600" cy="23622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8" name="Line 9"/>
          <p:cNvSpPr>
            <a:spLocks noChangeShapeType="1"/>
          </p:cNvSpPr>
          <p:nvPr/>
        </p:nvSpPr>
        <p:spPr bwMode="auto">
          <a:xfrm flipV="1">
            <a:off x="1295400" y="1752600"/>
            <a:ext cx="7086600" cy="23622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9" name="Text Box 10"/>
          <p:cNvSpPr txBox="1">
            <a:spLocks noChangeArrowheads="1"/>
          </p:cNvSpPr>
          <p:nvPr/>
        </p:nvSpPr>
        <p:spPr bwMode="auto">
          <a:xfrm>
            <a:off x="2133600" y="1676400"/>
            <a:ext cx="3386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Too Hard</a:t>
            </a:r>
          </a:p>
          <a:p>
            <a:r>
              <a:rPr lang="en-US">
                <a:solidFill>
                  <a:srgbClr val="CC6D8D"/>
                </a:solidFill>
              </a:rPr>
              <a:t>(Becomes Frustrating to player)</a:t>
            </a:r>
          </a:p>
        </p:txBody>
      </p:sp>
      <p:sp>
        <p:nvSpPr>
          <p:cNvPr id="112650" name="Text Box 11"/>
          <p:cNvSpPr txBox="1">
            <a:spLocks noChangeArrowheads="1"/>
          </p:cNvSpPr>
          <p:nvPr/>
        </p:nvSpPr>
        <p:spPr bwMode="auto">
          <a:xfrm>
            <a:off x="4864100" y="4800600"/>
            <a:ext cx="2954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Too Easy</a:t>
            </a:r>
          </a:p>
          <a:p>
            <a:r>
              <a:rPr lang="en-US">
                <a:solidFill>
                  <a:srgbClr val="CC6D8D"/>
                </a:solidFill>
              </a:rPr>
              <a:t>(Becomes Boring to player)</a:t>
            </a:r>
          </a:p>
        </p:txBody>
      </p:sp>
      <p:sp>
        <p:nvSpPr>
          <p:cNvPr id="112651" name="Line 13"/>
          <p:cNvSpPr>
            <a:spLocks noChangeShapeType="1"/>
          </p:cNvSpPr>
          <p:nvPr/>
        </p:nvSpPr>
        <p:spPr bwMode="auto">
          <a:xfrm flipV="1">
            <a:off x="1371600" y="2438400"/>
            <a:ext cx="7086600" cy="236220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2" name="Text Box 14"/>
          <p:cNvSpPr txBox="1">
            <a:spLocks noChangeArrowheads="1"/>
          </p:cNvSpPr>
          <p:nvPr/>
        </p:nvSpPr>
        <p:spPr bwMode="auto">
          <a:xfrm rot="-1111955">
            <a:off x="3581400" y="3200400"/>
            <a:ext cx="3017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Game Difficulty Progression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even better way to introduce difficulty is as follows…</a:t>
            </a:r>
          </a:p>
        </p:txBody>
      </p:sp>
      <p:sp>
        <p:nvSpPr>
          <p:cNvPr id="114691" name="Line 3"/>
          <p:cNvSpPr>
            <a:spLocks noChangeShapeType="1"/>
          </p:cNvSpPr>
          <p:nvPr/>
        </p:nvSpPr>
        <p:spPr bwMode="auto">
          <a:xfrm flipV="1">
            <a:off x="1295400" y="1676400"/>
            <a:ext cx="0" cy="411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2" name="Line 4"/>
          <p:cNvSpPr>
            <a:spLocks noChangeShapeType="1"/>
          </p:cNvSpPr>
          <p:nvPr/>
        </p:nvSpPr>
        <p:spPr bwMode="auto">
          <a:xfrm>
            <a:off x="1295400" y="5791200"/>
            <a:ext cx="7162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2819400" y="5867400"/>
            <a:ext cx="3602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Increasing Time (and Player Skill)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0" y="2438400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Increasing</a:t>
            </a:r>
          </a:p>
          <a:p>
            <a:r>
              <a:rPr lang="en-US"/>
              <a:t>Difficulty</a:t>
            </a: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 flipV="1">
            <a:off x="1295400" y="3276600"/>
            <a:ext cx="7086600" cy="23622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flipV="1">
            <a:off x="1295400" y="1752600"/>
            <a:ext cx="7086600" cy="23622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2133600" y="1676400"/>
            <a:ext cx="3386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Too Hard</a:t>
            </a:r>
          </a:p>
          <a:p>
            <a:r>
              <a:rPr lang="en-US">
                <a:solidFill>
                  <a:srgbClr val="CC6D8D"/>
                </a:solidFill>
              </a:rPr>
              <a:t>(Becomes Frustrating to player)</a:t>
            </a: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4864100" y="4800600"/>
            <a:ext cx="2954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Too Easy</a:t>
            </a:r>
          </a:p>
          <a:p>
            <a:r>
              <a:rPr lang="en-US">
                <a:solidFill>
                  <a:srgbClr val="CC6D8D"/>
                </a:solidFill>
              </a:rPr>
              <a:t>(Becomes Boring to player)</a:t>
            </a:r>
          </a:p>
        </p:txBody>
      </p:sp>
      <p:sp>
        <p:nvSpPr>
          <p:cNvPr id="114699" name="Text Box 12"/>
          <p:cNvSpPr txBox="1">
            <a:spLocks noChangeArrowheads="1"/>
          </p:cNvSpPr>
          <p:nvPr/>
        </p:nvSpPr>
        <p:spPr bwMode="auto">
          <a:xfrm rot="-1111955">
            <a:off x="3302000" y="3063875"/>
            <a:ext cx="3576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Ideal Game Difficulty Progression</a:t>
            </a:r>
          </a:p>
          <a:p>
            <a:r>
              <a:rPr lang="en-US">
                <a:solidFill>
                  <a:schemeClr val="accent1"/>
                </a:solidFill>
              </a:rPr>
              <a:t>Provide variations in difficulty</a:t>
            </a:r>
          </a:p>
        </p:txBody>
      </p:sp>
      <p:sp>
        <p:nvSpPr>
          <p:cNvPr id="114700" name="Freeform 13"/>
          <p:cNvSpPr>
            <a:spLocks/>
          </p:cNvSpPr>
          <p:nvPr/>
        </p:nvSpPr>
        <p:spPr bwMode="auto">
          <a:xfrm>
            <a:off x="1311275" y="2139950"/>
            <a:ext cx="7150100" cy="3325813"/>
          </a:xfrm>
          <a:custGeom>
            <a:avLst/>
            <a:gdLst>
              <a:gd name="T0" fmla="*/ 0 w 4504"/>
              <a:gd name="T1" fmla="*/ 2147483647 h 2095"/>
              <a:gd name="T2" fmla="*/ 312499375 w 4504"/>
              <a:gd name="T3" fmla="*/ 2147483647 h 2095"/>
              <a:gd name="T4" fmla="*/ 569555313 w 4504"/>
              <a:gd name="T5" fmla="*/ 2147483647 h 2095"/>
              <a:gd name="T6" fmla="*/ 680442188 w 4504"/>
              <a:gd name="T7" fmla="*/ 2147483647 h 2095"/>
              <a:gd name="T8" fmla="*/ 781248438 w 4504"/>
              <a:gd name="T9" fmla="*/ 2147483647 h 2095"/>
              <a:gd name="T10" fmla="*/ 882054688 w 4504"/>
              <a:gd name="T11" fmla="*/ 2147483647 h 2095"/>
              <a:gd name="T12" fmla="*/ 970260950 w 4504"/>
              <a:gd name="T13" fmla="*/ 2147483647 h 2095"/>
              <a:gd name="T14" fmla="*/ 1093747813 w 4504"/>
              <a:gd name="T15" fmla="*/ 2147483647 h 2095"/>
              <a:gd name="T16" fmla="*/ 1270158750 w 4504"/>
              <a:gd name="T17" fmla="*/ 2147483647 h 2095"/>
              <a:gd name="T18" fmla="*/ 1494453450 w 4504"/>
              <a:gd name="T19" fmla="*/ 2147483647 h 2095"/>
              <a:gd name="T20" fmla="*/ 1537295313 w 4504"/>
              <a:gd name="T21" fmla="*/ 2147483647 h 2095"/>
              <a:gd name="T22" fmla="*/ 2147483647 w 4504"/>
              <a:gd name="T23" fmla="*/ 2147483647 h 2095"/>
              <a:gd name="T24" fmla="*/ 2147483647 w 4504"/>
              <a:gd name="T25" fmla="*/ 2147483647 h 2095"/>
              <a:gd name="T26" fmla="*/ 2147483647 w 4504"/>
              <a:gd name="T27" fmla="*/ 2147483647 h 2095"/>
              <a:gd name="T28" fmla="*/ 2147483647 w 4504"/>
              <a:gd name="T29" fmla="*/ 2147483647 h 2095"/>
              <a:gd name="T30" fmla="*/ 2147483647 w 4504"/>
              <a:gd name="T31" fmla="*/ 2147483647 h 2095"/>
              <a:gd name="T32" fmla="*/ 2147483647 w 4504"/>
              <a:gd name="T33" fmla="*/ 2147483647 h 2095"/>
              <a:gd name="T34" fmla="*/ 2147483647 w 4504"/>
              <a:gd name="T35" fmla="*/ 2147483647 h 2095"/>
              <a:gd name="T36" fmla="*/ 2147483647 w 4504"/>
              <a:gd name="T37" fmla="*/ 2147483647 h 2095"/>
              <a:gd name="T38" fmla="*/ 2147483647 w 4504"/>
              <a:gd name="T39" fmla="*/ 2147483647 h 2095"/>
              <a:gd name="T40" fmla="*/ 2147483647 w 4504"/>
              <a:gd name="T41" fmla="*/ 2147483647 h 2095"/>
              <a:gd name="T42" fmla="*/ 2147483647 w 4504"/>
              <a:gd name="T43" fmla="*/ 2147483647 h 2095"/>
              <a:gd name="T44" fmla="*/ 2147483647 w 4504"/>
              <a:gd name="T45" fmla="*/ 2147483647 h 2095"/>
              <a:gd name="T46" fmla="*/ 2147483647 w 4504"/>
              <a:gd name="T47" fmla="*/ 2147483647 h 2095"/>
              <a:gd name="T48" fmla="*/ 2147483647 w 4504"/>
              <a:gd name="T49" fmla="*/ 2147483647 h 2095"/>
              <a:gd name="T50" fmla="*/ 2147483647 w 4504"/>
              <a:gd name="T51" fmla="*/ 2147483647 h 2095"/>
              <a:gd name="T52" fmla="*/ 2147483647 w 4504"/>
              <a:gd name="T53" fmla="*/ 2147483647 h 2095"/>
              <a:gd name="T54" fmla="*/ 2147483647 w 4504"/>
              <a:gd name="T55" fmla="*/ 2147483647 h 2095"/>
              <a:gd name="T56" fmla="*/ 2147483647 w 4504"/>
              <a:gd name="T57" fmla="*/ 2147483647 h 2095"/>
              <a:gd name="T58" fmla="*/ 2147483647 w 4504"/>
              <a:gd name="T59" fmla="*/ 2147483647 h 2095"/>
              <a:gd name="T60" fmla="*/ 2147483647 w 4504"/>
              <a:gd name="T61" fmla="*/ 2147483647 h 2095"/>
              <a:gd name="T62" fmla="*/ 2147483647 w 4504"/>
              <a:gd name="T63" fmla="*/ 2147483647 h 2095"/>
              <a:gd name="T64" fmla="*/ 2147483647 w 4504"/>
              <a:gd name="T65" fmla="*/ 2147483647 h 2095"/>
              <a:gd name="T66" fmla="*/ 2147483647 w 4504"/>
              <a:gd name="T67" fmla="*/ 2147483647 h 2095"/>
              <a:gd name="T68" fmla="*/ 2147483647 w 4504"/>
              <a:gd name="T69" fmla="*/ 2147483647 h 2095"/>
              <a:gd name="T70" fmla="*/ 2147483647 w 4504"/>
              <a:gd name="T71" fmla="*/ 2147483647 h 2095"/>
              <a:gd name="T72" fmla="*/ 2147483647 w 4504"/>
              <a:gd name="T73" fmla="*/ 2147483647 h 2095"/>
              <a:gd name="T74" fmla="*/ 2147483647 w 4504"/>
              <a:gd name="T75" fmla="*/ 2147483647 h 2095"/>
              <a:gd name="T76" fmla="*/ 2147483647 w 4504"/>
              <a:gd name="T77" fmla="*/ 1882557796 h 2095"/>
              <a:gd name="T78" fmla="*/ 2147483647 w 4504"/>
              <a:gd name="T79" fmla="*/ 1527214917 h 2095"/>
              <a:gd name="T80" fmla="*/ 2147483647 w 4504"/>
              <a:gd name="T81" fmla="*/ 1292841144 h 2095"/>
              <a:gd name="T82" fmla="*/ 2147483647 w 4504"/>
              <a:gd name="T83" fmla="*/ 902216073 h 2095"/>
              <a:gd name="T84" fmla="*/ 2147483647 w 4504"/>
              <a:gd name="T85" fmla="*/ 781248555 h 2095"/>
              <a:gd name="T86" fmla="*/ 2147483647 w 4504"/>
              <a:gd name="T87" fmla="*/ 501511963 h 2095"/>
              <a:gd name="T88" fmla="*/ 2147483647 w 4504"/>
              <a:gd name="T89" fmla="*/ 423386314 h 2095"/>
              <a:gd name="T90" fmla="*/ 2147483647 w 4504"/>
              <a:gd name="T91" fmla="*/ 345262252 h 2095"/>
              <a:gd name="T92" fmla="*/ 2147483647 w 4504"/>
              <a:gd name="T93" fmla="*/ 267136603 h 2095"/>
              <a:gd name="T94" fmla="*/ 2147483647 w 4504"/>
              <a:gd name="T95" fmla="*/ 224294734 h 2095"/>
              <a:gd name="T96" fmla="*/ 2147483647 w 4504"/>
              <a:gd name="T97" fmla="*/ 178931914 h 2095"/>
              <a:gd name="T98" fmla="*/ 2147483647 w 4504"/>
              <a:gd name="T99" fmla="*/ 0 h 20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504"/>
              <a:gd name="T151" fmla="*/ 0 h 2095"/>
              <a:gd name="T152" fmla="*/ 4504 w 4504"/>
              <a:gd name="T153" fmla="*/ 2095 h 20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504" h="2095">
                <a:moveTo>
                  <a:pt x="0" y="2095"/>
                </a:moveTo>
                <a:cubicBezTo>
                  <a:pt x="56" y="2092"/>
                  <a:pt x="76" y="2089"/>
                  <a:pt x="124" y="2078"/>
                </a:cubicBezTo>
                <a:cubicBezTo>
                  <a:pt x="157" y="2054"/>
                  <a:pt x="193" y="2033"/>
                  <a:pt x="226" y="2007"/>
                </a:cubicBezTo>
                <a:cubicBezTo>
                  <a:pt x="241" y="1994"/>
                  <a:pt x="252" y="1977"/>
                  <a:pt x="270" y="1971"/>
                </a:cubicBezTo>
                <a:cubicBezTo>
                  <a:pt x="281" y="1949"/>
                  <a:pt x="292" y="1943"/>
                  <a:pt x="310" y="1927"/>
                </a:cubicBezTo>
                <a:cubicBezTo>
                  <a:pt x="326" y="1910"/>
                  <a:pt x="330" y="1896"/>
                  <a:pt x="350" y="1883"/>
                </a:cubicBezTo>
                <a:cubicBezTo>
                  <a:pt x="358" y="1859"/>
                  <a:pt x="365" y="1852"/>
                  <a:pt x="385" y="1839"/>
                </a:cubicBezTo>
                <a:cubicBezTo>
                  <a:pt x="391" y="1818"/>
                  <a:pt x="415" y="1809"/>
                  <a:pt x="434" y="1799"/>
                </a:cubicBezTo>
                <a:cubicBezTo>
                  <a:pt x="458" y="1785"/>
                  <a:pt x="478" y="1759"/>
                  <a:pt x="504" y="1750"/>
                </a:cubicBezTo>
                <a:cubicBezTo>
                  <a:pt x="528" y="1727"/>
                  <a:pt x="561" y="1732"/>
                  <a:pt x="593" y="1724"/>
                </a:cubicBezTo>
                <a:cubicBezTo>
                  <a:pt x="598" y="1722"/>
                  <a:pt x="604" y="1719"/>
                  <a:pt x="610" y="1719"/>
                </a:cubicBezTo>
                <a:cubicBezTo>
                  <a:pt x="695" y="1714"/>
                  <a:pt x="781" y="1713"/>
                  <a:pt x="867" y="1711"/>
                </a:cubicBezTo>
                <a:cubicBezTo>
                  <a:pt x="908" y="1698"/>
                  <a:pt x="949" y="1691"/>
                  <a:pt x="991" y="1680"/>
                </a:cubicBezTo>
                <a:cubicBezTo>
                  <a:pt x="1020" y="1659"/>
                  <a:pt x="1055" y="1647"/>
                  <a:pt x="1088" y="1631"/>
                </a:cubicBezTo>
                <a:cubicBezTo>
                  <a:pt x="1100" y="1609"/>
                  <a:pt x="1111" y="1592"/>
                  <a:pt x="1132" y="1578"/>
                </a:cubicBezTo>
                <a:cubicBezTo>
                  <a:pt x="1147" y="1556"/>
                  <a:pt x="1170" y="1539"/>
                  <a:pt x="1189" y="1521"/>
                </a:cubicBezTo>
                <a:cubicBezTo>
                  <a:pt x="1231" y="1478"/>
                  <a:pt x="1272" y="1435"/>
                  <a:pt x="1318" y="1397"/>
                </a:cubicBezTo>
                <a:cubicBezTo>
                  <a:pt x="1341" y="1376"/>
                  <a:pt x="1368" y="1346"/>
                  <a:pt x="1397" y="1335"/>
                </a:cubicBezTo>
                <a:cubicBezTo>
                  <a:pt x="1432" y="1320"/>
                  <a:pt x="1470" y="1314"/>
                  <a:pt x="1508" y="1304"/>
                </a:cubicBezTo>
                <a:cubicBezTo>
                  <a:pt x="1563" y="1312"/>
                  <a:pt x="1616" y="1322"/>
                  <a:pt x="1671" y="1335"/>
                </a:cubicBezTo>
                <a:cubicBezTo>
                  <a:pt x="1705" y="1351"/>
                  <a:pt x="1736" y="1354"/>
                  <a:pt x="1773" y="1361"/>
                </a:cubicBezTo>
                <a:cubicBezTo>
                  <a:pt x="1790" y="1370"/>
                  <a:pt x="1826" y="1384"/>
                  <a:pt x="1826" y="1384"/>
                </a:cubicBezTo>
                <a:cubicBezTo>
                  <a:pt x="1873" y="1381"/>
                  <a:pt x="1920" y="1379"/>
                  <a:pt x="1967" y="1375"/>
                </a:cubicBezTo>
                <a:cubicBezTo>
                  <a:pt x="2002" y="1371"/>
                  <a:pt x="2029" y="1345"/>
                  <a:pt x="2064" y="1339"/>
                </a:cubicBezTo>
                <a:cubicBezTo>
                  <a:pt x="2093" y="1317"/>
                  <a:pt x="2135" y="1302"/>
                  <a:pt x="2171" y="1291"/>
                </a:cubicBezTo>
                <a:cubicBezTo>
                  <a:pt x="2186" y="1280"/>
                  <a:pt x="2224" y="1273"/>
                  <a:pt x="2224" y="1273"/>
                </a:cubicBezTo>
                <a:cubicBezTo>
                  <a:pt x="2248" y="1255"/>
                  <a:pt x="2276" y="1243"/>
                  <a:pt x="2303" y="1229"/>
                </a:cubicBezTo>
                <a:cubicBezTo>
                  <a:pt x="2323" y="1217"/>
                  <a:pt x="2341" y="1201"/>
                  <a:pt x="2361" y="1189"/>
                </a:cubicBezTo>
                <a:cubicBezTo>
                  <a:pt x="2372" y="1163"/>
                  <a:pt x="2428" y="1109"/>
                  <a:pt x="2453" y="1092"/>
                </a:cubicBezTo>
                <a:cubicBezTo>
                  <a:pt x="2476" y="1058"/>
                  <a:pt x="2443" y="1100"/>
                  <a:pt x="2480" y="1070"/>
                </a:cubicBezTo>
                <a:cubicBezTo>
                  <a:pt x="2484" y="1066"/>
                  <a:pt x="2485" y="1059"/>
                  <a:pt x="2489" y="1056"/>
                </a:cubicBezTo>
                <a:cubicBezTo>
                  <a:pt x="2492" y="1052"/>
                  <a:pt x="2497" y="1050"/>
                  <a:pt x="2502" y="1048"/>
                </a:cubicBezTo>
                <a:cubicBezTo>
                  <a:pt x="2517" y="1026"/>
                  <a:pt x="2537" y="1000"/>
                  <a:pt x="2564" y="995"/>
                </a:cubicBezTo>
                <a:cubicBezTo>
                  <a:pt x="2578" y="965"/>
                  <a:pt x="2609" y="947"/>
                  <a:pt x="2639" y="933"/>
                </a:cubicBezTo>
                <a:cubicBezTo>
                  <a:pt x="2679" y="889"/>
                  <a:pt x="2767" y="883"/>
                  <a:pt x="2825" y="871"/>
                </a:cubicBezTo>
                <a:cubicBezTo>
                  <a:pt x="2928" y="872"/>
                  <a:pt x="3031" y="871"/>
                  <a:pt x="3134" y="875"/>
                </a:cubicBezTo>
                <a:cubicBezTo>
                  <a:pt x="3168" y="876"/>
                  <a:pt x="3213" y="890"/>
                  <a:pt x="3249" y="893"/>
                </a:cubicBezTo>
                <a:cubicBezTo>
                  <a:pt x="3323" y="909"/>
                  <a:pt x="3407" y="894"/>
                  <a:pt x="3483" y="884"/>
                </a:cubicBezTo>
                <a:cubicBezTo>
                  <a:pt x="3553" y="844"/>
                  <a:pt x="3629" y="804"/>
                  <a:pt x="3687" y="747"/>
                </a:cubicBezTo>
                <a:cubicBezTo>
                  <a:pt x="3728" y="705"/>
                  <a:pt x="3759" y="633"/>
                  <a:pt x="3806" y="606"/>
                </a:cubicBezTo>
                <a:cubicBezTo>
                  <a:pt x="3829" y="577"/>
                  <a:pt x="3847" y="544"/>
                  <a:pt x="3868" y="513"/>
                </a:cubicBezTo>
                <a:cubicBezTo>
                  <a:pt x="3902" y="460"/>
                  <a:pt x="3941" y="409"/>
                  <a:pt x="3978" y="358"/>
                </a:cubicBezTo>
                <a:cubicBezTo>
                  <a:pt x="3991" y="339"/>
                  <a:pt x="4015" y="327"/>
                  <a:pt x="4031" y="310"/>
                </a:cubicBezTo>
                <a:cubicBezTo>
                  <a:pt x="4065" y="271"/>
                  <a:pt x="4101" y="219"/>
                  <a:pt x="4151" y="199"/>
                </a:cubicBezTo>
                <a:cubicBezTo>
                  <a:pt x="4164" y="180"/>
                  <a:pt x="4173" y="174"/>
                  <a:pt x="4195" y="168"/>
                </a:cubicBezTo>
                <a:cubicBezTo>
                  <a:pt x="4224" y="147"/>
                  <a:pt x="4212" y="146"/>
                  <a:pt x="4252" y="137"/>
                </a:cubicBezTo>
                <a:cubicBezTo>
                  <a:pt x="4286" y="119"/>
                  <a:pt x="4309" y="111"/>
                  <a:pt x="4349" y="106"/>
                </a:cubicBezTo>
                <a:cubicBezTo>
                  <a:pt x="4365" y="101"/>
                  <a:pt x="4383" y="97"/>
                  <a:pt x="4398" y="89"/>
                </a:cubicBezTo>
                <a:cubicBezTo>
                  <a:pt x="4407" y="83"/>
                  <a:pt x="4425" y="71"/>
                  <a:pt x="4425" y="71"/>
                </a:cubicBezTo>
                <a:cubicBezTo>
                  <a:pt x="4445" y="43"/>
                  <a:pt x="4474" y="16"/>
                  <a:pt x="4504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Management 101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Set goals, create a timeline, assign responsibilities.</a:t>
            </a:r>
          </a:p>
          <a:p>
            <a:r>
              <a:rPr lang="en-US" smtClean="0"/>
              <a:t>See: OPPM (One Page Project Management)</a:t>
            </a:r>
          </a:p>
          <a:p>
            <a:r>
              <a:rPr lang="en-US" smtClean="0"/>
              <a:t>I am going to evaluate individual team members using this chart and a end-of-semester evaluation form.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Mapping Flow to Convexities</a:t>
            </a:r>
          </a:p>
        </p:txBody>
      </p:sp>
      <p:sp>
        <p:nvSpPr>
          <p:cNvPr id="116739" name="Freeform 4"/>
          <p:cNvSpPr>
            <a:spLocks/>
          </p:cNvSpPr>
          <p:nvPr/>
        </p:nvSpPr>
        <p:spPr bwMode="auto">
          <a:xfrm>
            <a:off x="609600" y="1143000"/>
            <a:ext cx="8077200" cy="3325813"/>
          </a:xfrm>
          <a:custGeom>
            <a:avLst/>
            <a:gdLst>
              <a:gd name="T0" fmla="*/ 0 w 4504"/>
              <a:gd name="T1" fmla="*/ 2147483647 h 2095"/>
              <a:gd name="T2" fmla="*/ 398792023 w 4504"/>
              <a:gd name="T3" fmla="*/ 2147483647 h 2095"/>
              <a:gd name="T4" fmla="*/ 726831433 w 4504"/>
              <a:gd name="T5" fmla="*/ 2147483647 h 2095"/>
              <a:gd name="T6" fmla="*/ 868338453 w 4504"/>
              <a:gd name="T7" fmla="*/ 2147483647 h 2095"/>
              <a:gd name="T8" fmla="*/ 996980058 w 4504"/>
              <a:gd name="T9" fmla="*/ 2147483647 h 2095"/>
              <a:gd name="T10" fmla="*/ 1125623456 w 4504"/>
              <a:gd name="T11" fmla="*/ 2147483647 h 2095"/>
              <a:gd name="T12" fmla="*/ 1238185981 w 4504"/>
              <a:gd name="T13" fmla="*/ 2147483647 h 2095"/>
              <a:gd name="T14" fmla="*/ 1395772081 w 4504"/>
              <a:gd name="T15" fmla="*/ 2147483647 h 2095"/>
              <a:gd name="T16" fmla="*/ 1620897131 w 4504"/>
              <a:gd name="T17" fmla="*/ 2147483647 h 2095"/>
              <a:gd name="T18" fmla="*/ 1907126630 w 4504"/>
              <a:gd name="T19" fmla="*/ 2147483647 h 2095"/>
              <a:gd name="T20" fmla="*/ 1961800163 w 4504"/>
              <a:gd name="T21" fmla="*/ 2147483647 h 2095"/>
              <a:gd name="T22" fmla="*/ 2147483647 w 4504"/>
              <a:gd name="T23" fmla="*/ 2147483647 h 2095"/>
              <a:gd name="T24" fmla="*/ 2147483647 w 4504"/>
              <a:gd name="T25" fmla="*/ 2147483647 h 2095"/>
              <a:gd name="T26" fmla="*/ 2147483647 w 4504"/>
              <a:gd name="T27" fmla="*/ 2147483647 h 2095"/>
              <a:gd name="T28" fmla="*/ 2147483647 w 4504"/>
              <a:gd name="T29" fmla="*/ 2147483647 h 2095"/>
              <a:gd name="T30" fmla="*/ 2147483647 w 4504"/>
              <a:gd name="T31" fmla="*/ 2147483647 h 2095"/>
              <a:gd name="T32" fmla="*/ 2147483647 w 4504"/>
              <a:gd name="T33" fmla="*/ 2147483647 h 2095"/>
              <a:gd name="T34" fmla="*/ 2147483647 w 4504"/>
              <a:gd name="T35" fmla="*/ 2147483647 h 2095"/>
              <a:gd name="T36" fmla="*/ 2147483647 w 4504"/>
              <a:gd name="T37" fmla="*/ 2147483647 h 2095"/>
              <a:gd name="T38" fmla="*/ 2147483647 w 4504"/>
              <a:gd name="T39" fmla="*/ 2147483647 h 2095"/>
              <a:gd name="T40" fmla="*/ 2147483647 w 4504"/>
              <a:gd name="T41" fmla="*/ 2147483647 h 2095"/>
              <a:gd name="T42" fmla="*/ 2147483647 w 4504"/>
              <a:gd name="T43" fmla="*/ 2147483647 h 2095"/>
              <a:gd name="T44" fmla="*/ 2147483647 w 4504"/>
              <a:gd name="T45" fmla="*/ 2147483647 h 2095"/>
              <a:gd name="T46" fmla="*/ 2147483647 w 4504"/>
              <a:gd name="T47" fmla="*/ 2147483647 h 2095"/>
              <a:gd name="T48" fmla="*/ 2147483647 w 4504"/>
              <a:gd name="T49" fmla="*/ 2147483647 h 2095"/>
              <a:gd name="T50" fmla="*/ 2147483647 w 4504"/>
              <a:gd name="T51" fmla="*/ 2147483647 h 2095"/>
              <a:gd name="T52" fmla="*/ 2147483647 w 4504"/>
              <a:gd name="T53" fmla="*/ 2147483647 h 2095"/>
              <a:gd name="T54" fmla="*/ 2147483647 w 4504"/>
              <a:gd name="T55" fmla="*/ 2147483647 h 2095"/>
              <a:gd name="T56" fmla="*/ 2147483647 w 4504"/>
              <a:gd name="T57" fmla="*/ 2147483647 h 2095"/>
              <a:gd name="T58" fmla="*/ 2147483647 w 4504"/>
              <a:gd name="T59" fmla="*/ 2147483647 h 2095"/>
              <a:gd name="T60" fmla="*/ 2147483647 w 4504"/>
              <a:gd name="T61" fmla="*/ 2147483647 h 2095"/>
              <a:gd name="T62" fmla="*/ 2147483647 w 4504"/>
              <a:gd name="T63" fmla="*/ 2147483647 h 2095"/>
              <a:gd name="T64" fmla="*/ 2147483647 w 4504"/>
              <a:gd name="T65" fmla="*/ 2147483647 h 2095"/>
              <a:gd name="T66" fmla="*/ 2147483647 w 4504"/>
              <a:gd name="T67" fmla="*/ 2147483647 h 2095"/>
              <a:gd name="T68" fmla="*/ 2147483647 w 4504"/>
              <a:gd name="T69" fmla="*/ 2147483647 h 2095"/>
              <a:gd name="T70" fmla="*/ 2147483647 w 4504"/>
              <a:gd name="T71" fmla="*/ 2147483647 h 2095"/>
              <a:gd name="T72" fmla="*/ 2147483647 w 4504"/>
              <a:gd name="T73" fmla="*/ 2147483647 h 2095"/>
              <a:gd name="T74" fmla="*/ 2147483647 w 4504"/>
              <a:gd name="T75" fmla="*/ 2147483647 h 2095"/>
              <a:gd name="T76" fmla="*/ 2147483647 w 4504"/>
              <a:gd name="T77" fmla="*/ 1882557796 h 2095"/>
              <a:gd name="T78" fmla="*/ 2147483647 w 4504"/>
              <a:gd name="T79" fmla="*/ 1527214917 h 2095"/>
              <a:gd name="T80" fmla="*/ 2147483647 w 4504"/>
              <a:gd name="T81" fmla="*/ 1292841144 h 2095"/>
              <a:gd name="T82" fmla="*/ 2147483647 w 4504"/>
              <a:gd name="T83" fmla="*/ 902216073 h 2095"/>
              <a:gd name="T84" fmla="*/ 2147483647 w 4504"/>
              <a:gd name="T85" fmla="*/ 781248555 h 2095"/>
              <a:gd name="T86" fmla="*/ 2147483647 w 4504"/>
              <a:gd name="T87" fmla="*/ 501511963 h 2095"/>
              <a:gd name="T88" fmla="*/ 2147483647 w 4504"/>
              <a:gd name="T89" fmla="*/ 423386314 h 2095"/>
              <a:gd name="T90" fmla="*/ 2147483647 w 4504"/>
              <a:gd name="T91" fmla="*/ 345262252 h 2095"/>
              <a:gd name="T92" fmla="*/ 2147483647 w 4504"/>
              <a:gd name="T93" fmla="*/ 267136603 h 2095"/>
              <a:gd name="T94" fmla="*/ 2147483647 w 4504"/>
              <a:gd name="T95" fmla="*/ 224294734 h 2095"/>
              <a:gd name="T96" fmla="*/ 2147483647 w 4504"/>
              <a:gd name="T97" fmla="*/ 178931914 h 2095"/>
              <a:gd name="T98" fmla="*/ 2147483647 w 4504"/>
              <a:gd name="T99" fmla="*/ 0 h 20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504"/>
              <a:gd name="T151" fmla="*/ 0 h 2095"/>
              <a:gd name="T152" fmla="*/ 4504 w 4504"/>
              <a:gd name="T153" fmla="*/ 2095 h 20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504" h="2095">
                <a:moveTo>
                  <a:pt x="0" y="2095"/>
                </a:moveTo>
                <a:cubicBezTo>
                  <a:pt x="56" y="2092"/>
                  <a:pt x="76" y="2089"/>
                  <a:pt x="124" y="2078"/>
                </a:cubicBezTo>
                <a:cubicBezTo>
                  <a:pt x="157" y="2054"/>
                  <a:pt x="193" y="2033"/>
                  <a:pt x="226" y="2007"/>
                </a:cubicBezTo>
                <a:cubicBezTo>
                  <a:pt x="241" y="1994"/>
                  <a:pt x="252" y="1977"/>
                  <a:pt x="270" y="1971"/>
                </a:cubicBezTo>
                <a:cubicBezTo>
                  <a:pt x="281" y="1949"/>
                  <a:pt x="292" y="1943"/>
                  <a:pt x="310" y="1927"/>
                </a:cubicBezTo>
                <a:cubicBezTo>
                  <a:pt x="326" y="1910"/>
                  <a:pt x="330" y="1896"/>
                  <a:pt x="350" y="1883"/>
                </a:cubicBezTo>
                <a:cubicBezTo>
                  <a:pt x="358" y="1859"/>
                  <a:pt x="365" y="1852"/>
                  <a:pt x="385" y="1839"/>
                </a:cubicBezTo>
                <a:cubicBezTo>
                  <a:pt x="391" y="1818"/>
                  <a:pt x="415" y="1809"/>
                  <a:pt x="434" y="1799"/>
                </a:cubicBezTo>
                <a:cubicBezTo>
                  <a:pt x="458" y="1785"/>
                  <a:pt x="478" y="1759"/>
                  <a:pt x="504" y="1750"/>
                </a:cubicBezTo>
                <a:cubicBezTo>
                  <a:pt x="528" y="1727"/>
                  <a:pt x="561" y="1732"/>
                  <a:pt x="593" y="1724"/>
                </a:cubicBezTo>
                <a:cubicBezTo>
                  <a:pt x="598" y="1722"/>
                  <a:pt x="604" y="1719"/>
                  <a:pt x="610" y="1719"/>
                </a:cubicBezTo>
                <a:cubicBezTo>
                  <a:pt x="695" y="1714"/>
                  <a:pt x="781" y="1713"/>
                  <a:pt x="867" y="1711"/>
                </a:cubicBezTo>
                <a:cubicBezTo>
                  <a:pt x="908" y="1698"/>
                  <a:pt x="949" y="1691"/>
                  <a:pt x="991" y="1680"/>
                </a:cubicBezTo>
                <a:cubicBezTo>
                  <a:pt x="1020" y="1659"/>
                  <a:pt x="1055" y="1647"/>
                  <a:pt x="1088" y="1631"/>
                </a:cubicBezTo>
                <a:cubicBezTo>
                  <a:pt x="1100" y="1609"/>
                  <a:pt x="1111" y="1592"/>
                  <a:pt x="1132" y="1578"/>
                </a:cubicBezTo>
                <a:cubicBezTo>
                  <a:pt x="1147" y="1556"/>
                  <a:pt x="1170" y="1539"/>
                  <a:pt x="1189" y="1521"/>
                </a:cubicBezTo>
                <a:cubicBezTo>
                  <a:pt x="1231" y="1478"/>
                  <a:pt x="1272" y="1435"/>
                  <a:pt x="1318" y="1397"/>
                </a:cubicBezTo>
                <a:cubicBezTo>
                  <a:pt x="1341" y="1376"/>
                  <a:pt x="1368" y="1346"/>
                  <a:pt x="1397" y="1335"/>
                </a:cubicBezTo>
                <a:cubicBezTo>
                  <a:pt x="1432" y="1320"/>
                  <a:pt x="1470" y="1314"/>
                  <a:pt x="1508" y="1304"/>
                </a:cubicBezTo>
                <a:cubicBezTo>
                  <a:pt x="1563" y="1312"/>
                  <a:pt x="1616" y="1322"/>
                  <a:pt x="1671" y="1335"/>
                </a:cubicBezTo>
                <a:cubicBezTo>
                  <a:pt x="1705" y="1351"/>
                  <a:pt x="1736" y="1354"/>
                  <a:pt x="1773" y="1361"/>
                </a:cubicBezTo>
                <a:cubicBezTo>
                  <a:pt x="1790" y="1370"/>
                  <a:pt x="1826" y="1384"/>
                  <a:pt x="1826" y="1384"/>
                </a:cubicBezTo>
                <a:cubicBezTo>
                  <a:pt x="1873" y="1381"/>
                  <a:pt x="1920" y="1379"/>
                  <a:pt x="1967" y="1375"/>
                </a:cubicBezTo>
                <a:cubicBezTo>
                  <a:pt x="2002" y="1371"/>
                  <a:pt x="2029" y="1345"/>
                  <a:pt x="2064" y="1339"/>
                </a:cubicBezTo>
                <a:cubicBezTo>
                  <a:pt x="2093" y="1317"/>
                  <a:pt x="2135" y="1302"/>
                  <a:pt x="2171" y="1291"/>
                </a:cubicBezTo>
                <a:cubicBezTo>
                  <a:pt x="2186" y="1280"/>
                  <a:pt x="2224" y="1273"/>
                  <a:pt x="2224" y="1273"/>
                </a:cubicBezTo>
                <a:cubicBezTo>
                  <a:pt x="2248" y="1255"/>
                  <a:pt x="2276" y="1243"/>
                  <a:pt x="2303" y="1229"/>
                </a:cubicBezTo>
                <a:cubicBezTo>
                  <a:pt x="2323" y="1217"/>
                  <a:pt x="2341" y="1201"/>
                  <a:pt x="2361" y="1189"/>
                </a:cubicBezTo>
                <a:cubicBezTo>
                  <a:pt x="2372" y="1163"/>
                  <a:pt x="2428" y="1109"/>
                  <a:pt x="2453" y="1092"/>
                </a:cubicBezTo>
                <a:cubicBezTo>
                  <a:pt x="2476" y="1058"/>
                  <a:pt x="2443" y="1100"/>
                  <a:pt x="2480" y="1070"/>
                </a:cubicBezTo>
                <a:cubicBezTo>
                  <a:pt x="2484" y="1066"/>
                  <a:pt x="2485" y="1059"/>
                  <a:pt x="2489" y="1056"/>
                </a:cubicBezTo>
                <a:cubicBezTo>
                  <a:pt x="2492" y="1052"/>
                  <a:pt x="2497" y="1050"/>
                  <a:pt x="2502" y="1048"/>
                </a:cubicBezTo>
                <a:cubicBezTo>
                  <a:pt x="2517" y="1026"/>
                  <a:pt x="2537" y="1000"/>
                  <a:pt x="2564" y="995"/>
                </a:cubicBezTo>
                <a:cubicBezTo>
                  <a:pt x="2578" y="965"/>
                  <a:pt x="2609" y="947"/>
                  <a:pt x="2639" y="933"/>
                </a:cubicBezTo>
                <a:cubicBezTo>
                  <a:pt x="2679" y="889"/>
                  <a:pt x="2767" y="883"/>
                  <a:pt x="2825" y="871"/>
                </a:cubicBezTo>
                <a:cubicBezTo>
                  <a:pt x="2928" y="872"/>
                  <a:pt x="3031" y="871"/>
                  <a:pt x="3134" y="875"/>
                </a:cubicBezTo>
                <a:cubicBezTo>
                  <a:pt x="3168" y="876"/>
                  <a:pt x="3213" y="890"/>
                  <a:pt x="3249" y="893"/>
                </a:cubicBezTo>
                <a:cubicBezTo>
                  <a:pt x="3323" y="909"/>
                  <a:pt x="3407" y="894"/>
                  <a:pt x="3483" y="884"/>
                </a:cubicBezTo>
                <a:cubicBezTo>
                  <a:pt x="3553" y="844"/>
                  <a:pt x="3629" y="804"/>
                  <a:pt x="3687" y="747"/>
                </a:cubicBezTo>
                <a:cubicBezTo>
                  <a:pt x="3728" y="705"/>
                  <a:pt x="3759" y="633"/>
                  <a:pt x="3806" y="606"/>
                </a:cubicBezTo>
                <a:cubicBezTo>
                  <a:pt x="3829" y="577"/>
                  <a:pt x="3847" y="544"/>
                  <a:pt x="3868" y="513"/>
                </a:cubicBezTo>
                <a:cubicBezTo>
                  <a:pt x="3902" y="460"/>
                  <a:pt x="3941" y="409"/>
                  <a:pt x="3978" y="358"/>
                </a:cubicBezTo>
                <a:cubicBezTo>
                  <a:pt x="3991" y="339"/>
                  <a:pt x="4015" y="327"/>
                  <a:pt x="4031" y="310"/>
                </a:cubicBezTo>
                <a:cubicBezTo>
                  <a:pt x="4065" y="271"/>
                  <a:pt x="4101" y="219"/>
                  <a:pt x="4151" y="199"/>
                </a:cubicBezTo>
                <a:cubicBezTo>
                  <a:pt x="4164" y="180"/>
                  <a:pt x="4173" y="174"/>
                  <a:pt x="4195" y="168"/>
                </a:cubicBezTo>
                <a:cubicBezTo>
                  <a:pt x="4224" y="147"/>
                  <a:pt x="4212" y="146"/>
                  <a:pt x="4252" y="137"/>
                </a:cubicBezTo>
                <a:cubicBezTo>
                  <a:pt x="4286" y="119"/>
                  <a:pt x="4309" y="111"/>
                  <a:pt x="4349" y="106"/>
                </a:cubicBezTo>
                <a:cubicBezTo>
                  <a:pt x="4365" y="101"/>
                  <a:pt x="4383" y="97"/>
                  <a:pt x="4398" y="89"/>
                </a:cubicBezTo>
                <a:cubicBezTo>
                  <a:pt x="4407" y="83"/>
                  <a:pt x="4425" y="71"/>
                  <a:pt x="4425" y="71"/>
                </a:cubicBezTo>
                <a:cubicBezTo>
                  <a:pt x="4445" y="43"/>
                  <a:pt x="4474" y="16"/>
                  <a:pt x="4504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6740" name="Group 5"/>
          <p:cNvGrpSpPr>
            <a:grpSpLocks/>
          </p:cNvGrpSpPr>
          <p:nvPr/>
        </p:nvGrpSpPr>
        <p:grpSpPr bwMode="auto">
          <a:xfrm>
            <a:off x="304800" y="4724400"/>
            <a:ext cx="2133600" cy="914400"/>
            <a:chOff x="336" y="1152"/>
            <a:chExt cx="1344" cy="576"/>
          </a:xfrm>
        </p:grpSpPr>
        <p:sp>
          <p:nvSpPr>
            <p:cNvPr id="116747" name="Oval 6"/>
            <p:cNvSpPr>
              <a:spLocks noChangeArrowheads="1"/>
            </p:cNvSpPr>
            <p:nvPr/>
          </p:nvSpPr>
          <p:spPr bwMode="auto">
            <a:xfrm>
              <a:off x="336" y="1425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48" name="Oval 7"/>
            <p:cNvSpPr>
              <a:spLocks noChangeArrowheads="1"/>
            </p:cNvSpPr>
            <p:nvPr/>
          </p:nvSpPr>
          <p:spPr bwMode="auto">
            <a:xfrm>
              <a:off x="480" y="15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49" name="Oval 8"/>
            <p:cNvSpPr>
              <a:spLocks noChangeArrowheads="1"/>
            </p:cNvSpPr>
            <p:nvPr/>
          </p:nvSpPr>
          <p:spPr bwMode="auto">
            <a:xfrm>
              <a:off x="480" y="1329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0" name="Oval 9"/>
            <p:cNvSpPr>
              <a:spLocks noChangeArrowheads="1"/>
            </p:cNvSpPr>
            <p:nvPr/>
          </p:nvSpPr>
          <p:spPr bwMode="auto">
            <a:xfrm>
              <a:off x="608" y="12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1" name="Oval 10"/>
            <p:cNvSpPr>
              <a:spLocks noChangeArrowheads="1"/>
            </p:cNvSpPr>
            <p:nvPr/>
          </p:nvSpPr>
          <p:spPr bwMode="auto">
            <a:xfrm>
              <a:off x="608" y="14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2" name="Oval 11"/>
            <p:cNvSpPr>
              <a:spLocks noChangeArrowheads="1"/>
            </p:cNvSpPr>
            <p:nvPr/>
          </p:nvSpPr>
          <p:spPr bwMode="auto">
            <a:xfrm>
              <a:off x="608" y="16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3" name="Oval 12"/>
            <p:cNvSpPr>
              <a:spLocks noChangeArrowheads="1"/>
            </p:cNvSpPr>
            <p:nvPr/>
          </p:nvSpPr>
          <p:spPr bwMode="auto">
            <a:xfrm>
              <a:off x="912" y="142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4" name="Oval 13"/>
            <p:cNvSpPr>
              <a:spLocks noChangeArrowheads="1"/>
            </p:cNvSpPr>
            <p:nvPr/>
          </p:nvSpPr>
          <p:spPr bwMode="auto">
            <a:xfrm>
              <a:off x="752" y="15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5" name="Oval 14"/>
            <p:cNvSpPr>
              <a:spLocks noChangeArrowheads="1"/>
            </p:cNvSpPr>
            <p:nvPr/>
          </p:nvSpPr>
          <p:spPr bwMode="auto">
            <a:xfrm>
              <a:off x="752" y="132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6" name="Oval 15"/>
            <p:cNvSpPr>
              <a:spLocks noChangeArrowheads="1"/>
            </p:cNvSpPr>
            <p:nvPr/>
          </p:nvSpPr>
          <p:spPr bwMode="auto">
            <a:xfrm>
              <a:off x="1024" y="1329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7" name="Oval 16"/>
            <p:cNvSpPr>
              <a:spLocks noChangeArrowheads="1"/>
            </p:cNvSpPr>
            <p:nvPr/>
          </p:nvSpPr>
          <p:spPr bwMode="auto">
            <a:xfrm>
              <a:off x="1168" y="142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8" name="Oval 17"/>
            <p:cNvSpPr>
              <a:spLocks noChangeArrowheads="1"/>
            </p:cNvSpPr>
            <p:nvPr/>
          </p:nvSpPr>
          <p:spPr bwMode="auto">
            <a:xfrm>
              <a:off x="1168" y="1233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59" name="Oval 18"/>
            <p:cNvSpPr>
              <a:spLocks noChangeArrowheads="1"/>
            </p:cNvSpPr>
            <p:nvPr/>
          </p:nvSpPr>
          <p:spPr bwMode="auto">
            <a:xfrm>
              <a:off x="1296" y="11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0" name="Oval 19"/>
            <p:cNvSpPr>
              <a:spLocks noChangeArrowheads="1"/>
            </p:cNvSpPr>
            <p:nvPr/>
          </p:nvSpPr>
          <p:spPr bwMode="auto">
            <a:xfrm>
              <a:off x="129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1" name="Oval 20"/>
            <p:cNvSpPr>
              <a:spLocks noChangeArrowheads="1"/>
            </p:cNvSpPr>
            <p:nvPr/>
          </p:nvSpPr>
          <p:spPr bwMode="auto">
            <a:xfrm>
              <a:off x="1296" y="15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2" name="Oval 21"/>
            <p:cNvSpPr>
              <a:spLocks noChangeArrowheads="1"/>
            </p:cNvSpPr>
            <p:nvPr/>
          </p:nvSpPr>
          <p:spPr bwMode="auto">
            <a:xfrm>
              <a:off x="1600" y="132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3" name="Oval 22"/>
            <p:cNvSpPr>
              <a:spLocks noChangeArrowheads="1"/>
            </p:cNvSpPr>
            <p:nvPr/>
          </p:nvSpPr>
          <p:spPr bwMode="auto">
            <a:xfrm>
              <a:off x="1440" y="142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4" name="Oval 23"/>
            <p:cNvSpPr>
              <a:spLocks noChangeArrowheads="1"/>
            </p:cNvSpPr>
            <p:nvPr/>
          </p:nvSpPr>
          <p:spPr bwMode="auto">
            <a:xfrm>
              <a:off x="1440" y="123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5" name="Oval 24"/>
            <p:cNvSpPr>
              <a:spLocks noChangeArrowheads="1"/>
            </p:cNvSpPr>
            <p:nvPr/>
          </p:nvSpPr>
          <p:spPr bwMode="auto">
            <a:xfrm>
              <a:off x="1056" y="1505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6" name="Oval 25"/>
            <p:cNvSpPr>
              <a:spLocks noChangeArrowheads="1"/>
            </p:cNvSpPr>
            <p:nvPr/>
          </p:nvSpPr>
          <p:spPr bwMode="auto">
            <a:xfrm>
              <a:off x="1200" y="16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7" name="Oval 26"/>
            <p:cNvSpPr>
              <a:spLocks noChangeArrowheads="1"/>
            </p:cNvSpPr>
            <p:nvPr/>
          </p:nvSpPr>
          <p:spPr bwMode="auto">
            <a:xfrm>
              <a:off x="1328" y="16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8" name="Oval 27"/>
            <p:cNvSpPr>
              <a:spLocks noChangeArrowheads="1"/>
            </p:cNvSpPr>
            <p:nvPr/>
          </p:nvSpPr>
          <p:spPr bwMode="auto">
            <a:xfrm>
              <a:off x="1632" y="15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69" name="Oval 28"/>
            <p:cNvSpPr>
              <a:spLocks noChangeArrowheads="1"/>
            </p:cNvSpPr>
            <p:nvPr/>
          </p:nvSpPr>
          <p:spPr bwMode="auto">
            <a:xfrm>
              <a:off x="1472" y="16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6741" name="Freeform 29"/>
          <p:cNvSpPr>
            <a:spLocks/>
          </p:cNvSpPr>
          <p:nvPr/>
        </p:nvSpPr>
        <p:spPr bwMode="auto">
          <a:xfrm>
            <a:off x="304800" y="4267200"/>
            <a:ext cx="8153400" cy="762000"/>
          </a:xfrm>
          <a:custGeom>
            <a:avLst/>
            <a:gdLst>
              <a:gd name="T0" fmla="*/ 0 w 5136"/>
              <a:gd name="T1" fmla="*/ 1209675000 h 480"/>
              <a:gd name="T2" fmla="*/ 725805000 w 5136"/>
              <a:gd name="T3" fmla="*/ 725805000 h 480"/>
              <a:gd name="T4" fmla="*/ 1451610000 w 5136"/>
              <a:gd name="T5" fmla="*/ 1209675000 h 480"/>
              <a:gd name="T6" fmla="*/ 2147483647 w 5136"/>
              <a:gd name="T7" fmla="*/ 483870000 h 480"/>
              <a:gd name="T8" fmla="*/ 2147483647 w 5136"/>
              <a:gd name="T9" fmla="*/ 1209675000 h 480"/>
              <a:gd name="T10" fmla="*/ 2147483647 w 5136"/>
              <a:gd name="T11" fmla="*/ 0 h 480"/>
              <a:gd name="T12" fmla="*/ 2147483647 w 5136"/>
              <a:gd name="T13" fmla="*/ 1209675000 h 480"/>
              <a:gd name="T14" fmla="*/ 2147483647 w 5136"/>
              <a:gd name="T15" fmla="*/ 0 h 480"/>
              <a:gd name="T16" fmla="*/ 2147483647 w 5136"/>
              <a:gd name="T17" fmla="*/ 1209675000 h 480"/>
              <a:gd name="T18" fmla="*/ 2147483647 w 5136"/>
              <a:gd name="T19" fmla="*/ 604837500 h 480"/>
              <a:gd name="T20" fmla="*/ 2147483647 w 5136"/>
              <a:gd name="T21" fmla="*/ 1209675000 h 4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36"/>
              <a:gd name="T34" fmla="*/ 0 h 480"/>
              <a:gd name="T35" fmla="*/ 5136 w 5136"/>
              <a:gd name="T36" fmla="*/ 480 h 4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36" h="480">
                <a:moveTo>
                  <a:pt x="0" y="480"/>
                </a:moveTo>
                <a:lnTo>
                  <a:pt x="288" y="288"/>
                </a:lnTo>
                <a:lnTo>
                  <a:pt x="576" y="480"/>
                </a:lnTo>
                <a:lnTo>
                  <a:pt x="960" y="192"/>
                </a:lnTo>
                <a:lnTo>
                  <a:pt x="1440" y="480"/>
                </a:lnTo>
                <a:lnTo>
                  <a:pt x="2256" y="0"/>
                </a:lnTo>
                <a:lnTo>
                  <a:pt x="3024" y="480"/>
                </a:lnTo>
                <a:lnTo>
                  <a:pt x="3696" y="0"/>
                </a:lnTo>
                <a:lnTo>
                  <a:pt x="4464" y="480"/>
                </a:lnTo>
                <a:lnTo>
                  <a:pt x="4752" y="240"/>
                </a:lnTo>
                <a:lnTo>
                  <a:pt x="5136" y="4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2" name="Freeform 30"/>
          <p:cNvSpPr>
            <a:spLocks/>
          </p:cNvSpPr>
          <p:nvPr/>
        </p:nvSpPr>
        <p:spPr bwMode="auto">
          <a:xfrm flipV="1">
            <a:off x="304800" y="5334000"/>
            <a:ext cx="8153400" cy="838200"/>
          </a:xfrm>
          <a:custGeom>
            <a:avLst/>
            <a:gdLst>
              <a:gd name="T0" fmla="*/ 0 w 5136"/>
              <a:gd name="T1" fmla="*/ 1463706750 h 480"/>
              <a:gd name="T2" fmla="*/ 725805000 w 5136"/>
              <a:gd name="T3" fmla="*/ 878224050 h 480"/>
              <a:gd name="T4" fmla="*/ 1451610000 w 5136"/>
              <a:gd name="T5" fmla="*/ 1463706750 h 480"/>
              <a:gd name="T6" fmla="*/ 2147483647 w 5136"/>
              <a:gd name="T7" fmla="*/ 585482700 h 480"/>
              <a:gd name="T8" fmla="*/ 2147483647 w 5136"/>
              <a:gd name="T9" fmla="*/ 1463706750 h 480"/>
              <a:gd name="T10" fmla="*/ 2147483647 w 5136"/>
              <a:gd name="T11" fmla="*/ 0 h 480"/>
              <a:gd name="T12" fmla="*/ 2147483647 w 5136"/>
              <a:gd name="T13" fmla="*/ 1463706750 h 480"/>
              <a:gd name="T14" fmla="*/ 2147483647 w 5136"/>
              <a:gd name="T15" fmla="*/ 0 h 480"/>
              <a:gd name="T16" fmla="*/ 2147483647 w 5136"/>
              <a:gd name="T17" fmla="*/ 1463706750 h 480"/>
              <a:gd name="T18" fmla="*/ 2147483647 w 5136"/>
              <a:gd name="T19" fmla="*/ 731853375 h 480"/>
              <a:gd name="T20" fmla="*/ 2147483647 w 5136"/>
              <a:gd name="T21" fmla="*/ 1463706750 h 4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36"/>
              <a:gd name="T34" fmla="*/ 0 h 480"/>
              <a:gd name="T35" fmla="*/ 5136 w 5136"/>
              <a:gd name="T36" fmla="*/ 480 h 4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36" h="480">
                <a:moveTo>
                  <a:pt x="0" y="480"/>
                </a:moveTo>
                <a:lnTo>
                  <a:pt x="288" y="288"/>
                </a:lnTo>
                <a:lnTo>
                  <a:pt x="576" y="480"/>
                </a:lnTo>
                <a:lnTo>
                  <a:pt x="960" y="192"/>
                </a:lnTo>
                <a:lnTo>
                  <a:pt x="1440" y="480"/>
                </a:lnTo>
                <a:lnTo>
                  <a:pt x="2256" y="0"/>
                </a:lnTo>
                <a:lnTo>
                  <a:pt x="3024" y="480"/>
                </a:lnTo>
                <a:lnTo>
                  <a:pt x="3696" y="0"/>
                </a:lnTo>
                <a:lnTo>
                  <a:pt x="4464" y="480"/>
                </a:lnTo>
                <a:lnTo>
                  <a:pt x="4752" y="240"/>
                </a:lnTo>
                <a:lnTo>
                  <a:pt x="5136" y="4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3" name="Line 33"/>
          <p:cNvSpPr>
            <a:spLocks noChangeShapeType="1"/>
          </p:cNvSpPr>
          <p:nvPr/>
        </p:nvSpPr>
        <p:spPr bwMode="auto">
          <a:xfrm>
            <a:off x="1219200" y="3048000"/>
            <a:ext cx="0" cy="762000"/>
          </a:xfrm>
          <a:prstGeom prst="line">
            <a:avLst/>
          </a:prstGeom>
          <a:noFill/>
          <a:ln w="38100">
            <a:solidFill>
              <a:srgbClr val="CC6D8D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4" name="Text Box 34"/>
          <p:cNvSpPr txBox="1">
            <a:spLocks noChangeArrowheads="1"/>
          </p:cNvSpPr>
          <p:nvPr/>
        </p:nvSpPr>
        <p:spPr bwMode="auto">
          <a:xfrm>
            <a:off x="317500" y="2057400"/>
            <a:ext cx="20272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Place increasingly</a:t>
            </a:r>
            <a:br>
              <a:rPr lang="en-US">
                <a:solidFill>
                  <a:srgbClr val="CC6D8D"/>
                </a:solidFill>
              </a:rPr>
            </a:br>
            <a:r>
              <a:rPr lang="en-US">
                <a:solidFill>
                  <a:srgbClr val="CC6D8D"/>
                </a:solidFill>
              </a:rPr>
              <a:t>difficult at each</a:t>
            </a:r>
            <a:br>
              <a:rPr lang="en-US">
                <a:solidFill>
                  <a:srgbClr val="CC6D8D"/>
                </a:solidFill>
              </a:rPr>
            </a:br>
            <a:r>
              <a:rPr lang="en-US">
                <a:solidFill>
                  <a:srgbClr val="CC6D8D"/>
                </a:solidFill>
              </a:rPr>
              <a:t>convexity</a:t>
            </a:r>
          </a:p>
        </p:txBody>
      </p:sp>
      <p:sp>
        <p:nvSpPr>
          <p:cNvPr id="116745" name="Text Box 35"/>
          <p:cNvSpPr txBox="1">
            <a:spLocks noChangeArrowheads="1"/>
          </p:cNvSpPr>
          <p:nvPr/>
        </p:nvSpPr>
        <p:spPr bwMode="auto">
          <a:xfrm>
            <a:off x="2319338" y="1084263"/>
            <a:ext cx="33353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Relax and vary difficulty</a:t>
            </a:r>
          </a:p>
          <a:p>
            <a:r>
              <a:rPr lang="en-US">
                <a:solidFill>
                  <a:srgbClr val="CC6D8D"/>
                </a:solidFill>
              </a:rPr>
              <a:t>In-between convexities but</a:t>
            </a:r>
          </a:p>
          <a:p>
            <a:r>
              <a:rPr lang="en-US">
                <a:solidFill>
                  <a:srgbClr val="CC6D8D"/>
                </a:solidFill>
              </a:rPr>
              <a:t>still with a general trend toward</a:t>
            </a:r>
          </a:p>
          <a:p>
            <a:r>
              <a:rPr lang="en-US">
                <a:solidFill>
                  <a:srgbClr val="CC6D8D"/>
                </a:solidFill>
              </a:rPr>
              <a:t>Increasing difficulty</a:t>
            </a:r>
          </a:p>
        </p:txBody>
      </p:sp>
      <p:sp>
        <p:nvSpPr>
          <p:cNvPr id="116746" name="Line 36"/>
          <p:cNvSpPr>
            <a:spLocks noChangeShapeType="1"/>
          </p:cNvSpPr>
          <p:nvPr/>
        </p:nvSpPr>
        <p:spPr bwMode="auto">
          <a:xfrm>
            <a:off x="3886200" y="2286000"/>
            <a:ext cx="0" cy="762000"/>
          </a:xfrm>
          <a:prstGeom prst="line">
            <a:avLst/>
          </a:prstGeom>
          <a:noFill/>
          <a:ln w="38100">
            <a:solidFill>
              <a:srgbClr val="CC6D8D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Story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10600" cy="4572000"/>
          </a:xfrm>
        </p:spPr>
        <p:txBody>
          <a:bodyPr/>
          <a:lstStyle/>
          <a:p>
            <a:r>
              <a:rPr lang="en-US" sz="2000"/>
              <a:t>Most modern “big budget” games are driven by a story.</a:t>
            </a:r>
          </a:p>
          <a:p>
            <a:r>
              <a:rPr lang="en-US" sz="2000"/>
              <a:t>Art of writing takes years to perfect. Beginning game developers often forget that.</a:t>
            </a:r>
          </a:p>
          <a:p>
            <a:r>
              <a:rPr lang="en-US" sz="2000"/>
              <a:t>If your game has a story, bring a writer in early.</a:t>
            </a:r>
          </a:p>
          <a:p>
            <a:r>
              <a:rPr lang="en-US" sz="2000"/>
              <a:t>In writing the mantra is: “</a:t>
            </a:r>
            <a:r>
              <a:rPr lang="en-US" sz="2000">
                <a:solidFill>
                  <a:srgbClr val="FFCC66"/>
                </a:solidFill>
              </a:rPr>
              <a:t>Show don’t tell</a:t>
            </a:r>
            <a:r>
              <a:rPr lang="en-US" sz="2000"/>
              <a:t>”</a:t>
            </a:r>
          </a:p>
          <a:p>
            <a:r>
              <a:rPr lang="en-US" sz="2000"/>
              <a:t>Beginner writers: Largo LaGrande was an evil man, the type who would trip a blind man and laugh or steal candy from a baby.”</a:t>
            </a:r>
          </a:p>
          <a:p>
            <a:r>
              <a:rPr lang="en-US" sz="2000"/>
              <a:t>Better: “LaGrande watched the blind beggar hobble slowly down the sidewalk, &amp; stuck out his foot at just the right instant to send the graybeard sprawling on the pavement. LaGrande chuckled &amp; grabbed a lollipop from a little boy who had stopped to gape in horror.”</a:t>
            </a:r>
            <a:endParaRPr lang="en-US" sz="36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58674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/>
              <a:t>In video games the mantra is: “</a:t>
            </a:r>
            <a:r>
              <a:rPr lang="en-US" sz="1600">
                <a:solidFill>
                  <a:srgbClr val="FFCC66"/>
                </a:solidFill>
              </a:rPr>
              <a:t>Do, don’t show</a:t>
            </a:r>
            <a:r>
              <a:rPr lang="en-US" sz="1600"/>
              <a:t>”</a:t>
            </a:r>
          </a:p>
          <a:p>
            <a:pPr>
              <a:lnSpc>
                <a:spcPct val="90000"/>
              </a:lnSpc>
            </a:pPr>
            <a:r>
              <a:rPr lang="en-US" sz="1600"/>
              <a:t>Accomplish storytelling by having players DO the action- not by watching a cutscene.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Always try to let the players make the interesting choices- not take them away by doing them in a cutscene because it’s easier for you.</a:t>
            </a:r>
            <a:endParaRPr lang="en-US" sz="1600"/>
          </a:p>
          <a:p>
            <a:pPr>
              <a:lnSpc>
                <a:spcPct val="90000"/>
              </a:lnSpc>
            </a:pPr>
            <a:r>
              <a:rPr lang="en-US" sz="1600"/>
              <a:t>E.g. in the Matrix game you can’t do the fancy cartwheel-&amp;-pick-up the gun trick but you can watch it in a cutscene.</a:t>
            </a:r>
          </a:p>
          <a:p>
            <a:pPr>
              <a:lnSpc>
                <a:spcPct val="90000"/>
              </a:lnSpc>
            </a:pPr>
            <a:r>
              <a:rPr lang="en-US" sz="1600"/>
              <a:t>Prince of Persia excels in this.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Delete non-essential cutscenes, &amp; minimize essential cutscenes.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If faced with a conflict between a design decision that will favor gameplay or story, first look for a compromise that favors both, &amp; failing that, favor gameplay. Changing a story is easier than the gameplay.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Games that abruptly wrestle control from players to show a cutscene is jarring to players.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CC6D8D"/>
                </a:solidFill>
              </a:rPr>
              <a:t>When making the transition between interactive &amp; narrative modes, be sure to warn the player with visual &amp; auditory cues, &amp; try to minimize or eliminate those transitions.</a:t>
            </a:r>
            <a:endParaRPr lang="en-US" sz="1600"/>
          </a:p>
        </p:txBody>
      </p:sp>
      <p:pic>
        <p:nvPicPr>
          <p:cNvPr id="12083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219200"/>
            <a:ext cx="28956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Tips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000" b="1">
                <a:solidFill>
                  <a:schemeClr val="tx2"/>
                </a:solidFill>
              </a:rPr>
              <a:t>Reading tips don’t help unless you try them.</a:t>
            </a:r>
            <a:endParaRPr lang="en-US" sz="1000"/>
          </a:p>
          <a:p>
            <a:pPr>
              <a:lnSpc>
                <a:spcPct val="90000"/>
              </a:lnSpc>
            </a:pPr>
            <a:r>
              <a:rPr lang="en-US" sz="1000"/>
              <a:t>Consider what skills and information the player learns over the course of your game, and emphasize skills important to the player’s survival in the game.</a:t>
            </a:r>
          </a:p>
          <a:p>
            <a:pPr>
              <a:lnSpc>
                <a:spcPct val="90000"/>
              </a:lnSpc>
            </a:pPr>
            <a:r>
              <a:rPr lang="en-US" sz="1000"/>
              <a:t>The survival skills crucial to our ancestors, as well as hobbies &amp; pastimes popular today, are good sources of inspiration for new game themes.</a:t>
            </a:r>
          </a:p>
          <a:p>
            <a:pPr>
              <a:lnSpc>
                <a:spcPct val="90000"/>
              </a:lnSpc>
            </a:pPr>
            <a:r>
              <a:rPr lang="en-US" sz="1000"/>
              <a:t>Establishing a safe, familiar territory &amp; then inviting players to explore its mysterious boundaries is a proven feature of many successful games.</a:t>
            </a:r>
          </a:p>
          <a:p>
            <a:pPr>
              <a:lnSpc>
                <a:spcPct val="90000"/>
              </a:lnSpc>
            </a:pPr>
            <a:r>
              <a:rPr lang="en-US" sz="1000"/>
              <a:t>Video games are about doing, not telling. Let the players control or initiate actions so they can learn physical skills instead of making them into a passive observer.</a:t>
            </a:r>
          </a:p>
          <a:p>
            <a:pPr>
              <a:lnSpc>
                <a:spcPct val="90000"/>
              </a:lnSpc>
            </a:pPr>
            <a:r>
              <a:rPr lang="en-US" sz="1000"/>
              <a:t>Adding secrets, Easter eggs, tradable objects, or characters to games that playersc an share with friends adds social aspects that can extend gameplay opportunities.</a:t>
            </a:r>
          </a:p>
          <a:p>
            <a:pPr>
              <a:lnSpc>
                <a:spcPct val="90000"/>
              </a:lnSpc>
            </a:pPr>
            <a:r>
              <a:rPr lang="en-US" sz="1000"/>
              <a:t>Making underlying play patterns in games consistent &amp; predictable makes them easier to learn, but adding new patterns as the game progresses keeps it fresh &amp; fun.</a:t>
            </a:r>
          </a:p>
          <a:p>
            <a:pPr>
              <a:lnSpc>
                <a:spcPct val="90000"/>
              </a:lnSpc>
            </a:pPr>
            <a:r>
              <a:rPr lang="en-US" sz="1000"/>
              <a:t>Make sure the player is aware of both short-term &amp; long-term goals at all points of the game.</a:t>
            </a:r>
          </a:p>
          <a:p>
            <a:pPr>
              <a:lnSpc>
                <a:spcPct val="90000"/>
              </a:lnSpc>
            </a:pPr>
            <a:r>
              <a:rPr lang="en-US" sz="1000"/>
              <a:t>Test your game regularly with people who have never seen it before. Periodically ask them what they think they are supposed to accomplish next, &amp; why it is important. That will tell you if your goals are clear &amp; compelling.</a:t>
            </a:r>
          </a:p>
          <a:p>
            <a:pPr>
              <a:lnSpc>
                <a:spcPct val="90000"/>
              </a:lnSpc>
            </a:pPr>
            <a:r>
              <a:rPr lang="en-US" sz="1000"/>
              <a:t>Change the story, setting, or interface if necessary to make limitations in a set of choices invisible.</a:t>
            </a:r>
          </a:p>
          <a:p>
            <a:pPr>
              <a:lnSpc>
                <a:spcPct val="90000"/>
              </a:lnSpc>
            </a:pPr>
            <a:r>
              <a:rPr lang="en-US" sz="1000"/>
              <a:t>Give players alternatives to tough challenges that let them improve their skills or gather new resources to avoid frustrating bottlenecks.</a:t>
            </a:r>
          </a:p>
          <a:p>
            <a:pPr>
              <a:lnSpc>
                <a:spcPct val="90000"/>
              </a:lnSpc>
            </a:pPr>
            <a:r>
              <a:rPr lang="en-US" sz="1000"/>
              <a:t>The smaller your budget, the more critical it is for you to make sure the player sees &amp; uses everything you can afford to put into the game.</a:t>
            </a:r>
          </a:p>
          <a:p>
            <a:pPr>
              <a:lnSpc>
                <a:spcPct val="90000"/>
              </a:lnSpc>
            </a:pPr>
            <a:r>
              <a:rPr lang="en-US" sz="1000"/>
              <a:t>Introduce new skills to master one at a time, &amp; give players a chance to enjoy their sense of mastery (if they so choose) before challenging them with a tough obstacle or opponent &amp; then moving on to the next skill &amp; challenge.</a:t>
            </a:r>
          </a:p>
          <a:p>
            <a:pPr>
              <a:lnSpc>
                <a:spcPct val="90000"/>
              </a:lnSpc>
            </a:pPr>
            <a:r>
              <a:rPr lang="en-US" sz="1000"/>
              <a:t>Always include variations in type &amp; difficulty of challenges &amp; actions the player must accomplish to account for the range of players’ skills &amp; abilities to make your games accessible  popular to a wider audience.</a:t>
            </a:r>
          </a:p>
          <a:p>
            <a:pPr>
              <a:lnSpc>
                <a:spcPct val="90000"/>
              </a:lnSpc>
            </a:pPr>
            <a:r>
              <a:rPr lang="en-US" sz="1000"/>
              <a:t>Designers should work with experienced writers (&amp; vice versa) to take advantage of the best integration of gameplay &amp; story.</a:t>
            </a:r>
          </a:p>
          <a:p>
            <a:pPr>
              <a:lnSpc>
                <a:spcPct val="90000"/>
              </a:lnSpc>
            </a:pPr>
            <a:r>
              <a:rPr lang="en-US" sz="1000"/>
              <a:t>Whenever possible, reveal character &amp; advance the storyline thru gameplay, not exposition.</a:t>
            </a:r>
          </a:p>
          <a:p>
            <a:pPr>
              <a:lnSpc>
                <a:spcPct val="90000"/>
              </a:lnSpc>
            </a:pPr>
            <a:r>
              <a:rPr lang="en-US" sz="1000"/>
              <a:t>Let the player play. Delete non-essential cutscenes, &amp; minimize those that cannot be deleted.</a:t>
            </a:r>
          </a:p>
          <a:p>
            <a:pPr>
              <a:lnSpc>
                <a:spcPct val="90000"/>
              </a:lnSpc>
            </a:pPr>
            <a:r>
              <a:rPr lang="en-US" sz="1000"/>
              <a:t>Make your playing characters &amp; non-playing characters memorable, &amp; give then colorful &amp; fun qualities- ie not drones.</a:t>
            </a:r>
          </a:p>
          <a:p>
            <a:pPr>
              <a:lnSpc>
                <a:spcPct val="90000"/>
              </a:lnSpc>
            </a:pPr>
            <a:r>
              <a:rPr lang="en-US" sz="1000"/>
              <a:t>If faced with a conflict between a design decision that will favor gameplay or story, first look for a compromise that favors both, &amp; failing that, favor gameplay.</a:t>
            </a:r>
          </a:p>
          <a:p>
            <a:pPr>
              <a:lnSpc>
                <a:spcPct val="90000"/>
              </a:lnSpc>
            </a:pPr>
            <a:r>
              <a:rPr lang="en-US" sz="1000"/>
              <a:t>When making the transition between interactive &amp; narrative modes, be sure to warn the player with visual &amp; auditory cues, &amp; try to minimize or eliminate those transitions.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>
                <a:solidFill>
                  <a:srgbClr val="FFCC66"/>
                </a:solidFill>
              </a:rPr>
              <a:t>I’m going to ask these questions about your game… so ask yourself these questions as you’re designing your game…</a:t>
            </a:r>
            <a:endParaRPr lang="en-US" sz="220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10600" cy="45720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What is the </a:t>
            </a:r>
            <a:r>
              <a:rPr lang="en-US" sz="1600">
                <a:solidFill>
                  <a:schemeClr val="tx2"/>
                </a:solidFill>
              </a:rPr>
              <a:t>FOCUS</a:t>
            </a:r>
            <a:r>
              <a:rPr lang="en-US" sz="1600"/>
              <a:t> of your game?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What is the </a:t>
            </a:r>
            <a:r>
              <a:rPr lang="en-US" sz="1600">
                <a:solidFill>
                  <a:schemeClr val="tx2"/>
                </a:solidFill>
              </a:rPr>
              <a:t>compelling goal</a:t>
            </a:r>
            <a:r>
              <a:rPr lang="en-US" sz="1600"/>
              <a:t> in your game or game level?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How do you know that </a:t>
            </a:r>
            <a:r>
              <a:rPr lang="en-US" sz="1600">
                <a:solidFill>
                  <a:schemeClr val="tx2"/>
                </a:solidFill>
              </a:rPr>
              <a:t>your player understands what the goal is</a:t>
            </a:r>
            <a:r>
              <a:rPr lang="en-US" sz="1600"/>
              <a:t> and how to achieve it? How do you help your player achieve these?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What aspects of your gameplay make your game FUN? Think back to </a:t>
            </a:r>
            <a:r>
              <a:rPr lang="en-US" sz="1600">
                <a:solidFill>
                  <a:schemeClr val="tx2"/>
                </a:solidFill>
              </a:rPr>
              <a:t>Natural</a:t>
            </a:r>
            <a:r>
              <a:rPr lang="en-US" sz="1600"/>
              <a:t> </a:t>
            </a:r>
            <a:r>
              <a:rPr lang="en-US" sz="1600">
                <a:solidFill>
                  <a:schemeClr val="tx2"/>
                </a:solidFill>
              </a:rPr>
              <a:t>Funativity</a:t>
            </a:r>
            <a:r>
              <a:rPr lang="en-US" sz="1600"/>
              <a:t>.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How do you know your player </a:t>
            </a:r>
            <a:r>
              <a:rPr lang="en-US" sz="1600">
                <a:solidFill>
                  <a:schemeClr val="tx2"/>
                </a:solidFill>
              </a:rPr>
              <a:t>thinks your gameplay is FUN</a:t>
            </a:r>
            <a:r>
              <a:rPr lang="en-US" sz="1600"/>
              <a:t>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When players are making </a:t>
            </a:r>
            <a:r>
              <a:rPr lang="en-US" sz="1600">
                <a:solidFill>
                  <a:schemeClr val="tx2"/>
                </a:solidFill>
              </a:rPr>
              <a:t>choices are they interesting / meaningful</a:t>
            </a:r>
            <a:r>
              <a:rPr lang="en-US" sz="1600"/>
              <a:t> in the context of the overall goal of the game? Ie do their choices really matter?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What choices do players have to make in your game and </a:t>
            </a:r>
            <a:r>
              <a:rPr lang="en-US" sz="1600">
                <a:solidFill>
                  <a:schemeClr val="tx2"/>
                </a:solidFill>
              </a:rPr>
              <a:t>why do you think each choice is interesting</a:t>
            </a:r>
            <a:r>
              <a:rPr lang="en-US" sz="1600"/>
              <a:t>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How do you know your players think your choices are interesting?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Are the number of choices available guided by the concept of </a:t>
            </a:r>
            <a:r>
              <a:rPr lang="en-US" sz="1600">
                <a:solidFill>
                  <a:schemeClr val="tx2"/>
                </a:solidFill>
              </a:rPr>
              <a:t>Convexity</a:t>
            </a:r>
            <a:r>
              <a:rPr lang="en-US" sz="1600"/>
              <a:t>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Does the level of difficulty increase following the concept of </a:t>
            </a:r>
            <a:r>
              <a:rPr lang="en-US" sz="1600">
                <a:solidFill>
                  <a:schemeClr val="tx2"/>
                </a:solidFill>
              </a:rPr>
              <a:t>Flow</a:t>
            </a:r>
            <a:r>
              <a:rPr lang="en-US" sz="1600"/>
              <a:t>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Are players </a:t>
            </a:r>
            <a:r>
              <a:rPr lang="en-US" sz="1600">
                <a:solidFill>
                  <a:schemeClr val="tx2"/>
                </a:solidFill>
              </a:rPr>
              <a:t>sufficiently rewarded</a:t>
            </a:r>
            <a:r>
              <a:rPr lang="en-US" sz="1600"/>
              <a:t> for their accomplishment?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How are you ensuring that the </a:t>
            </a:r>
            <a:r>
              <a:rPr lang="en-US" sz="1600">
                <a:solidFill>
                  <a:schemeClr val="tx2"/>
                </a:solidFill>
              </a:rPr>
              <a:t>visuals are appropriate for depicting the gameplay</a:t>
            </a:r>
            <a:r>
              <a:rPr lang="en-US" sz="1600"/>
              <a:t> or is it just eye-candy or a distraction?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1600"/>
              <a:t>How do you know that your </a:t>
            </a:r>
            <a:r>
              <a:rPr lang="en-US" sz="1600">
                <a:solidFill>
                  <a:schemeClr val="tx2"/>
                </a:solidFill>
              </a:rPr>
              <a:t>user-interface is effective</a:t>
            </a:r>
            <a:r>
              <a:rPr lang="en-US" sz="1600"/>
              <a:t>? Ie How does the user-interaction you’ve created enable the </a:t>
            </a:r>
            <a:r>
              <a:rPr lang="en-US" sz="1600">
                <a:solidFill>
                  <a:schemeClr val="tx2"/>
                </a:solidFill>
              </a:rPr>
              <a:t>player to maximize his/her ability to participate</a:t>
            </a:r>
            <a:r>
              <a:rPr lang="en-US" sz="1600"/>
              <a:t> in the gameplay?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endParaRPr lang="en-US" sz="1600"/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endParaRPr lang="en-US" sz="1400"/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Brainstorm the Gameplay</a:t>
            </a:r>
            <a:br>
              <a:rPr lang="en-US"/>
            </a:br>
            <a:r>
              <a:rPr lang="en-US"/>
              <a:t>(Using Storyboards)</a:t>
            </a:r>
          </a:p>
        </p:txBody>
      </p:sp>
      <p:pic>
        <p:nvPicPr>
          <p:cNvPr id="126979" name="Picture 3" descr="story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5132388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5562600" y="1295400"/>
            <a:ext cx="34290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/>
              <a:t>Brainstorm the GAMEPLAY!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DO NOT start by brainstorming the opening cutscene of the game.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Draw them by HAND. NOT BY COMPUTER.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Do them FAST.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Let the IDEAS flow.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DO NOT JUDGE the Ideas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3" name="Picture 3" descr="story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"/>
            <a:ext cx="7848600" cy="66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7" name="Picture 3" descr="story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"/>
            <a:ext cx="7772400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051" name="Picture 3" descr="story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838" y="0"/>
            <a:ext cx="6229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5" name="Picture 3" descr="story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425" y="0"/>
            <a:ext cx="570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 101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smtClean="0"/>
              <a:t>Note any special dates like family travel / religious holidays etc on the timeline so your colleagues know well in advance that you will be tied up.</a:t>
            </a:r>
          </a:p>
          <a:p>
            <a:r>
              <a:rPr lang="en-US" sz="2000" smtClean="0"/>
              <a:t>Exchange cell phone, email, IM addresses.</a:t>
            </a:r>
          </a:p>
          <a:p>
            <a:r>
              <a:rPr lang="en-US" sz="2000" smtClean="0"/>
              <a:t>Use the HD video conference equipment in ICL.</a:t>
            </a:r>
          </a:p>
          <a:p>
            <a:r>
              <a:rPr lang="en-US" sz="2000" smtClean="0"/>
              <a:t>Create backups of your work on multiple computers / media. Backup includes your web site.</a:t>
            </a:r>
          </a:p>
          <a:p>
            <a:r>
              <a:rPr lang="en-US" sz="2000" smtClean="0"/>
              <a:t>Integrate parts of  your game as often as possible- preferably weekly. DO NOT WAIT TILL THE END TO INTEGRATE.</a:t>
            </a:r>
          </a:p>
          <a:p>
            <a:r>
              <a:rPr lang="en-US" sz="2000" smtClean="0"/>
              <a:t>Keeping a constantly working version provides visible progress &amp; therefore encouragement.</a:t>
            </a:r>
          </a:p>
          <a:p>
            <a:r>
              <a:rPr lang="en-US" sz="2000" smtClean="0"/>
              <a:t>Test this game on your friends for feedback. Write down the feedback and save it for your web 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9" name="Picture 3" descr="story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95250"/>
            <a:ext cx="71151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3" name="Picture 3" descr="story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5765800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 Expect from the Final Project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A demo program like what one would typically download from a game web site just before the release of the game. </a:t>
            </a:r>
          </a:p>
          <a:p>
            <a:pPr>
              <a:lnSpc>
                <a:spcPct val="80000"/>
              </a:lnSpc>
            </a:pPr>
            <a:r>
              <a:rPr lang="en-US" sz="2800"/>
              <a:t>Demo usually has 1 or 2 game levels that illustrate to the player what the game is like.</a:t>
            </a:r>
          </a:p>
          <a:p>
            <a:pPr>
              <a:lnSpc>
                <a:spcPct val="80000"/>
              </a:lnSpc>
            </a:pPr>
            <a:r>
              <a:rPr lang="en-US" sz="2800"/>
              <a:t>It is a mini-game- ie it has a Start, a Middle (the game), and an Ending (usually advertisement- but yours should just let the user restart from the beginning.)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 Expect from the</a:t>
            </a:r>
            <a:br>
              <a:rPr lang="en-US"/>
            </a:br>
            <a:r>
              <a:rPr lang="en-US"/>
              <a:t>Mid Semester Demo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Each presentation will last 15 minutes.</a:t>
            </a:r>
          </a:p>
          <a:p>
            <a:pPr>
              <a:lnSpc>
                <a:spcPct val="90000"/>
              </a:lnSpc>
            </a:pPr>
            <a:r>
              <a:rPr lang="en-US" sz="2800"/>
              <a:t>The Demo.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In 1 minute explain what the FOCUS of the game is.</a:t>
            </a:r>
          </a:p>
          <a:p>
            <a:pPr>
              <a:lnSpc>
                <a:spcPct val="90000"/>
              </a:lnSpc>
            </a:pPr>
            <a:r>
              <a:rPr lang="en-US" sz="2400"/>
              <a:t>Each presentation will consist of a series of demos: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Demo the game to show overall game play.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Demo the game highlighting the sound.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Explanation of the user-interface.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 less you demo the more it shows you haven’t done enough.</a:t>
            </a:r>
          </a:p>
          <a:p>
            <a:pPr>
              <a:lnSpc>
                <a:spcPct val="90000"/>
              </a:lnSpc>
            </a:pPr>
            <a:r>
              <a:rPr lang="en-US" sz="2400"/>
              <a:t>For each demo, I would like to hear the team member speak about their contributions. E.g. the person who put together the sound should talk about how the sound effects were created.</a:t>
            </a:r>
          </a:p>
          <a:p>
            <a:pPr>
              <a:lnSpc>
                <a:spcPct val="90000"/>
              </a:lnSpc>
            </a:pPr>
            <a:r>
              <a:rPr lang="en-US" sz="2400"/>
              <a:t>Finally explain what’s left to do and show a timeline.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Documentation</a:t>
            </a:r>
            <a:br>
              <a:rPr lang="en-US"/>
            </a:br>
            <a:r>
              <a:rPr lang="en-US" sz="2800"/>
              <a:t>This is an elaboration of the Design Document</a:t>
            </a:r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10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Web site that contains: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Introduction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Play instructions and description of user-interface (with good diagrams/illustrations) 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Gallery of all sketches, prototype images of designs, various versions of the game in progress, pictures of all aspects of the game during play. In total I expect to see about 50 pictures.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Technical documentation: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Finite State Machine diagrams- main loop, NPCs (Non Player Characters)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Data structures used.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Descriptions and illustrations on how graphical effects are implemented – e.g. glowing fireball.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Descriptions of basic AI algorithm.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Descriptions and diagrams of any networking message handshakes used.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Descriptions on what sound effects are in the game and how they were created- perhaps by merging several sound effects together.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Full download of the entire game with source code and .exe file.</a:t>
            </a:r>
          </a:p>
          <a:p>
            <a:pPr>
              <a:lnSpc>
                <a:spcPct val="80000"/>
              </a:lnSpc>
            </a:pPr>
            <a:endParaRPr lang="en-US" sz="2400"/>
          </a:p>
          <a:p>
            <a:pPr>
              <a:lnSpc>
                <a:spcPct val="8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Approaching the Game Design Document</a:t>
            </a:r>
          </a:p>
        </p:txBody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91600" cy="4572000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en-US" sz="1600"/>
              <a:t>Today, go through Game Design Document template and write down what you know or have defined explicitly, and what you still have to define.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en-US" sz="1600"/>
              <a:t>Prioritize what are the aspects of the game that you will develop.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en-US" sz="1600"/>
              <a:t>Web site for your company where you will post this design document:</a:t>
            </a:r>
          </a:p>
          <a:p>
            <a:pPr marL="800100" lvl="1" indent="-342900">
              <a:lnSpc>
                <a:spcPct val="80000"/>
              </a:lnSpc>
              <a:buFontTx/>
              <a:buAutoNum type="alphaLcPeriod"/>
            </a:pPr>
            <a:r>
              <a:rPr lang="en-US" sz="1400"/>
              <a:t>Intro page with names of all the company members and roles</a:t>
            </a:r>
          </a:p>
          <a:p>
            <a:pPr marL="800100" lvl="1" indent="-342900">
              <a:lnSpc>
                <a:spcPct val="80000"/>
              </a:lnSpc>
              <a:buFontTx/>
              <a:buAutoNum type="alphaLcPeriod"/>
            </a:pPr>
            <a:r>
              <a:rPr lang="en-US" sz="1400"/>
              <a:t>Game design document</a:t>
            </a:r>
          </a:p>
          <a:p>
            <a:pPr marL="800100" lvl="1" indent="-342900">
              <a:lnSpc>
                <a:spcPct val="80000"/>
              </a:lnSpc>
              <a:buFontTx/>
              <a:buAutoNum type="alphaLcPeriod"/>
            </a:pPr>
            <a:r>
              <a:rPr lang="en-US" sz="1400"/>
              <a:t>Software design document</a:t>
            </a:r>
          </a:p>
          <a:p>
            <a:pPr marL="800100" lvl="1" indent="-342900">
              <a:lnSpc>
                <a:spcPct val="80000"/>
              </a:lnSpc>
              <a:buFontTx/>
              <a:buAutoNum type="alphaLcPeriod"/>
            </a:pPr>
            <a:r>
              <a:rPr lang="en-US" sz="1400"/>
              <a:t>Audio/Visual Gallery</a:t>
            </a:r>
          </a:p>
          <a:p>
            <a:pPr marL="1219200" lvl="2" indent="-304800">
              <a:lnSpc>
                <a:spcPct val="80000"/>
              </a:lnSpc>
              <a:buFontTx/>
              <a:buAutoNum type="alphaLcPeriod"/>
            </a:pPr>
            <a:r>
              <a:rPr lang="en-US" sz="1200"/>
              <a:t>Early art work</a:t>
            </a:r>
          </a:p>
          <a:p>
            <a:pPr marL="1219200" lvl="2" indent="-304800">
              <a:lnSpc>
                <a:spcPct val="80000"/>
              </a:lnSpc>
              <a:buFontTx/>
              <a:buAutoNum type="alphaLcPeriod"/>
            </a:pPr>
            <a:r>
              <a:rPr lang="en-US" sz="1200"/>
              <a:t>Screen snaps as game develops</a:t>
            </a:r>
          </a:p>
          <a:p>
            <a:pPr marL="1219200" lvl="2" indent="-304800">
              <a:lnSpc>
                <a:spcPct val="80000"/>
              </a:lnSpc>
              <a:buFontTx/>
              <a:buAutoNum type="alphaLcPeriod"/>
            </a:pPr>
            <a:r>
              <a:rPr lang="en-US" sz="1200"/>
              <a:t>Sound effects files</a:t>
            </a:r>
          </a:p>
          <a:p>
            <a:pPr marL="800100" lvl="1" indent="-342900">
              <a:lnSpc>
                <a:spcPct val="80000"/>
              </a:lnSpc>
              <a:buFontTx/>
              <a:buAutoNum type="alphaLcPeriod"/>
            </a:pPr>
            <a:r>
              <a:rPr lang="en-US" sz="1400"/>
              <a:t>Link to download the game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en-US" sz="1600"/>
              <a:t>Look at the due date for the 1st prototype presentation and work backwards to come up with a schedule.</a:t>
            </a:r>
          </a:p>
          <a:p>
            <a:pPr marL="381000" indent="-381000">
              <a:lnSpc>
                <a:spcPct val="80000"/>
              </a:lnSpc>
            </a:pPr>
            <a:r>
              <a:rPr lang="en-US" sz="1600"/>
              <a:t>E.g.</a:t>
            </a:r>
          </a:p>
          <a:p>
            <a:pPr marL="800100" lvl="1" indent="-342900">
              <a:lnSpc>
                <a:spcPct val="80000"/>
              </a:lnSpc>
            </a:pPr>
            <a:r>
              <a:rPr lang="en-US" sz="1400"/>
              <a:t>10/14 – present demo</a:t>
            </a:r>
          </a:p>
          <a:p>
            <a:pPr marL="800100" lvl="1" indent="-342900">
              <a:lnSpc>
                <a:spcPct val="80000"/>
              </a:lnSpc>
            </a:pPr>
            <a:r>
              <a:rPr lang="en-US" sz="1400"/>
              <a:t>10/12 – install and test demo on demo machines</a:t>
            </a:r>
          </a:p>
          <a:p>
            <a:pPr marL="800100" lvl="1" indent="-342900">
              <a:lnSpc>
                <a:spcPct val="80000"/>
              </a:lnSpc>
            </a:pPr>
            <a:r>
              <a:rPr lang="en-US" sz="1400"/>
              <a:t>10/12 – completed web page document to provide overview of what has been accomplished to-date</a:t>
            </a:r>
          </a:p>
          <a:p>
            <a:pPr marL="800100" lvl="1" indent="-342900">
              <a:lnSpc>
                <a:spcPct val="80000"/>
              </a:lnSpc>
            </a:pPr>
            <a:r>
              <a:rPr lang="en-US" sz="1400"/>
              <a:t>10/11 – freeze game prototype capabilities</a:t>
            </a:r>
          </a:p>
          <a:p>
            <a:pPr marL="800100" lvl="1" indent="-342900">
              <a:lnSpc>
                <a:spcPct val="80000"/>
              </a:lnSpc>
            </a:pPr>
            <a:r>
              <a:rPr lang="en-US" sz="1400"/>
              <a:t>10/1 – add models</a:t>
            </a:r>
          </a:p>
          <a:p>
            <a:pPr marL="800100" lvl="1" indent="-342900">
              <a:lnSpc>
                <a:spcPct val="80000"/>
              </a:lnSpc>
            </a:pPr>
            <a:r>
              <a:rPr lang="en-US" sz="1400"/>
              <a:t>9/30 – build basic game engine to drive tank through space and fire bullets</a:t>
            </a:r>
          </a:p>
          <a:p>
            <a:pPr marL="381000" indent="-381000">
              <a:lnSpc>
                <a:spcPct val="80000"/>
              </a:lnSpc>
            </a:pPr>
            <a:r>
              <a:rPr lang="en-US" sz="1600"/>
              <a:t>Also come up with a schedule for the final demonstration by working backwards from 11/11.</a:t>
            </a:r>
          </a:p>
          <a:p>
            <a:pPr marL="381000" indent="-381000">
              <a:lnSpc>
                <a:spcPct val="80000"/>
              </a:lnSpc>
            </a:pPr>
            <a:r>
              <a:rPr lang="en-US" sz="1600"/>
              <a:t>Put the timeline on your web page.</a:t>
            </a:r>
          </a:p>
          <a:p>
            <a:pPr marL="381000" indent="-381000">
              <a:lnSpc>
                <a:spcPct val="80000"/>
              </a:lnSpc>
            </a:pPr>
            <a:r>
              <a:rPr lang="en-US" sz="1600"/>
              <a:t>Anything that you contribute to the web page, put your name next to it, so that at the end of the semester I know who contributed what. This could mean the difference between an A &amp; a B in your grade.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Responsibility of the Project Manager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91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Schedule weekly meetings.</a:t>
            </a:r>
          </a:p>
          <a:p>
            <a:pPr>
              <a:lnSpc>
                <a:spcPct val="90000"/>
              </a:lnSpc>
            </a:pPr>
            <a:r>
              <a:rPr lang="en-US" sz="1800"/>
              <a:t>Collect and distribute all contact information.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there is an agenda at every meeting.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 agenda is followed.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backup versions are being made.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 team rehearses their demos.</a:t>
            </a:r>
          </a:p>
          <a:p>
            <a:pPr>
              <a:lnSpc>
                <a:spcPct val="90000"/>
              </a:lnSpc>
            </a:pPr>
            <a:r>
              <a:rPr lang="en-US" sz="1800"/>
              <a:t>Check on status of deliverables at each meeting.</a:t>
            </a:r>
          </a:p>
          <a:p>
            <a:pPr>
              <a:lnSpc>
                <a:spcPct val="90000"/>
              </a:lnSpc>
            </a:pPr>
            <a:r>
              <a:rPr lang="en-US" sz="1800"/>
              <a:t>Listen to your team members, NOT dictate- you haven’t earned that right.</a:t>
            </a:r>
          </a:p>
          <a:p>
            <a:pPr>
              <a:lnSpc>
                <a:spcPct val="90000"/>
              </a:lnSpc>
            </a:pPr>
            <a:r>
              <a:rPr lang="en-US" sz="1800"/>
              <a:t>The only thing the manager can dictate is what I recommend- only because I have more experience.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there are action items after each meeting.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 overall game is developed on time- that the game development team is not stuck in a technical problem they can’t solve.</a:t>
            </a:r>
          </a:p>
          <a:p>
            <a:pPr>
              <a:lnSpc>
                <a:spcPct val="90000"/>
              </a:lnSpc>
            </a:pPr>
            <a:r>
              <a:rPr lang="en-US" sz="1800"/>
              <a:t>Manager needs to know when to cut their losses and come up with a backup plan.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 web page is well designed and documented- provides a professional image of the company.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Responsibility of the Team Members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10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Attend all meetings.</a:t>
            </a:r>
          </a:p>
          <a:p>
            <a:pPr>
              <a:lnSpc>
                <a:spcPct val="90000"/>
              </a:lnSpc>
            </a:pPr>
            <a:r>
              <a:rPr lang="en-US" sz="2400"/>
              <a:t>Be active in all meetings.</a:t>
            </a:r>
          </a:p>
          <a:p>
            <a:pPr>
              <a:lnSpc>
                <a:spcPct val="90000"/>
              </a:lnSpc>
            </a:pPr>
            <a:r>
              <a:rPr lang="en-US" sz="2400"/>
              <a:t>Provide deliverables on time.</a:t>
            </a:r>
          </a:p>
          <a:p>
            <a:pPr>
              <a:lnSpc>
                <a:spcPct val="90000"/>
              </a:lnSpc>
            </a:pPr>
            <a:r>
              <a:rPr lang="en-US" sz="2400"/>
              <a:t>Be communicative / responsive to email &amp; make your team mates constantly aware of your development status.</a:t>
            </a:r>
          </a:p>
          <a:p>
            <a:pPr>
              <a:lnSpc>
                <a:spcPct val="90000"/>
              </a:lnSpc>
            </a:pPr>
            <a:r>
              <a:rPr lang="en-US" sz="2400"/>
              <a:t>Show new progress at EVERY team meeting- with a short mini-demo.  Again: if you have nothing to show it usually means you haven’t done anything.</a:t>
            </a:r>
          </a:p>
          <a:p>
            <a:pPr>
              <a:lnSpc>
                <a:spcPct val="90000"/>
              </a:lnSpc>
            </a:pPr>
            <a:r>
              <a:rPr lang="en-US" sz="2400"/>
              <a:t>Voice technical and schedule concerns to manager- remember the Space Shuttle disaster?</a:t>
            </a:r>
          </a:p>
          <a:p>
            <a:pPr>
              <a:lnSpc>
                <a:spcPct val="90000"/>
              </a:lnSpc>
            </a:pPr>
            <a:r>
              <a:rPr lang="en-US" sz="2400"/>
              <a:t>Subtle way to tell someone they are not pulling their own weight:</a:t>
            </a:r>
          </a:p>
          <a:p>
            <a:pPr>
              <a:lnSpc>
                <a:spcPct val="90000"/>
              </a:lnSpc>
            </a:pPr>
            <a:r>
              <a:rPr lang="en-US" sz="2400"/>
              <a:t>“Dude, you’re clearly overloaded, why don’t I work on that instead.”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VLPPTTemplat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VLPPT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VLPPT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LPPT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EVLPPTTemplate</Template>
  <TotalTime>1905</TotalTime>
  <Words>6685</Words>
  <Application>Microsoft PowerPoint</Application>
  <PresentationFormat>On-screen Show (4:3)</PresentationFormat>
  <Paragraphs>586</Paragraphs>
  <Slides>75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ＭＳ Ｐゴシック</vt:lpstr>
      <vt:lpstr>Times New Roman</vt:lpstr>
      <vt:lpstr>Wingdings</vt:lpstr>
      <vt:lpstr>EVLPPTTemplate</vt:lpstr>
      <vt:lpstr>Microsoft Excel Chart</vt:lpstr>
      <vt:lpstr>Slide 1</vt:lpstr>
      <vt:lpstr>Planning</vt:lpstr>
      <vt:lpstr>Game Design Document (You need to do one for your web site)</vt:lpstr>
      <vt:lpstr>Project Management 101</vt:lpstr>
      <vt:lpstr>Project Management 101</vt:lpstr>
      <vt:lpstr>Project Management 101</vt:lpstr>
      <vt:lpstr>Project Management 101</vt:lpstr>
      <vt:lpstr>Responsibility of the Project Manager</vt:lpstr>
      <vt:lpstr>Responsibility of the Team Members</vt:lpstr>
      <vt:lpstr>Artists vs Computer Scientists</vt:lpstr>
      <vt:lpstr>(Agile) Game Development Cycle</vt:lpstr>
      <vt:lpstr>Version Control</vt:lpstr>
      <vt:lpstr>Slide 13</vt:lpstr>
      <vt:lpstr>Slide 14</vt:lpstr>
      <vt:lpstr>Create  your project repository</vt:lpstr>
      <vt:lpstr>Slide 16</vt:lpstr>
      <vt:lpstr>Add Project Members</vt:lpstr>
      <vt:lpstr>Import Files</vt:lpstr>
      <vt:lpstr>Examine Trunk</vt:lpstr>
      <vt:lpstr>Check out from SVN and then checking them back in after editing</vt:lpstr>
      <vt:lpstr>Issue Tracking</vt:lpstr>
      <vt:lpstr>Finally, Game Design</vt:lpstr>
      <vt:lpstr>A Survey</vt:lpstr>
      <vt:lpstr>Gameplay</vt:lpstr>
      <vt:lpstr>Video Game Genres</vt:lpstr>
      <vt:lpstr>Lets Go Through Each Genre and Ask…</vt:lpstr>
      <vt:lpstr>Action (1st and 3rd person shooters) Gameplay: run around and shoot things</vt:lpstr>
      <vt:lpstr>Adventure Gameplay: solve puzzles, fight enemies, overcome physical obstacles</vt:lpstr>
      <vt:lpstr>Stealth:   A Sub-Genre of Adventure Gameplay: Remaining Hidden</vt:lpstr>
      <vt:lpstr>Fighters Gameplay: Punch &amp; kick until opponent is defeated</vt:lpstr>
      <vt:lpstr>Driving Gameplay: Drive as fast as you can; stunt driving or run over people for bonus</vt:lpstr>
      <vt:lpstr>RPG Gameplay: Similar to adventure, less emphasis on action, more emphasis on statistical dice rolling to determine outcome</vt:lpstr>
      <vt:lpstr>Space Simulations Gameplay: Fly through space and shoot things Become a privateer</vt:lpstr>
      <vt:lpstr>Real Time Strategy (RTS) Gameplay: Build armies and battle</vt:lpstr>
      <vt:lpstr>Empire Building Gameplay: 4X games: Explore, Expand, Exploit, and Exterminate </vt:lpstr>
      <vt:lpstr>Sports</vt:lpstr>
      <vt:lpstr>Why Do Players Play? Some intuitive answers:</vt:lpstr>
      <vt:lpstr>What Do Players Expect?</vt:lpstr>
      <vt:lpstr>What Do Players Expect?</vt:lpstr>
      <vt:lpstr>What Do Players Want A little survey</vt:lpstr>
      <vt:lpstr>Survey Sez</vt:lpstr>
      <vt:lpstr>Summing up all the frequencies from the 3 tables</vt:lpstr>
      <vt:lpstr>Is there a more “theoretical” basis for why people play games and what they want?</vt:lpstr>
      <vt:lpstr>First lets consider what is meant by: FUN</vt:lpstr>
      <vt:lpstr>Funativity</vt:lpstr>
      <vt:lpstr>Natural Funativity</vt:lpstr>
      <vt:lpstr>Consider our ancestors:</vt:lpstr>
      <vt:lpstr>3 Categories of Natural Funativity</vt:lpstr>
      <vt:lpstr>3 Categories of Natural Funativity</vt:lpstr>
      <vt:lpstr>3 Categories of Natural Funativity</vt:lpstr>
      <vt:lpstr>3 Categories of Natural Funativity</vt:lpstr>
      <vt:lpstr>Basic Elements of a Modern Video Game</vt:lpstr>
      <vt:lpstr>Essential Elements of a Great Game</vt:lpstr>
      <vt:lpstr>Classic Game Structure</vt:lpstr>
      <vt:lpstr>A Series of Convexities</vt:lpstr>
      <vt:lpstr>Flow</vt:lpstr>
      <vt:lpstr>Flow</vt:lpstr>
      <vt:lpstr>Dr. C suggests The Flow Channel - the path between 2 extremes of difficulty</vt:lpstr>
      <vt:lpstr>An even better way to introduce difficulty is as follows…</vt:lpstr>
      <vt:lpstr>Mapping Flow to Convexities</vt:lpstr>
      <vt:lpstr>The Story</vt:lpstr>
      <vt:lpstr>Slide 62</vt:lpstr>
      <vt:lpstr>Summary of Tips</vt:lpstr>
      <vt:lpstr>I’m going to ask these questions about your game… so ask yourself these questions as you’re designing your game…</vt:lpstr>
      <vt:lpstr>Brainstorm the Gameplay (Using Storyboards)</vt:lpstr>
      <vt:lpstr>Slide 66</vt:lpstr>
      <vt:lpstr>Slide 67</vt:lpstr>
      <vt:lpstr>Slide 68</vt:lpstr>
      <vt:lpstr>Slide 69</vt:lpstr>
      <vt:lpstr>Slide 70</vt:lpstr>
      <vt:lpstr>Slide 71</vt:lpstr>
      <vt:lpstr>What I Expect from the Final Project</vt:lpstr>
      <vt:lpstr>What I Expect from the Mid Semester Demo</vt:lpstr>
      <vt:lpstr>Final Documentation This is an elaboration of the Design Document</vt:lpstr>
      <vt:lpstr>Approaching the Game Design Document</vt:lpstr>
    </vt:vector>
  </TitlesOfParts>
  <Company>EVL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Leigh</dc:creator>
  <cp:lastModifiedBy>Jason Leigh</cp:lastModifiedBy>
  <cp:revision>120</cp:revision>
  <dcterms:created xsi:type="dcterms:W3CDTF">2010-02-19T02:56:21Z</dcterms:created>
  <dcterms:modified xsi:type="dcterms:W3CDTF">2010-02-19T03:04:05Z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D:\Jason\cise_html</vt:lpwstr>
  </property>
</Properties>
</file>