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5"/>
  </p:notesMasterIdLst>
  <p:sldIdLst>
    <p:sldId id="354" r:id="rId2"/>
    <p:sldId id="357" r:id="rId3"/>
    <p:sldId id="358" r:id="rId4"/>
    <p:sldId id="359" r:id="rId5"/>
    <p:sldId id="360" r:id="rId6"/>
    <p:sldId id="362" r:id="rId7"/>
    <p:sldId id="399" r:id="rId8"/>
    <p:sldId id="400" r:id="rId9"/>
    <p:sldId id="402" r:id="rId10"/>
    <p:sldId id="403" r:id="rId11"/>
    <p:sldId id="404" r:id="rId12"/>
    <p:sldId id="407" r:id="rId13"/>
    <p:sldId id="361" r:id="rId14"/>
    <p:sldId id="365" r:id="rId15"/>
    <p:sldId id="366" r:id="rId16"/>
    <p:sldId id="383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02" r:id="rId31"/>
    <p:sldId id="303" r:id="rId32"/>
    <p:sldId id="304" r:id="rId33"/>
    <p:sldId id="382" r:id="rId34"/>
    <p:sldId id="256" r:id="rId35"/>
    <p:sldId id="410" r:id="rId36"/>
    <p:sldId id="411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384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53" r:id="rId58"/>
    <p:sldId id="309" r:id="rId59"/>
    <p:sldId id="314" r:id="rId60"/>
    <p:sldId id="398" r:id="rId61"/>
    <p:sldId id="335" r:id="rId62"/>
    <p:sldId id="331" r:id="rId63"/>
    <p:sldId id="332" r:id="rId64"/>
    <p:sldId id="333" r:id="rId65"/>
    <p:sldId id="352" r:id="rId66"/>
    <p:sldId id="337" r:id="rId67"/>
    <p:sldId id="347" r:id="rId68"/>
    <p:sldId id="416" r:id="rId69"/>
    <p:sldId id="401" r:id="rId70"/>
    <p:sldId id="412" r:id="rId71"/>
    <p:sldId id="413" r:id="rId72"/>
    <p:sldId id="414" r:id="rId73"/>
    <p:sldId id="415" r:id="rId7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CC"/>
    <a:srgbClr val="006600"/>
    <a:srgbClr val="FFCC66"/>
    <a:srgbClr val="6699FF"/>
    <a:srgbClr val="9B5D1F"/>
    <a:srgbClr val="FFFF00"/>
    <a:srgbClr val="333399"/>
    <a:srgbClr val="CC6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8472526-8579-FE48-BE8E-4E4C56DEC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21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A117D3-DE9F-A048-9C6F-3590384537A9}" type="slidenum">
              <a:rPr lang="en-US"/>
              <a:pPr/>
              <a:t>8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03054-1042-1A49-8A17-088F8F7F6F55}" type="slidenum">
              <a:rPr lang="en-US"/>
              <a:pPr/>
              <a:t>63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4676D-4DAC-2B47-A63B-1A4EE1C6CC74}" type="slidenum">
              <a:rPr lang="en-US"/>
              <a:pPr/>
              <a:t>69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394E9F-B66C-A341-93BA-9C5248559C4D}" type="slidenum">
              <a:rPr lang="en-US"/>
              <a:pPr/>
              <a:t>70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CC86F-71A9-2B47-8EB4-3D690F949FDC}" type="slidenum">
              <a:rPr lang="en-US"/>
              <a:pPr/>
              <a:t>71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9010E3-82CE-8340-9DE9-33A619EDA763}" type="slidenum">
              <a:rPr lang="en-US"/>
              <a:pPr/>
              <a:t>72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/>
              <a:t>"4X" games: 4X, meaning explore, expand, exploit, and exterminate </a:t>
            </a:r>
          </a:p>
          <a:p>
            <a:r>
              <a:rPr lang="en-US"/>
              <a:t>Key issues are ai, interface and dealing with micromanagement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570E9-815E-F743-8825-685B2EB297B8}" type="slidenum">
              <a:rPr lang="en-US"/>
              <a:pPr/>
              <a:t>73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C555DB-0727-1A4E-B1F4-8BD5F0D4B26F}" type="slidenum">
              <a:rPr lang="en-US"/>
              <a:pPr/>
              <a:t>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/>
              <a:t>If you are visible you will likely be overrun and killed- so stay hidden</a:t>
            </a:r>
          </a:p>
          <a:p>
            <a:r>
              <a:rPr lang="en-US"/>
              <a:t>Tenchu &amp; MGS - earliest pioneers in the field</a:t>
            </a:r>
          </a:p>
          <a:p>
            <a:r>
              <a:rPr lang="en-US"/>
              <a:t>Tenchu has stealth meter to tell you how close enemy is. Sound becomes incredibly important.</a:t>
            </a:r>
          </a:p>
          <a:p>
            <a:r>
              <a:rPr lang="en-US"/>
              <a:t>Thief - has a darkness meter (hiddenness meter)</a:t>
            </a:r>
          </a:p>
          <a:p>
            <a:r>
              <a:rPr lang="en-US"/>
              <a:t>Riddick - has shiny eyes, and can hear the heart beat of his enemies. Multiple heart beats = multiple opponents. Minimal status information.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94AE3-5EAC-AB40-896D-CD8505098E0B}" type="slidenum">
              <a:rPr lang="en-US"/>
              <a:pPr/>
              <a:t>10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40652-E246-0B4E-B271-073D186E14DB}" type="slidenum">
              <a:rPr lang="en-US"/>
              <a:pPr/>
              <a:t>11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3F7E7C-41CB-924D-B3FF-FD912FE1BACD}" type="slidenum">
              <a:rPr lang="en-US"/>
              <a:pPr/>
              <a:t>12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4F981B-7723-6F47-9381-BACBCD20A9A0}" type="slidenum">
              <a:rPr lang="en-US"/>
              <a:pPr/>
              <a:t>30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29504-CD94-F84C-B7A8-0C91365EF17E}" type="slidenum">
              <a:rPr lang="en-US"/>
              <a:pPr/>
              <a:t>31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80A43-B018-2C4D-8495-C8140889CB5F}" type="slidenum">
              <a:rPr lang="en-US"/>
              <a:pPr/>
              <a:t>32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4CB68-F356-C64B-91CD-F0C8537AB7C4}" type="slidenum">
              <a:rPr lang="en-US"/>
              <a:pPr/>
              <a:t>34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0"/>
            <a:ext cx="21526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3055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2291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954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576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0"/>
            <a:ext cx="8305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954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576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57600"/>
            <a:ext cx="42291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2291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2291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610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2" name="Line 28"/>
          <p:cNvSpPr>
            <a:spLocks noChangeShapeType="1"/>
          </p:cNvSpPr>
          <p:nvPr/>
        </p:nvSpPr>
        <p:spPr bwMode="auto">
          <a:xfrm>
            <a:off x="0" y="1066800"/>
            <a:ext cx="952500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1371600" y="62484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2000">
                <a:solidFill>
                  <a:srgbClr val="6699FF"/>
                </a:solidFill>
              </a:rPr>
              <a:t>University of Illinois at Chicago</a:t>
            </a:r>
            <a:endParaRPr lang="en-US" sz="2000">
              <a:solidFill>
                <a:srgbClr val="6699FF"/>
              </a:solidFill>
              <a:latin typeface="Times New Roman" charset="0"/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auto">
          <a:xfrm>
            <a:off x="-1447800" y="914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>
            <a:off x="-152400" y="6248400"/>
            <a:ext cx="982980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64" name="Rectangle 40"/>
          <p:cNvSpPr>
            <a:spLocks noChangeArrowheads="1"/>
          </p:cNvSpPr>
          <p:nvPr/>
        </p:nvSpPr>
        <p:spPr bwMode="auto">
          <a:xfrm>
            <a:off x="4876800" y="990600"/>
            <a:ext cx="46482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0" y="6248400"/>
            <a:ext cx="480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6699FF"/>
                </a:solidFill>
              </a:rPr>
              <a:t>Electronic Visualization Laboratory (EVL)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bCNABqNVMo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hyperlink" Target="http://www.youtube.com/watch?v=DwDpjaXn9Fg" TargetMode="External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alldroppings.com/js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kT0nAIY-zg" TargetMode="External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jpeg"/><Relationship Id="rId7" Type="http://schemas.openxmlformats.org/officeDocument/2006/relationships/hyperlink" Target="http://www.youtube.com/watch?v=BCtifBOk5cg" TargetMode="External"/><Relationship Id="rId8" Type="http://schemas.openxmlformats.org/officeDocument/2006/relationships/image" Target="../media/image80.jpeg"/><Relationship Id="rId9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icgaming.com/features/articles/computergaminghistory/index5-3.shtml" TargetMode="External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hyperlink" Target="file://localhost/Users/spiff/Documents/Class/CS426/Demos/oblivion.mpg" TargetMode="External"/><Relationship Id="rId9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hyperlink" Target="http://www.youtube.com/watch?v=WlsdNKPYw0s" TargetMode="External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hyperlink" Target="http://www.eichberger.net/mule/mean/000240.php" TargetMode="External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eg"/><Relationship Id="rId5" Type="http://schemas.openxmlformats.org/officeDocument/2006/relationships/hyperlink" Target="http://www.youtube.com/watch?v=XHv1GgmfqHE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Game Design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76200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Jason Leigh</a:t>
            </a:r>
          </a:p>
          <a:p>
            <a:r>
              <a:rPr lang="en-US" dirty="0" smtClean="0"/>
              <a:t>© 2003-2012</a:t>
            </a:r>
            <a:br>
              <a:rPr lang="en-US" dirty="0" smtClean="0"/>
            </a:br>
            <a:r>
              <a:rPr lang="en-US" dirty="0" smtClean="0"/>
              <a:t>Electronic Visualization Laboratory, University of Illinois at Chicago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0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800" dirty="0" smtClean="0"/>
              <a:t>Fighters</a:t>
            </a:r>
            <a:endParaRPr lang="en-US" sz="2400" dirty="0">
              <a:solidFill>
                <a:srgbClr val="FF9933"/>
              </a:solidFill>
            </a:endParaRPr>
          </a:p>
        </p:txBody>
      </p:sp>
      <p:pic>
        <p:nvPicPr>
          <p:cNvPr id="55299" name="Picture 3" descr="karateka">
            <a:hlinkClick r:id="rId3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105400" y="4062413"/>
            <a:ext cx="3810000" cy="2576512"/>
          </a:xfrm>
          <a:ln w="38100">
            <a:solidFill>
              <a:schemeClr val="tx1"/>
            </a:solidFill>
          </a:ln>
        </p:spPr>
      </p:pic>
      <p:pic>
        <p:nvPicPr>
          <p:cNvPr id="55300" name="Picture 4" descr="0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3886200"/>
            <a:ext cx="4191000" cy="2678113"/>
          </a:xfrm>
        </p:spPr>
      </p:pic>
      <p:pic>
        <p:nvPicPr>
          <p:cNvPr id="55301" name="Picture 5" descr="mortal_kombat_deadly_alliance_ps21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228600" y="1090613"/>
            <a:ext cx="3886200" cy="2719387"/>
          </a:xfrm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637213" y="4038600"/>
            <a:ext cx="3308350" cy="3968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Karateka – Broderbund (1986)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34938" y="6148388"/>
            <a:ext cx="3598862" cy="3968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Mortal Kombat – Midway (1992)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762000" y="1600200"/>
            <a:ext cx="3668713" cy="701675"/>
          </a:xfrm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Mortal Kombat Deadly Alliance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Midway (2002)</a:t>
            </a:r>
          </a:p>
        </p:txBody>
      </p:sp>
      <p:pic>
        <p:nvPicPr>
          <p:cNvPr id="55305" name="Picture 9" descr="SS_historyofvirtua_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/>
          <a:srcRect/>
          <a:stretch>
            <a:fillRect/>
          </a:stretch>
        </p:blipFill>
        <p:spPr>
          <a:xfrm>
            <a:off x="5105400" y="1143000"/>
            <a:ext cx="3733800" cy="2800350"/>
          </a:xfrm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791200" y="1905000"/>
            <a:ext cx="3119438" cy="3968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Virtua Fighter – Sega (1993)</a:t>
            </a:r>
          </a:p>
        </p:txBody>
      </p:sp>
    </p:spTree>
    <p:extLst>
      <p:ext uri="{BB962C8B-B14F-4D97-AF65-F5344CB8AC3E}">
        <p14:creationId xmlns:p14="http://schemas.microsoft.com/office/powerpoint/2010/main" val="378685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Driving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57347" name="Picture 3" descr="DeathRace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91200" y="4210050"/>
            <a:ext cx="3352800" cy="2514600"/>
          </a:xfrm>
        </p:spPr>
      </p:pic>
      <p:pic>
        <p:nvPicPr>
          <p:cNvPr id="57348" name="Picture 4" descr="Click to view the enlarged imag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28600" y="4095750"/>
            <a:ext cx="2667000" cy="2333625"/>
          </a:xfrm>
        </p:spPr>
      </p:pic>
      <p:pic>
        <p:nvPicPr>
          <p:cNvPr id="57349" name="Picture 5" descr="wipeout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943600" y="1524000"/>
            <a:ext cx="2895600" cy="2332038"/>
          </a:xfrm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181725" y="6324600"/>
            <a:ext cx="296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Death Race – Exidy (1976)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682625" y="6384925"/>
            <a:ext cx="304800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Pole Position – Atari (1982)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094413" y="1127125"/>
            <a:ext cx="3070225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Wipeout – Psygnosis (1995)</a:t>
            </a:r>
          </a:p>
        </p:txBody>
      </p:sp>
      <p:pic>
        <p:nvPicPr>
          <p:cNvPr id="57353" name="Picture 9" descr="gta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304800" y="1771650"/>
            <a:ext cx="2514600" cy="1885950"/>
          </a:xfrm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-76200" y="1143000"/>
            <a:ext cx="449580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ea typeface="Arial" charset="0"/>
                <a:cs typeface="Arial" charset="0"/>
              </a:rPr>
              <a:t>Grand Theft Auto 3 – Rockstar (2002)</a:t>
            </a:r>
          </a:p>
        </p:txBody>
      </p:sp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1789113"/>
            <a:ext cx="2490788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286000" y="3657600"/>
            <a:ext cx="449580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Carmageddon (1997)</a:t>
            </a:r>
          </a:p>
        </p:txBody>
      </p:sp>
    </p:spTree>
    <p:extLst>
      <p:ext uri="{BB962C8B-B14F-4D97-AF65-F5344CB8AC3E}">
        <p14:creationId xmlns:p14="http://schemas.microsoft.com/office/powerpoint/2010/main" val="386092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world27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066800"/>
            <a:ext cx="3886200" cy="2914650"/>
          </a:xfrm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Time Strategy (RTS)</a:t>
            </a:r>
            <a:br>
              <a:rPr lang="en-US"/>
            </a:br>
            <a:r>
              <a:rPr lang="en-US">
                <a:solidFill>
                  <a:srgbClr val="FF9933"/>
                </a:solidFill>
              </a:rPr>
              <a:t>Gameplay: Build armies and battle</a:t>
            </a:r>
          </a:p>
        </p:txBody>
      </p:sp>
      <p:pic>
        <p:nvPicPr>
          <p:cNvPr id="63492" name="Picture 4" descr="Eastern Front APX vers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895850" y="4187825"/>
            <a:ext cx="4248150" cy="2670175"/>
          </a:xfrm>
        </p:spPr>
      </p:pic>
      <p:pic>
        <p:nvPicPr>
          <p:cNvPr id="63493" name="Picture 5" descr="screenshot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410200" y="1143000"/>
            <a:ext cx="3702050" cy="2776538"/>
          </a:xfrm>
        </p:spPr>
      </p:pic>
      <p:pic>
        <p:nvPicPr>
          <p:cNvPr id="63494" name="Picture 6" descr="archon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14788"/>
            <a:ext cx="4133850" cy="28432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5722938" y="4090988"/>
            <a:ext cx="3160712" cy="701675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latin typeface="Times New Roman" charset="0"/>
                <a:ea typeface="Arial" charset="0"/>
                <a:cs typeface="Arial" charset="0"/>
              </a:rPr>
              <a:t>Eastern Front 1941 –</a:t>
            </a:r>
          </a:p>
          <a:p>
            <a:pPr algn="r"/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Chris Crawford, Atari (1981)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1676400" y="4057650"/>
            <a:ext cx="2462213" cy="396875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Archon – EOA (1983)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440488" y="1119188"/>
            <a:ext cx="2836862" cy="701675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Command and Conquer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Westwood Studios (1995)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987425" y="1066800"/>
            <a:ext cx="3365500" cy="396875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BattleZone – Activision (1998)</a:t>
            </a:r>
          </a:p>
        </p:txBody>
      </p:sp>
    </p:spTree>
    <p:extLst>
      <p:ext uri="{BB962C8B-B14F-4D97-AF65-F5344CB8AC3E}">
        <p14:creationId xmlns:p14="http://schemas.microsoft.com/office/powerpoint/2010/main" val="366816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a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4572000"/>
          </a:xfrm>
        </p:spPr>
        <p:txBody>
          <a:bodyPr/>
          <a:lstStyle/>
          <a:p>
            <a:r>
              <a:rPr lang="en-US" sz="2800" dirty="0" smtClean="0">
                <a:solidFill>
                  <a:srgbClr val="CCFFCC"/>
                </a:solidFill>
              </a:rPr>
              <a:t>“Playing a game is the voluntary attempt to overcome </a:t>
            </a:r>
            <a:r>
              <a:rPr lang="en-US" sz="2800" dirty="0" smtClean="0">
                <a:solidFill>
                  <a:srgbClr val="FFCC66"/>
                </a:solidFill>
              </a:rPr>
              <a:t>unnecessary obstacles</a:t>
            </a:r>
            <a:r>
              <a:rPr lang="en-US" sz="2800" dirty="0" smtClean="0">
                <a:solidFill>
                  <a:srgbClr val="CCFFCC"/>
                </a:solidFill>
              </a:rPr>
              <a:t>”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	</a:t>
            </a:r>
            <a:r>
              <a:rPr lang="en-US" sz="2800" i="1" dirty="0" smtClean="0"/>
              <a:t>- Bernard Suits (Philosopher at U Waterloo).</a:t>
            </a:r>
          </a:p>
          <a:p>
            <a:r>
              <a:rPr lang="en-US" sz="2800" dirty="0" smtClean="0"/>
              <a:t>What are the unnecessary obstacles in:</a:t>
            </a:r>
            <a:br>
              <a:rPr lang="en-US" sz="2800" dirty="0" smtClean="0"/>
            </a:br>
            <a:r>
              <a:rPr lang="en-US" sz="2800" dirty="0" smtClean="0"/>
              <a:t>	Golf, Scrabble, Tetris?</a:t>
            </a:r>
          </a:p>
          <a:p>
            <a:endParaRPr lang="en-US" sz="2800" dirty="0" smtClean="0">
              <a:solidFill>
                <a:srgbClr val="FAC090"/>
              </a:solidFill>
            </a:endParaRPr>
          </a:p>
          <a:p>
            <a:endParaRPr lang="en-US" sz="2800" dirty="0">
              <a:solidFill>
                <a:srgbClr val="FAC090"/>
              </a:solidFill>
            </a:endParaRPr>
          </a:p>
          <a:p>
            <a:endParaRPr lang="en-US" sz="2800" dirty="0" smtClean="0">
              <a:solidFill>
                <a:srgbClr val="FAC090"/>
              </a:solidFill>
            </a:endParaRPr>
          </a:p>
          <a:p>
            <a:endParaRPr lang="en-US" sz="2800" dirty="0">
              <a:solidFill>
                <a:srgbClr val="FAC090"/>
              </a:solidFill>
            </a:endParaRPr>
          </a:p>
          <a:p>
            <a:r>
              <a:rPr lang="en-US" sz="2800" dirty="0" smtClean="0">
                <a:solidFill>
                  <a:srgbClr val="FAC090"/>
                </a:solidFill>
              </a:rPr>
              <a:t>Why </a:t>
            </a:r>
            <a:r>
              <a:rPr lang="en-US" sz="2800" dirty="0">
                <a:solidFill>
                  <a:srgbClr val="FAC090"/>
                </a:solidFill>
              </a:rPr>
              <a:t>are so many people so willing to spend so much time on solving Unnecessary Obstacles?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81400"/>
            <a:ext cx="2870200" cy="1693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581400"/>
            <a:ext cx="1447800" cy="1721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505200"/>
            <a:ext cx="1524000" cy="17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3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Unnecessary Obstacles</a:t>
            </a:r>
            <a:br>
              <a:rPr lang="en-US" dirty="0" smtClean="0"/>
            </a:br>
            <a:r>
              <a:rPr lang="en-US" dirty="0" smtClean="0"/>
              <a:t>Work </a:t>
            </a:r>
            <a:r>
              <a:rPr lang="en-US" dirty="0" err="1" smtClean="0"/>
              <a:t>vs</a:t>
            </a:r>
            <a:r>
              <a:rPr lang="en-US" dirty="0" smtClean="0"/>
              <a:t> 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taught that we PLAY games-</a:t>
            </a:r>
            <a:br>
              <a:rPr lang="en-US" dirty="0" smtClean="0"/>
            </a:br>
            <a:r>
              <a:rPr lang="en-US" dirty="0" smtClean="0"/>
              <a:t>which is the opposite of WORK.</a:t>
            </a:r>
          </a:p>
          <a:p>
            <a:r>
              <a:rPr lang="en-US" dirty="0" smtClean="0"/>
              <a:t>Somehow Play is considered BAD.</a:t>
            </a:r>
          </a:p>
          <a:p>
            <a:r>
              <a:rPr lang="en-US" dirty="0" smtClean="0"/>
              <a:t>Games &amp; play have a bad connotation.</a:t>
            </a:r>
          </a:p>
          <a:p>
            <a:r>
              <a:rPr lang="en-US" dirty="0" smtClean="0"/>
              <a:t>E.g. “Gaming the system”; “Don’t play games with me!”; “This isn’t a game!”;</a:t>
            </a:r>
            <a:br>
              <a:rPr lang="en-US" dirty="0" smtClean="0"/>
            </a:br>
            <a:r>
              <a:rPr lang="en-US" dirty="0" smtClean="0"/>
              <a:t>“He’s a player”.</a:t>
            </a:r>
          </a:p>
          <a:p>
            <a:r>
              <a:rPr lang="en-US" dirty="0"/>
              <a:t>Brian Sutton-Smith (Psychologist) says:</a:t>
            </a:r>
          </a:p>
          <a:p>
            <a:pPr lvl="1"/>
            <a:r>
              <a:rPr lang="en-US" dirty="0"/>
              <a:t>The opposite of play isn’t work. It’s </a:t>
            </a:r>
            <a:r>
              <a:rPr lang="en-US" dirty="0">
                <a:solidFill>
                  <a:srgbClr val="FFCC66"/>
                </a:solidFill>
              </a:rPr>
              <a:t>depression</a:t>
            </a:r>
            <a:r>
              <a:rPr lang="en-US" dirty="0"/>
              <a:t>!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76200"/>
            <a:ext cx="1625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5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Depression?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Clinical Definition:</a:t>
            </a:r>
          </a:p>
          <a:p>
            <a:pPr lvl="1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Pessimistic</a:t>
            </a:r>
            <a:r>
              <a:rPr lang="en-US" sz="2400" dirty="0" smtClean="0"/>
              <a:t> sense of </a:t>
            </a:r>
            <a:r>
              <a:rPr lang="en-US" sz="2400" dirty="0" smtClean="0">
                <a:solidFill>
                  <a:srgbClr val="47FFD1"/>
                </a:solidFill>
              </a:rPr>
              <a:t>inadequacy</a:t>
            </a:r>
            <a:r>
              <a:rPr lang="en-US" sz="2400" dirty="0" smtClean="0"/>
              <a:t> &amp; a </a:t>
            </a:r>
            <a:r>
              <a:rPr lang="en-US" sz="2400" dirty="0" smtClean="0">
                <a:solidFill>
                  <a:srgbClr val="47FFD1"/>
                </a:solidFill>
              </a:rPr>
              <a:t>despondent</a:t>
            </a:r>
            <a:r>
              <a:rPr lang="en-US" sz="2400" dirty="0" smtClean="0"/>
              <a:t> lack of activity.</a:t>
            </a:r>
          </a:p>
          <a:p>
            <a:r>
              <a:rPr lang="en-US" sz="2800" dirty="0" smtClean="0"/>
              <a:t>What is the Reverse of this Definition?</a:t>
            </a:r>
          </a:p>
          <a:p>
            <a:pPr lvl="1"/>
            <a:r>
              <a:rPr lang="en-US" sz="2400" dirty="0" smtClean="0">
                <a:solidFill>
                  <a:srgbClr val="47FFD1"/>
                </a:solidFill>
              </a:rPr>
              <a:t>Optimistic</a:t>
            </a:r>
            <a:r>
              <a:rPr lang="en-US" sz="2400" dirty="0" smtClean="0"/>
              <a:t> sense of our own </a:t>
            </a:r>
            <a:r>
              <a:rPr lang="en-US" sz="2400" dirty="0" smtClean="0">
                <a:solidFill>
                  <a:srgbClr val="47FFD1"/>
                </a:solidFill>
              </a:rPr>
              <a:t>capabilities</a:t>
            </a:r>
            <a:r>
              <a:rPr lang="en-US" sz="2400" dirty="0" smtClean="0"/>
              <a:t> &amp; an </a:t>
            </a:r>
            <a:r>
              <a:rPr lang="en-US" sz="2400" dirty="0" smtClean="0">
                <a:solidFill>
                  <a:srgbClr val="47FFD1"/>
                </a:solidFill>
              </a:rPr>
              <a:t>invigorating</a:t>
            </a:r>
            <a:r>
              <a:rPr lang="en-US" sz="2400" dirty="0" smtClean="0"/>
              <a:t> rush of activity.</a:t>
            </a:r>
          </a:p>
          <a:p>
            <a:r>
              <a:rPr lang="en-US" sz="2800" dirty="0" smtClean="0"/>
              <a:t>There is no clinical definition for this reverse state.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But it is so aptly describes the player’s experience when enjoying a game.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3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Lets Look at What Work Means in</a:t>
            </a:r>
            <a:br>
              <a:rPr lang="en-US" dirty="0"/>
            </a:br>
            <a:r>
              <a:rPr lang="en-US" dirty="0"/>
              <a:t>Video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6781800" cy="4572000"/>
          </a:xfrm>
        </p:spPr>
        <p:txBody>
          <a:bodyPr/>
          <a:lstStyle/>
          <a:p>
            <a:r>
              <a:rPr lang="en-US" sz="2600" dirty="0" smtClean="0"/>
              <a:t>Closely mirrors the things humans have done to survive.</a:t>
            </a:r>
          </a:p>
          <a:p>
            <a:r>
              <a:rPr lang="en-US" sz="2600" dirty="0" smtClean="0"/>
              <a:t>Collect</a:t>
            </a:r>
          </a:p>
          <a:p>
            <a:r>
              <a:rPr lang="en-US" sz="2600" dirty="0" smtClean="0"/>
              <a:t>Hunt</a:t>
            </a:r>
          </a:p>
          <a:p>
            <a:r>
              <a:rPr lang="en-US" sz="2600" dirty="0" smtClean="0"/>
              <a:t>Explore / Navigate</a:t>
            </a:r>
          </a:p>
          <a:p>
            <a:r>
              <a:rPr lang="en-US" sz="2600" dirty="0" smtClean="0"/>
              <a:t>Socialize (to learn from others, to cooperate towards a goal)</a:t>
            </a:r>
          </a:p>
          <a:p>
            <a:r>
              <a:rPr lang="en-US" sz="2600" dirty="0" smtClean="0"/>
              <a:t>To use tools</a:t>
            </a:r>
          </a:p>
          <a:p>
            <a:r>
              <a:rPr lang="en-US" sz="2600" dirty="0" smtClean="0"/>
              <a:t>To reproduce</a:t>
            </a:r>
          </a:p>
          <a:p>
            <a:r>
              <a:rPr lang="en-US" sz="2600" dirty="0" smtClean="0"/>
              <a:t>To be physical (e.g. dance, fight)</a:t>
            </a:r>
          </a:p>
          <a:p>
            <a:r>
              <a:rPr lang="en-US" sz="2600" dirty="0" smtClean="0"/>
              <a:t>To solve problems or learn to adapt </a:t>
            </a:r>
            <a:endParaRPr lang="en-US" sz="2600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1066800"/>
            <a:ext cx="21336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127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Work is not enough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has to be </a:t>
            </a:r>
            <a:r>
              <a:rPr lang="en-US" dirty="0" smtClean="0">
                <a:solidFill>
                  <a:srgbClr val="FFCC66"/>
                </a:solidFill>
              </a:rPr>
              <a:t>HARD</a:t>
            </a:r>
            <a:r>
              <a:rPr lang="en-US" dirty="0" smtClean="0"/>
              <a:t> work.</a:t>
            </a:r>
          </a:p>
          <a:p>
            <a:r>
              <a:rPr lang="en-US" dirty="0"/>
              <a:t>Believe it or </a:t>
            </a:r>
            <a:r>
              <a:rPr lang="en-US" dirty="0" smtClean="0"/>
              <a:t>not:</a:t>
            </a:r>
            <a:br>
              <a:rPr lang="en-US" dirty="0" smtClean="0"/>
            </a:br>
            <a:r>
              <a:rPr lang="en-US" dirty="0" smtClean="0"/>
              <a:t>	Hard Work makes us Happy.</a:t>
            </a:r>
            <a:endParaRPr lang="en-US" dirty="0"/>
          </a:p>
          <a:p>
            <a:r>
              <a:rPr lang="en-US" dirty="0" smtClean="0"/>
              <a:t>WTF!? </a:t>
            </a:r>
            <a:r>
              <a:rPr lang="en-US" dirty="0" smtClean="0">
                <a:solidFill>
                  <a:srgbClr val="FFCC66"/>
                </a:solidFill>
              </a:rPr>
              <a:t>How can HARD WORK be FUN???</a:t>
            </a:r>
            <a:endParaRPr lang="en-US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9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Psychology Experiment To Find Out What Activities In A Day are 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Subjects interrupted at random intervals during a day with a text message &amp; asked:</a:t>
            </a:r>
          </a:p>
          <a:p>
            <a:pPr lvl="2"/>
            <a:r>
              <a:rPr lang="en-US" dirty="0" smtClean="0">
                <a:solidFill>
                  <a:srgbClr val="FFCC66"/>
                </a:solidFill>
              </a:rPr>
              <a:t>What are they doing</a:t>
            </a:r>
          </a:p>
          <a:p>
            <a:pPr lvl="2"/>
            <a:r>
              <a:rPr lang="en-US" dirty="0" smtClean="0">
                <a:solidFill>
                  <a:srgbClr val="FFCC66"/>
                </a:solidFill>
              </a:rPr>
              <a:t>How do they feel</a:t>
            </a:r>
          </a:p>
          <a:p>
            <a:r>
              <a:rPr lang="en-US" dirty="0" smtClean="0"/>
              <a:t>Called</a:t>
            </a:r>
            <a:br>
              <a:rPr lang="en-US" dirty="0" smtClean="0"/>
            </a:br>
            <a:r>
              <a:rPr lang="en-US" dirty="0" smtClean="0"/>
              <a:t>Experience </a:t>
            </a:r>
            <a:r>
              <a:rPr lang="en-US" dirty="0"/>
              <a:t>Sampling (</a:t>
            </a:r>
            <a:r>
              <a:rPr lang="en-US" dirty="0">
                <a:solidFill>
                  <a:srgbClr val="FFCC66"/>
                </a:solidFill>
              </a:rPr>
              <a:t>ESM</a:t>
            </a:r>
            <a:r>
              <a:rPr lang="en-US" dirty="0" smtClean="0"/>
              <a:t>)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438400"/>
            <a:ext cx="2514600" cy="37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2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Common Finding:</a:t>
            </a:r>
          </a:p>
          <a:p>
            <a:pPr lvl="1"/>
            <a:r>
              <a:rPr lang="en-US" dirty="0">
                <a:solidFill>
                  <a:srgbClr val="FFCC66"/>
                </a:solidFill>
              </a:rPr>
              <a:t>Virtually every activity that is described as “relaxing” kind of fun (watching TV, window shopping) doesn’t make us feel better.</a:t>
            </a:r>
          </a:p>
          <a:p>
            <a:r>
              <a:rPr lang="en-US" dirty="0" smtClean="0"/>
              <a:t>We consistently report feeling worse afterward than when we started “having fun”.</a:t>
            </a:r>
          </a:p>
          <a:p>
            <a:r>
              <a:rPr lang="en-US" dirty="0" smtClean="0"/>
              <a:t>We feel less motivated, less confident, less engaged overall.</a:t>
            </a:r>
          </a:p>
          <a:p>
            <a:r>
              <a:rPr lang="en-US" dirty="0" smtClean="0"/>
              <a:t>How can we be SO WRONG</a:t>
            </a:r>
            <a:br>
              <a:rPr lang="en-US" dirty="0" smtClean="0"/>
            </a:br>
            <a:r>
              <a:rPr lang="en-US" dirty="0" smtClean="0"/>
              <a:t>about what’s FUN?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191000"/>
            <a:ext cx="2438400" cy="19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Games Share 4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CC66"/>
                </a:solidFill>
              </a:rPr>
              <a:t>Goals</a:t>
            </a:r>
            <a:r>
              <a:rPr lang="en-US" sz="2800" dirty="0" smtClean="0"/>
              <a:t> – this is what your player is trying to reach and what you are trying to do to make it difficult for the player to reach.</a:t>
            </a:r>
          </a:p>
          <a:p>
            <a:r>
              <a:rPr lang="en-US" sz="2800" dirty="0" smtClean="0">
                <a:solidFill>
                  <a:srgbClr val="FFCC66"/>
                </a:solidFill>
              </a:rPr>
              <a:t>Rules</a:t>
            </a:r>
            <a:r>
              <a:rPr lang="en-US" sz="2800" dirty="0" smtClean="0"/>
              <a:t> – this is what controls the way things work in your virtual world.</a:t>
            </a:r>
          </a:p>
          <a:p>
            <a:r>
              <a:rPr lang="en-US" sz="2800" dirty="0" smtClean="0">
                <a:solidFill>
                  <a:srgbClr val="FFCC66"/>
                </a:solidFill>
              </a:rPr>
              <a:t>A Feedback System </a:t>
            </a:r>
            <a:r>
              <a:rPr lang="en-US" sz="2800" dirty="0" smtClean="0"/>
              <a:t>– stuff that happens that rewards you for succeeding or failing.</a:t>
            </a:r>
          </a:p>
          <a:p>
            <a:r>
              <a:rPr lang="en-US" sz="2800" dirty="0" smtClean="0">
                <a:solidFill>
                  <a:srgbClr val="FFCC66"/>
                </a:solidFill>
              </a:rPr>
              <a:t>Voluntary Participation </a:t>
            </a:r>
            <a:r>
              <a:rPr lang="en-US" sz="2800" dirty="0" smtClean="0"/>
              <a:t>– people have to “like” / accept the rules, and rules have to be perceived as fair to both players and non-players.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080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All Know What Makes Us Feel BAD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Psychologists </a:t>
            </a:r>
            <a:r>
              <a:rPr lang="en-US" dirty="0"/>
              <a:t>believe that when we seek out relaxing fun, we're usually trying to reverse </a:t>
            </a:r>
            <a:r>
              <a:rPr lang="en-US" dirty="0" smtClean="0"/>
              <a:t>negative feelings</a:t>
            </a:r>
            <a:r>
              <a:rPr lang="en-US" dirty="0"/>
              <a:t> </a:t>
            </a:r>
            <a:r>
              <a:rPr lang="en-US" dirty="0" smtClean="0"/>
              <a:t>associated with stress.</a:t>
            </a:r>
          </a:p>
          <a:p>
            <a:r>
              <a:rPr lang="en-US" dirty="0" smtClean="0"/>
              <a:t>But by having EASY </a:t>
            </a:r>
            <a:r>
              <a:rPr lang="en-US" dirty="0"/>
              <a:t>fun, we </a:t>
            </a:r>
            <a:r>
              <a:rPr lang="en-US" dirty="0" smtClean="0"/>
              <a:t>often </a:t>
            </a:r>
            <a:r>
              <a:rPr lang="en-US" dirty="0"/>
              <a:t>wind up moving ourselves in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wrong direction.</a:t>
            </a:r>
          </a:p>
          <a:p>
            <a:r>
              <a:rPr lang="en-US" dirty="0">
                <a:solidFill>
                  <a:srgbClr val="FFCC66"/>
                </a:solidFill>
              </a:rPr>
              <a:t>We go from stress </a:t>
            </a:r>
            <a:r>
              <a:rPr lang="en-US" dirty="0" smtClean="0">
                <a:solidFill>
                  <a:srgbClr val="FFCC66"/>
                </a:solidFill>
              </a:rPr>
              <a:t>&amp;</a:t>
            </a:r>
            <a:br>
              <a:rPr lang="en-US" dirty="0" smtClean="0">
                <a:solidFill>
                  <a:srgbClr val="FFCC66"/>
                </a:solidFill>
              </a:rPr>
            </a:br>
            <a:r>
              <a:rPr lang="en-US" dirty="0" smtClean="0">
                <a:solidFill>
                  <a:srgbClr val="FFCC66"/>
                </a:solidFill>
              </a:rPr>
              <a:t>anxiety </a:t>
            </a:r>
            <a:r>
              <a:rPr lang="en-US" dirty="0">
                <a:solidFill>
                  <a:srgbClr val="FFCC66"/>
                </a:solidFill>
              </a:rPr>
              <a:t>to boredom </a:t>
            </a:r>
            <a:r>
              <a:rPr lang="en-US" dirty="0" smtClean="0">
                <a:solidFill>
                  <a:srgbClr val="FFCC66"/>
                </a:solidFill>
              </a:rPr>
              <a:t>&amp;</a:t>
            </a:r>
            <a:br>
              <a:rPr lang="en-US" dirty="0" smtClean="0">
                <a:solidFill>
                  <a:srgbClr val="FFCC66"/>
                </a:solidFill>
              </a:rPr>
            </a:br>
            <a:r>
              <a:rPr lang="en-US" dirty="0" smtClean="0">
                <a:solidFill>
                  <a:srgbClr val="FFCC66"/>
                </a:solidFill>
              </a:rPr>
              <a:t>depression</a:t>
            </a:r>
            <a:r>
              <a:rPr lang="en-US" dirty="0">
                <a:solidFill>
                  <a:srgbClr val="FFCC66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505200"/>
            <a:ext cx="2984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HARD Fun?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is </a:t>
            </a:r>
            <a:r>
              <a:rPr lang="en-US" dirty="0"/>
              <a:t>when we experience positive stress or eustress (Greek </a:t>
            </a:r>
            <a:r>
              <a:rPr lang="en-US" dirty="0" err="1">
                <a:solidFill>
                  <a:srgbClr val="FFCC66"/>
                </a:solidFill>
              </a:rPr>
              <a:t>eu</a:t>
            </a:r>
            <a:r>
              <a:rPr lang="en-US" dirty="0">
                <a:solidFill>
                  <a:srgbClr val="FFCC66"/>
                </a:solidFill>
              </a:rPr>
              <a:t> </a:t>
            </a:r>
            <a:r>
              <a:rPr lang="en-US" dirty="0"/>
              <a:t>means well-being - like </a:t>
            </a:r>
            <a:r>
              <a:rPr lang="en-US" dirty="0">
                <a:solidFill>
                  <a:srgbClr val="FFCC66"/>
                </a:solidFill>
              </a:rPr>
              <a:t>eu</a:t>
            </a:r>
            <a:r>
              <a:rPr lang="en-US" dirty="0"/>
              <a:t>phoria). </a:t>
            </a:r>
          </a:p>
          <a:p>
            <a:r>
              <a:rPr lang="en-US" dirty="0"/>
              <a:t>Eustress is virtually identical to negative stress: we produce adrenaline, our reward circuitry is activated, our blood flow increases to attention control centers of the brain. </a:t>
            </a:r>
          </a:p>
          <a:p>
            <a:r>
              <a:rPr lang="en-US" dirty="0"/>
              <a:t>But what is different is our frame of mind. </a:t>
            </a:r>
          </a:p>
        </p:txBody>
      </p:sp>
    </p:spTree>
    <p:extLst>
      <p:ext uri="{BB962C8B-B14F-4D97-AF65-F5344CB8AC3E}">
        <p14:creationId xmlns:p14="http://schemas.microsoft.com/office/powerpoint/2010/main" val="110304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When we are experiencing stress - we are afraid of failure or </a:t>
            </a:r>
            <a:r>
              <a:rPr lang="en-US" dirty="0" smtClean="0"/>
              <a:t>danger.</a:t>
            </a:r>
          </a:p>
          <a:p>
            <a:r>
              <a:rPr lang="en-US" dirty="0" smtClean="0"/>
              <a:t>It </a:t>
            </a:r>
            <a:r>
              <a:rPr lang="en-US" dirty="0"/>
              <a:t>makes us angry &amp; combative, or want to escape &amp; shutdown </a:t>
            </a:r>
            <a:r>
              <a:rPr lang="en-US" dirty="0" smtClean="0"/>
              <a:t>emotionally.</a:t>
            </a:r>
          </a:p>
          <a:p>
            <a:r>
              <a:rPr lang="en-US" dirty="0" smtClean="0"/>
              <a:t>It </a:t>
            </a:r>
            <a:r>
              <a:rPr lang="en-US" dirty="0"/>
              <a:t>can trigger avoidance behavior like eating, smoking &amp; drugs. 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4191000"/>
            <a:ext cx="287311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5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4572000"/>
          </a:xfrm>
        </p:spPr>
        <p:txBody>
          <a:bodyPr>
            <a:noAutofit/>
          </a:bodyPr>
          <a:lstStyle/>
          <a:p>
            <a:r>
              <a:rPr lang="en-US" sz="2400" dirty="0"/>
              <a:t>In Eustress, we aren't experiencing fear or pessimism. </a:t>
            </a:r>
          </a:p>
          <a:p>
            <a:r>
              <a:rPr lang="en-US" sz="2400" dirty="0"/>
              <a:t>We </a:t>
            </a:r>
            <a:r>
              <a:rPr lang="en-US" sz="2400" dirty="0">
                <a:solidFill>
                  <a:srgbClr val="FFCC66"/>
                </a:solidFill>
              </a:rPr>
              <a:t>generated</a:t>
            </a:r>
            <a:r>
              <a:rPr lang="en-US" sz="2400" dirty="0"/>
              <a:t> the stress on purpose, so we are confident &amp; </a:t>
            </a:r>
            <a:r>
              <a:rPr lang="en-US" sz="2400" dirty="0" smtClean="0"/>
              <a:t>optimistic</a:t>
            </a:r>
            <a:r>
              <a:rPr lang="en-US" sz="2400" dirty="0"/>
              <a:t> </a:t>
            </a:r>
            <a:r>
              <a:rPr lang="en-US" sz="2400" dirty="0" smtClean="0"/>
              <a:t>that we can overcome it.</a:t>
            </a:r>
            <a:endParaRPr lang="en-US" sz="2400" dirty="0"/>
          </a:p>
          <a:p>
            <a:r>
              <a:rPr lang="en-US" sz="2400" dirty="0"/>
              <a:t>When we </a:t>
            </a:r>
            <a:r>
              <a:rPr lang="en-US" sz="2400" dirty="0">
                <a:solidFill>
                  <a:srgbClr val="FFCC66"/>
                </a:solidFill>
              </a:rPr>
              <a:t>choose our hard work</a:t>
            </a:r>
            <a:r>
              <a:rPr lang="en-US" sz="2400" dirty="0"/>
              <a:t>, we enjoy the stimulation &amp; activation. </a:t>
            </a:r>
          </a:p>
          <a:p>
            <a:r>
              <a:rPr lang="en-US" sz="2400" dirty="0" smtClean="0"/>
              <a:t>Highest </a:t>
            </a:r>
            <a:r>
              <a:rPr lang="en-US" sz="2400" dirty="0"/>
              <a:t>levels of interest &amp; positive mood reported by ESM is when subjects are playing games - sports, card games, board games, computer games. 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724400"/>
            <a:ext cx="2024037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724400"/>
            <a:ext cx="1854859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724400"/>
            <a:ext cx="2061147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724400"/>
            <a:ext cx="2003893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8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More Emotional Benefit</a:t>
            </a:r>
            <a:br>
              <a:rPr lang="en-US" dirty="0" smtClean="0"/>
            </a:br>
            <a:r>
              <a:rPr lang="en-US" dirty="0" smtClean="0"/>
              <a:t>to Hard 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6106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>
                <a:solidFill>
                  <a:srgbClr val="FFCC66"/>
                </a:solidFill>
              </a:rPr>
              <a:t>Fiero</a:t>
            </a:r>
            <a:r>
              <a:rPr lang="en-US" dirty="0" smtClean="0">
                <a:solidFill>
                  <a:srgbClr val="FFCC66"/>
                </a:solidFill>
              </a:rPr>
              <a:t> </a:t>
            </a:r>
            <a:r>
              <a:rPr lang="en-US" dirty="0" smtClean="0"/>
              <a:t>– Italian word for “Pride”</a:t>
            </a:r>
          </a:p>
          <a:p>
            <a:r>
              <a:rPr lang="en-US" dirty="0" smtClean="0"/>
              <a:t>What we feel when we triumph over</a:t>
            </a:r>
            <a:br>
              <a:rPr lang="en-US" dirty="0" smtClean="0"/>
            </a:br>
            <a:r>
              <a:rPr lang="en-US" dirty="0" smtClean="0"/>
              <a:t>adversity.</a:t>
            </a:r>
          </a:p>
          <a:p>
            <a:r>
              <a:rPr lang="en-US" dirty="0" smtClean="0"/>
              <a:t>We throw our arms over our heads &amp; yell.</a:t>
            </a:r>
          </a:p>
          <a:p>
            <a:r>
              <a:rPr lang="en-US" dirty="0" smtClean="0"/>
              <a:t>All humans do this.</a:t>
            </a:r>
          </a:p>
          <a:p>
            <a:r>
              <a:rPr lang="en-US" dirty="0" smtClean="0"/>
              <a:t>It is deep within our evolutionary wiring.</a:t>
            </a:r>
          </a:p>
          <a:p>
            <a:r>
              <a:rPr lang="en-US" dirty="0"/>
              <a:t>Center for </a:t>
            </a:r>
            <a:r>
              <a:rPr lang="en-US" dirty="0" smtClean="0"/>
              <a:t>Interdisciplinary Brain Sciences Research </a:t>
            </a:r>
            <a:r>
              <a:rPr lang="en-US" dirty="0"/>
              <a:t>at </a:t>
            </a:r>
            <a:r>
              <a:rPr lang="en-US" dirty="0" smtClean="0"/>
              <a:t>Stanford </a:t>
            </a:r>
            <a:r>
              <a:rPr lang="en-US" dirty="0"/>
              <a:t>says: </a:t>
            </a:r>
            <a:r>
              <a:rPr lang="en-US" dirty="0" err="1" smtClean="0">
                <a:solidFill>
                  <a:srgbClr val="FFCC66"/>
                </a:solidFill>
              </a:rPr>
              <a:t>Fiero</a:t>
            </a:r>
            <a:r>
              <a:rPr lang="en-US" dirty="0" smtClean="0">
                <a:solidFill>
                  <a:srgbClr val="FFCC66"/>
                </a:solidFill>
              </a:rPr>
              <a:t> is the emotion </a:t>
            </a:r>
            <a:r>
              <a:rPr lang="en-US" dirty="0">
                <a:solidFill>
                  <a:srgbClr val="FFCC66"/>
                </a:solidFill>
              </a:rPr>
              <a:t>that 1st created a desire to leave the cave &amp; conquer the world</a:t>
            </a:r>
            <a:r>
              <a:rPr lang="en-US" dirty="0"/>
              <a:t>. It's a craving for challenges that we can overcome, battles we can win, &amp; dangers we can </a:t>
            </a:r>
            <a:r>
              <a:rPr lang="en-US" dirty="0" smtClean="0"/>
              <a:t>vanquish.</a:t>
            </a:r>
          </a:p>
          <a:p>
            <a:r>
              <a:rPr lang="en-US" dirty="0">
                <a:solidFill>
                  <a:srgbClr val="FFCC66"/>
                </a:solidFill>
              </a:rPr>
              <a:t>The more challenging the obstacle we overcome, the more intense the </a:t>
            </a:r>
            <a:r>
              <a:rPr lang="en-US" dirty="0" err="1">
                <a:solidFill>
                  <a:srgbClr val="FFCC66"/>
                </a:solidFill>
              </a:rPr>
              <a:t>fiero</a:t>
            </a:r>
            <a:r>
              <a:rPr lang="en-US" dirty="0">
                <a:solidFill>
                  <a:srgbClr val="FFCC66"/>
                </a:solidFill>
              </a:rPr>
              <a:t>.</a:t>
            </a:r>
            <a:endParaRPr lang="en-US" dirty="0" smtClean="0">
              <a:solidFill>
                <a:srgbClr val="FFCC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219200"/>
            <a:ext cx="2286000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4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&amp;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4572000"/>
          </a:xfrm>
        </p:spPr>
        <p:txBody>
          <a:bodyPr/>
          <a:lstStyle/>
          <a:p>
            <a:r>
              <a:rPr lang="en-US" dirty="0" smtClean="0"/>
              <a:t>No one likes to Fail.</a:t>
            </a:r>
          </a:p>
          <a:p>
            <a:r>
              <a:rPr lang="en-US" dirty="0" smtClean="0"/>
              <a:t>Gamers spend nearly all of their time failing.</a:t>
            </a:r>
          </a:p>
          <a:p>
            <a:r>
              <a:rPr lang="en-US" dirty="0" smtClean="0"/>
              <a:t>4 out 5 times, gamers fail during gameplay.</a:t>
            </a:r>
          </a:p>
          <a:p>
            <a:r>
              <a:rPr lang="en-US" dirty="0" smtClean="0"/>
              <a:t>Do Gamers enjoy failing?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733800"/>
            <a:ext cx="3556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0"/>
            <a:ext cx="38354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6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Study of Super Monkey Ball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M.I.N.D. lab in Finland showed that when we’re playing a well designed game, failure does not disappoint us. </a:t>
            </a:r>
          </a:p>
          <a:p>
            <a:r>
              <a:rPr lang="en-US" dirty="0" smtClean="0"/>
              <a:t>It makes us happy in a very particular way:</a:t>
            </a:r>
          </a:p>
          <a:p>
            <a:pPr lvl="1"/>
            <a:r>
              <a:rPr lang="en-US" dirty="0" smtClean="0"/>
              <a:t>Excited, interested, &amp; most of all: optimistic.</a:t>
            </a:r>
          </a:p>
          <a:p>
            <a:r>
              <a:rPr lang="en-US" dirty="0" smtClean="0"/>
              <a:t>Study involved 32 players with biometric sensors to measure heart rate, skin conductivity (stress), electrical facial muscle activation (detect smiles).</a:t>
            </a:r>
          </a:p>
          <a:p>
            <a:r>
              <a:rPr lang="en-US" dirty="0" smtClean="0">
                <a:solidFill>
                  <a:srgbClr val="FFCC66"/>
                </a:solidFill>
              </a:rPr>
              <a:t>Goal: identify what triggered strongest emotional reactions (both positive &amp; negative).</a:t>
            </a:r>
          </a:p>
        </p:txBody>
      </p:sp>
    </p:spTree>
    <p:extLst>
      <p:ext uri="{BB962C8B-B14F-4D97-AF65-F5344CB8AC3E}">
        <p14:creationId xmlns:p14="http://schemas.microsoft.com/office/powerpoint/2010/main" val="101915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C66"/>
                </a:solidFill>
              </a:rPr>
              <a:t>Hypothesis: </a:t>
            </a:r>
            <a:r>
              <a:rPr lang="en-US" dirty="0" smtClean="0"/>
              <a:t>Strongest positive emotion would come from earning high scores or completing difficult levels – i.e. </a:t>
            </a:r>
            <a:r>
              <a:rPr lang="en-US" dirty="0" err="1" smtClean="0"/>
              <a:t>Fiero</a:t>
            </a:r>
            <a:r>
              <a:rPr lang="en-US" dirty="0" smtClean="0"/>
              <a:t> moments.</a:t>
            </a:r>
          </a:p>
          <a:p>
            <a:r>
              <a:rPr lang="en-US" dirty="0" smtClean="0"/>
              <a:t>Emotion from </a:t>
            </a:r>
            <a:r>
              <a:rPr lang="en-US" dirty="0" err="1" smtClean="0"/>
              <a:t>Fiero</a:t>
            </a:r>
            <a:r>
              <a:rPr lang="en-US" dirty="0" smtClean="0"/>
              <a:t> was indeed detected.</a:t>
            </a:r>
          </a:p>
          <a:p>
            <a:r>
              <a:rPr lang="en-US" dirty="0" smtClean="0">
                <a:solidFill>
                  <a:srgbClr val="FFCC66"/>
                </a:solidFill>
              </a:rPr>
              <a:t>However they found something unexpected…</a:t>
            </a:r>
          </a:p>
        </p:txBody>
      </p:sp>
    </p:spTree>
    <p:extLst>
      <p:ext uri="{BB962C8B-B14F-4D97-AF65-F5344CB8AC3E}">
        <p14:creationId xmlns:p14="http://schemas.microsoft.com/office/powerpoint/2010/main" val="56063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CC66"/>
                </a:solidFill>
              </a:rPr>
              <a:t>Players were </a:t>
            </a:r>
            <a:r>
              <a:rPr lang="en-US" dirty="0" smtClean="0">
                <a:solidFill>
                  <a:srgbClr val="CCFFCC"/>
                </a:solidFill>
              </a:rPr>
              <a:t>most positive </a:t>
            </a:r>
            <a:r>
              <a:rPr lang="en-US" dirty="0" smtClean="0">
                <a:solidFill>
                  <a:srgbClr val="FFCC66"/>
                </a:solidFill>
              </a:rPr>
              <a:t>when they made a mistake </a:t>
            </a:r>
            <a:r>
              <a:rPr lang="en-US" dirty="0" smtClean="0"/>
              <a:t>&amp; the monkey ball veered off side of the lane.</a:t>
            </a:r>
          </a:p>
          <a:p>
            <a:r>
              <a:rPr lang="en-US" dirty="0" smtClean="0"/>
              <a:t>Excitement, Joy &amp; Interest shot thru the roof on the biometric sensors.</a:t>
            </a:r>
          </a:p>
          <a:p>
            <a:r>
              <a:rPr lang="en-US" dirty="0" smtClean="0"/>
              <a:t>When we fail in real life we are typically disappointed, NOT energized.</a:t>
            </a:r>
          </a:p>
          <a:p>
            <a:r>
              <a:rPr lang="en-US" dirty="0" smtClean="0"/>
              <a:t>If we fail repeatedly we are</a:t>
            </a:r>
            <a:br>
              <a:rPr lang="en-US" dirty="0" smtClean="0"/>
            </a:br>
            <a:r>
              <a:rPr lang="en-US" dirty="0" smtClean="0"/>
              <a:t>MORE stressed, NOT less.</a:t>
            </a:r>
          </a:p>
          <a:p>
            <a:r>
              <a:rPr lang="en-US" dirty="0" smtClean="0"/>
              <a:t>In Monkey Ball the opposite was</a:t>
            </a:r>
            <a:br>
              <a:rPr lang="en-US" dirty="0" smtClean="0"/>
            </a:br>
            <a:r>
              <a:rPr lang="en-US" dirty="0" smtClean="0"/>
              <a:t>happening.</a:t>
            </a:r>
          </a:p>
          <a:p>
            <a:r>
              <a:rPr lang="en-US" dirty="0" smtClean="0"/>
              <a:t>Why?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38862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Monkey Ball gave players a vivid demonstration of a spectacular &amp; </a:t>
            </a:r>
            <a:r>
              <a:rPr lang="en-US" dirty="0" smtClean="0">
                <a:solidFill>
                  <a:srgbClr val="FFCC66"/>
                </a:solidFill>
              </a:rPr>
              <a:t>entertaining failure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Positive failure feedback reinforces our sense of control over the game’s outcome.</a:t>
            </a:r>
          </a:p>
          <a:p>
            <a:r>
              <a:rPr lang="en-US" dirty="0" smtClean="0">
                <a:solidFill>
                  <a:srgbClr val="FFCC66"/>
                </a:solidFill>
              </a:rPr>
              <a:t>It makes us want to give it one more go </a:t>
            </a:r>
            <a:r>
              <a:rPr lang="en-US" dirty="0" smtClean="0"/>
              <a:t>because you believe there is a chance that you will eventually succeed.</a:t>
            </a:r>
          </a:p>
          <a:p>
            <a:r>
              <a:rPr lang="en-US" dirty="0" smtClean="0"/>
              <a:t>Being really good at something is</a:t>
            </a:r>
            <a:br>
              <a:rPr lang="en-US" dirty="0" smtClean="0"/>
            </a:br>
            <a:r>
              <a:rPr lang="en-US" dirty="0" smtClean="0"/>
              <a:t>less fun than being NOT QUITE</a:t>
            </a:r>
            <a:br>
              <a:rPr lang="en-US" dirty="0" smtClean="0"/>
            </a:br>
            <a:r>
              <a:rPr lang="en-US" dirty="0" smtClean="0"/>
              <a:t>good enough– yet.</a:t>
            </a:r>
          </a:p>
          <a:p>
            <a:r>
              <a:rPr lang="en-US" dirty="0" smtClean="0"/>
              <a:t>Games are only fun when you</a:t>
            </a:r>
            <a:br>
              <a:rPr lang="en-US" dirty="0" smtClean="0"/>
            </a:br>
            <a:r>
              <a:rPr lang="en-US" dirty="0" smtClean="0"/>
              <a:t>haven’t</a:t>
            </a:r>
            <a:r>
              <a:rPr lang="en-US" dirty="0"/>
              <a:t> </a:t>
            </a:r>
            <a:r>
              <a:rPr lang="en-US" dirty="0" smtClean="0"/>
              <a:t>mastered them.</a:t>
            </a:r>
          </a:p>
          <a:p>
            <a:r>
              <a:rPr lang="en-US" dirty="0" smtClean="0"/>
              <a:t>With games- Learning is the Drug.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429000"/>
            <a:ext cx="3365500" cy="2413000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5731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2895600"/>
          </a:xfrm>
        </p:spPr>
        <p:txBody>
          <a:bodyPr/>
          <a:lstStyle/>
          <a:p>
            <a:r>
              <a:rPr lang="en-US" dirty="0" smtClean="0"/>
              <a:t>Outcome that players work to achieve.</a:t>
            </a:r>
          </a:p>
          <a:p>
            <a:r>
              <a:rPr lang="en-US" dirty="0" smtClean="0"/>
              <a:t>Provides players with a sense of purpose.</a:t>
            </a:r>
          </a:p>
          <a:p>
            <a:r>
              <a:rPr lang="en-US" dirty="0" smtClean="0"/>
              <a:t>Focuses the player’s attention &amp; orients their participation throughout the game.</a:t>
            </a:r>
          </a:p>
          <a:p>
            <a:r>
              <a:rPr lang="en-US" dirty="0" smtClean="0"/>
              <a:t>E.g. What are the goals of Halo?</a:t>
            </a:r>
          </a:p>
        </p:txBody>
      </p:sp>
      <p:pic>
        <p:nvPicPr>
          <p:cNvPr id="4" name="Picture 3" descr="screenshot 1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67400" y="4038600"/>
            <a:ext cx="3048000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0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Introduce Difficulty in a Game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Mihaly Csikszentmihalyi (psychologist at U of Chicago) - Flow, The Psychology of Optimal Experience.</a:t>
            </a:r>
          </a:p>
          <a:p>
            <a:pPr>
              <a:lnSpc>
                <a:spcPct val="90000"/>
              </a:lnSpc>
            </a:pPr>
            <a:r>
              <a:rPr lang="en-US"/>
              <a:t>Flow refers to a kind of optimal experience, which is simultaneously demanding and rewarding.</a:t>
            </a:r>
          </a:p>
          <a:p>
            <a:pPr>
              <a:lnSpc>
                <a:spcPct val="90000"/>
              </a:lnSpc>
            </a:pPr>
            <a:r>
              <a:rPr lang="en-US"/>
              <a:t>E.g. musicians lost in their music; programmers composing code; athletes who are “in the zone”; gamers playing for hours.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Dr. C suggests The Flow Channel - the path between 2 extremes of difficulty</a:t>
            </a:r>
          </a:p>
        </p:txBody>
      </p:sp>
      <p:sp>
        <p:nvSpPr>
          <p:cNvPr id="112643" name="Line 4"/>
          <p:cNvSpPr>
            <a:spLocks noChangeShapeType="1"/>
          </p:cNvSpPr>
          <p:nvPr/>
        </p:nvSpPr>
        <p:spPr bwMode="auto">
          <a:xfrm flipV="1">
            <a:off x="1295400" y="1676400"/>
            <a:ext cx="0" cy="411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4" name="Line 5"/>
          <p:cNvSpPr>
            <a:spLocks noChangeShapeType="1"/>
          </p:cNvSpPr>
          <p:nvPr/>
        </p:nvSpPr>
        <p:spPr bwMode="auto">
          <a:xfrm>
            <a:off x="1295400" y="5791200"/>
            <a:ext cx="7162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5" name="Rectangle 6"/>
          <p:cNvSpPr>
            <a:spLocks noChangeArrowheads="1"/>
          </p:cNvSpPr>
          <p:nvPr/>
        </p:nvSpPr>
        <p:spPr bwMode="auto">
          <a:xfrm>
            <a:off x="2819400" y="5867400"/>
            <a:ext cx="3602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Increasing Time (and Player Skill)</a:t>
            </a:r>
          </a:p>
        </p:txBody>
      </p:sp>
      <p:sp>
        <p:nvSpPr>
          <p:cNvPr id="112646" name="Text Box 7"/>
          <p:cNvSpPr txBox="1">
            <a:spLocks noChangeArrowheads="1"/>
          </p:cNvSpPr>
          <p:nvPr/>
        </p:nvSpPr>
        <p:spPr bwMode="auto">
          <a:xfrm>
            <a:off x="0" y="2438400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Increasing</a:t>
            </a:r>
          </a:p>
          <a:p>
            <a:r>
              <a:rPr lang="en-US"/>
              <a:t>Difficulty</a:t>
            </a:r>
          </a:p>
        </p:txBody>
      </p:sp>
      <p:sp>
        <p:nvSpPr>
          <p:cNvPr id="112647" name="Line 8"/>
          <p:cNvSpPr>
            <a:spLocks noChangeShapeType="1"/>
          </p:cNvSpPr>
          <p:nvPr/>
        </p:nvSpPr>
        <p:spPr bwMode="auto">
          <a:xfrm flipV="1">
            <a:off x="1295400" y="3276600"/>
            <a:ext cx="7086600" cy="23622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8" name="Line 9"/>
          <p:cNvSpPr>
            <a:spLocks noChangeShapeType="1"/>
          </p:cNvSpPr>
          <p:nvPr/>
        </p:nvSpPr>
        <p:spPr bwMode="auto">
          <a:xfrm flipV="1">
            <a:off x="1295400" y="1752600"/>
            <a:ext cx="7086600" cy="23622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9" name="Text Box 10"/>
          <p:cNvSpPr txBox="1">
            <a:spLocks noChangeArrowheads="1"/>
          </p:cNvSpPr>
          <p:nvPr/>
        </p:nvSpPr>
        <p:spPr bwMode="auto">
          <a:xfrm>
            <a:off x="2133600" y="1676400"/>
            <a:ext cx="3386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Too Hard</a:t>
            </a:r>
          </a:p>
          <a:p>
            <a:r>
              <a:rPr lang="en-US">
                <a:solidFill>
                  <a:srgbClr val="CC6D8D"/>
                </a:solidFill>
              </a:rPr>
              <a:t>(Becomes Frustrating to player)</a:t>
            </a:r>
          </a:p>
        </p:txBody>
      </p:sp>
      <p:sp>
        <p:nvSpPr>
          <p:cNvPr id="112650" name="Text Box 11"/>
          <p:cNvSpPr txBox="1">
            <a:spLocks noChangeArrowheads="1"/>
          </p:cNvSpPr>
          <p:nvPr/>
        </p:nvSpPr>
        <p:spPr bwMode="auto">
          <a:xfrm>
            <a:off x="4864100" y="4800600"/>
            <a:ext cx="2954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Too Easy</a:t>
            </a:r>
          </a:p>
          <a:p>
            <a:r>
              <a:rPr lang="en-US">
                <a:solidFill>
                  <a:srgbClr val="CC6D8D"/>
                </a:solidFill>
              </a:rPr>
              <a:t>(Becomes Boring to player)</a:t>
            </a:r>
          </a:p>
        </p:txBody>
      </p:sp>
      <p:sp>
        <p:nvSpPr>
          <p:cNvPr id="112651" name="Line 13"/>
          <p:cNvSpPr>
            <a:spLocks noChangeShapeType="1"/>
          </p:cNvSpPr>
          <p:nvPr/>
        </p:nvSpPr>
        <p:spPr bwMode="auto">
          <a:xfrm flipV="1">
            <a:off x="1371600" y="2438400"/>
            <a:ext cx="7086600" cy="236220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2" name="Text Box 14"/>
          <p:cNvSpPr txBox="1">
            <a:spLocks noChangeArrowheads="1"/>
          </p:cNvSpPr>
          <p:nvPr/>
        </p:nvSpPr>
        <p:spPr bwMode="auto">
          <a:xfrm rot="-1111955">
            <a:off x="3581400" y="3200400"/>
            <a:ext cx="3017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Game Difficulty Progression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even better way to introduce difficulty is as follows…</a:t>
            </a:r>
          </a:p>
        </p:txBody>
      </p:sp>
      <p:sp>
        <p:nvSpPr>
          <p:cNvPr id="114691" name="Line 3"/>
          <p:cNvSpPr>
            <a:spLocks noChangeShapeType="1"/>
          </p:cNvSpPr>
          <p:nvPr/>
        </p:nvSpPr>
        <p:spPr bwMode="auto">
          <a:xfrm flipV="1">
            <a:off x="1295400" y="1676400"/>
            <a:ext cx="0" cy="411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2" name="Line 4"/>
          <p:cNvSpPr>
            <a:spLocks noChangeShapeType="1"/>
          </p:cNvSpPr>
          <p:nvPr/>
        </p:nvSpPr>
        <p:spPr bwMode="auto">
          <a:xfrm>
            <a:off x="1295400" y="5791200"/>
            <a:ext cx="7162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2819400" y="5867400"/>
            <a:ext cx="3602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Increasing Time (and Player Skill)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0" y="2438400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Increasing</a:t>
            </a:r>
          </a:p>
          <a:p>
            <a:r>
              <a:rPr lang="en-US"/>
              <a:t>Difficulty</a:t>
            </a: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 flipV="1">
            <a:off x="1295400" y="3276600"/>
            <a:ext cx="7086600" cy="23622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V="1">
            <a:off x="1295400" y="1752600"/>
            <a:ext cx="7086600" cy="23622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2133600" y="1676400"/>
            <a:ext cx="3386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Too Hard</a:t>
            </a:r>
          </a:p>
          <a:p>
            <a:r>
              <a:rPr lang="en-US">
                <a:solidFill>
                  <a:srgbClr val="CC6D8D"/>
                </a:solidFill>
              </a:rPr>
              <a:t>(Becomes Frustrating to player)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4864100" y="4800600"/>
            <a:ext cx="2954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6D8D"/>
                </a:solidFill>
              </a:rPr>
              <a:t>Too Easy</a:t>
            </a:r>
          </a:p>
          <a:p>
            <a:r>
              <a:rPr lang="en-US">
                <a:solidFill>
                  <a:srgbClr val="CC6D8D"/>
                </a:solidFill>
              </a:rPr>
              <a:t>(Becomes Boring to player)</a:t>
            </a:r>
          </a:p>
        </p:txBody>
      </p:sp>
      <p:sp>
        <p:nvSpPr>
          <p:cNvPr id="114699" name="Text Box 12"/>
          <p:cNvSpPr txBox="1">
            <a:spLocks noChangeArrowheads="1"/>
          </p:cNvSpPr>
          <p:nvPr/>
        </p:nvSpPr>
        <p:spPr bwMode="auto">
          <a:xfrm rot="-1111955">
            <a:off x="3302000" y="3063875"/>
            <a:ext cx="3576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Ideal Game Difficulty Progression</a:t>
            </a:r>
          </a:p>
          <a:p>
            <a:r>
              <a:rPr lang="en-US">
                <a:solidFill>
                  <a:schemeClr val="accent1"/>
                </a:solidFill>
              </a:rPr>
              <a:t>Provide variations in difficulty</a:t>
            </a:r>
          </a:p>
        </p:txBody>
      </p:sp>
      <p:sp>
        <p:nvSpPr>
          <p:cNvPr id="114700" name="Freeform 13"/>
          <p:cNvSpPr>
            <a:spLocks/>
          </p:cNvSpPr>
          <p:nvPr/>
        </p:nvSpPr>
        <p:spPr bwMode="auto">
          <a:xfrm>
            <a:off x="1311275" y="2139950"/>
            <a:ext cx="7150100" cy="3325813"/>
          </a:xfrm>
          <a:custGeom>
            <a:avLst/>
            <a:gdLst>
              <a:gd name="T0" fmla="*/ 0 w 4504"/>
              <a:gd name="T1" fmla="*/ 2147483647 h 2095"/>
              <a:gd name="T2" fmla="*/ 312499375 w 4504"/>
              <a:gd name="T3" fmla="*/ 2147483647 h 2095"/>
              <a:gd name="T4" fmla="*/ 569555313 w 4504"/>
              <a:gd name="T5" fmla="*/ 2147483647 h 2095"/>
              <a:gd name="T6" fmla="*/ 680442188 w 4504"/>
              <a:gd name="T7" fmla="*/ 2147483647 h 2095"/>
              <a:gd name="T8" fmla="*/ 781248438 w 4504"/>
              <a:gd name="T9" fmla="*/ 2147483647 h 2095"/>
              <a:gd name="T10" fmla="*/ 882054688 w 4504"/>
              <a:gd name="T11" fmla="*/ 2147483647 h 2095"/>
              <a:gd name="T12" fmla="*/ 970260950 w 4504"/>
              <a:gd name="T13" fmla="*/ 2147483647 h 2095"/>
              <a:gd name="T14" fmla="*/ 1093747813 w 4504"/>
              <a:gd name="T15" fmla="*/ 2147483647 h 2095"/>
              <a:gd name="T16" fmla="*/ 1270158750 w 4504"/>
              <a:gd name="T17" fmla="*/ 2147483647 h 2095"/>
              <a:gd name="T18" fmla="*/ 1494453450 w 4504"/>
              <a:gd name="T19" fmla="*/ 2147483647 h 2095"/>
              <a:gd name="T20" fmla="*/ 1537295313 w 4504"/>
              <a:gd name="T21" fmla="*/ 2147483647 h 2095"/>
              <a:gd name="T22" fmla="*/ 2147483647 w 4504"/>
              <a:gd name="T23" fmla="*/ 2147483647 h 2095"/>
              <a:gd name="T24" fmla="*/ 2147483647 w 4504"/>
              <a:gd name="T25" fmla="*/ 2147483647 h 2095"/>
              <a:gd name="T26" fmla="*/ 2147483647 w 4504"/>
              <a:gd name="T27" fmla="*/ 2147483647 h 2095"/>
              <a:gd name="T28" fmla="*/ 2147483647 w 4504"/>
              <a:gd name="T29" fmla="*/ 2147483647 h 2095"/>
              <a:gd name="T30" fmla="*/ 2147483647 w 4504"/>
              <a:gd name="T31" fmla="*/ 2147483647 h 2095"/>
              <a:gd name="T32" fmla="*/ 2147483647 w 4504"/>
              <a:gd name="T33" fmla="*/ 2147483647 h 2095"/>
              <a:gd name="T34" fmla="*/ 2147483647 w 4504"/>
              <a:gd name="T35" fmla="*/ 2147483647 h 2095"/>
              <a:gd name="T36" fmla="*/ 2147483647 w 4504"/>
              <a:gd name="T37" fmla="*/ 2147483647 h 2095"/>
              <a:gd name="T38" fmla="*/ 2147483647 w 4504"/>
              <a:gd name="T39" fmla="*/ 2147483647 h 2095"/>
              <a:gd name="T40" fmla="*/ 2147483647 w 4504"/>
              <a:gd name="T41" fmla="*/ 2147483647 h 2095"/>
              <a:gd name="T42" fmla="*/ 2147483647 w 4504"/>
              <a:gd name="T43" fmla="*/ 2147483647 h 2095"/>
              <a:gd name="T44" fmla="*/ 2147483647 w 4504"/>
              <a:gd name="T45" fmla="*/ 2147483647 h 2095"/>
              <a:gd name="T46" fmla="*/ 2147483647 w 4504"/>
              <a:gd name="T47" fmla="*/ 2147483647 h 2095"/>
              <a:gd name="T48" fmla="*/ 2147483647 w 4504"/>
              <a:gd name="T49" fmla="*/ 2147483647 h 2095"/>
              <a:gd name="T50" fmla="*/ 2147483647 w 4504"/>
              <a:gd name="T51" fmla="*/ 2147483647 h 2095"/>
              <a:gd name="T52" fmla="*/ 2147483647 w 4504"/>
              <a:gd name="T53" fmla="*/ 2147483647 h 2095"/>
              <a:gd name="T54" fmla="*/ 2147483647 w 4504"/>
              <a:gd name="T55" fmla="*/ 2147483647 h 2095"/>
              <a:gd name="T56" fmla="*/ 2147483647 w 4504"/>
              <a:gd name="T57" fmla="*/ 2147483647 h 2095"/>
              <a:gd name="T58" fmla="*/ 2147483647 w 4504"/>
              <a:gd name="T59" fmla="*/ 2147483647 h 2095"/>
              <a:gd name="T60" fmla="*/ 2147483647 w 4504"/>
              <a:gd name="T61" fmla="*/ 2147483647 h 2095"/>
              <a:gd name="T62" fmla="*/ 2147483647 w 4504"/>
              <a:gd name="T63" fmla="*/ 2147483647 h 2095"/>
              <a:gd name="T64" fmla="*/ 2147483647 w 4504"/>
              <a:gd name="T65" fmla="*/ 2147483647 h 2095"/>
              <a:gd name="T66" fmla="*/ 2147483647 w 4504"/>
              <a:gd name="T67" fmla="*/ 2147483647 h 2095"/>
              <a:gd name="T68" fmla="*/ 2147483647 w 4504"/>
              <a:gd name="T69" fmla="*/ 2147483647 h 2095"/>
              <a:gd name="T70" fmla="*/ 2147483647 w 4504"/>
              <a:gd name="T71" fmla="*/ 2147483647 h 2095"/>
              <a:gd name="T72" fmla="*/ 2147483647 w 4504"/>
              <a:gd name="T73" fmla="*/ 2147483647 h 2095"/>
              <a:gd name="T74" fmla="*/ 2147483647 w 4504"/>
              <a:gd name="T75" fmla="*/ 2147483647 h 2095"/>
              <a:gd name="T76" fmla="*/ 2147483647 w 4504"/>
              <a:gd name="T77" fmla="*/ 1882557796 h 2095"/>
              <a:gd name="T78" fmla="*/ 2147483647 w 4504"/>
              <a:gd name="T79" fmla="*/ 1527214917 h 2095"/>
              <a:gd name="T80" fmla="*/ 2147483647 w 4504"/>
              <a:gd name="T81" fmla="*/ 1292841144 h 2095"/>
              <a:gd name="T82" fmla="*/ 2147483647 w 4504"/>
              <a:gd name="T83" fmla="*/ 902216073 h 2095"/>
              <a:gd name="T84" fmla="*/ 2147483647 w 4504"/>
              <a:gd name="T85" fmla="*/ 781248555 h 2095"/>
              <a:gd name="T86" fmla="*/ 2147483647 w 4504"/>
              <a:gd name="T87" fmla="*/ 501511963 h 2095"/>
              <a:gd name="T88" fmla="*/ 2147483647 w 4504"/>
              <a:gd name="T89" fmla="*/ 423386314 h 2095"/>
              <a:gd name="T90" fmla="*/ 2147483647 w 4504"/>
              <a:gd name="T91" fmla="*/ 345262252 h 2095"/>
              <a:gd name="T92" fmla="*/ 2147483647 w 4504"/>
              <a:gd name="T93" fmla="*/ 267136603 h 2095"/>
              <a:gd name="T94" fmla="*/ 2147483647 w 4504"/>
              <a:gd name="T95" fmla="*/ 224294734 h 2095"/>
              <a:gd name="T96" fmla="*/ 2147483647 w 4504"/>
              <a:gd name="T97" fmla="*/ 178931914 h 2095"/>
              <a:gd name="T98" fmla="*/ 2147483647 w 4504"/>
              <a:gd name="T99" fmla="*/ 0 h 20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504"/>
              <a:gd name="T151" fmla="*/ 0 h 2095"/>
              <a:gd name="T152" fmla="*/ 4504 w 4504"/>
              <a:gd name="T153" fmla="*/ 2095 h 20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504" h="2095">
                <a:moveTo>
                  <a:pt x="0" y="2095"/>
                </a:moveTo>
                <a:cubicBezTo>
                  <a:pt x="56" y="2092"/>
                  <a:pt x="76" y="2089"/>
                  <a:pt x="124" y="2078"/>
                </a:cubicBezTo>
                <a:cubicBezTo>
                  <a:pt x="157" y="2054"/>
                  <a:pt x="193" y="2033"/>
                  <a:pt x="226" y="2007"/>
                </a:cubicBezTo>
                <a:cubicBezTo>
                  <a:pt x="241" y="1994"/>
                  <a:pt x="252" y="1977"/>
                  <a:pt x="270" y="1971"/>
                </a:cubicBezTo>
                <a:cubicBezTo>
                  <a:pt x="281" y="1949"/>
                  <a:pt x="292" y="1943"/>
                  <a:pt x="310" y="1927"/>
                </a:cubicBezTo>
                <a:cubicBezTo>
                  <a:pt x="326" y="1910"/>
                  <a:pt x="330" y="1896"/>
                  <a:pt x="350" y="1883"/>
                </a:cubicBezTo>
                <a:cubicBezTo>
                  <a:pt x="358" y="1859"/>
                  <a:pt x="365" y="1852"/>
                  <a:pt x="385" y="1839"/>
                </a:cubicBezTo>
                <a:cubicBezTo>
                  <a:pt x="391" y="1818"/>
                  <a:pt x="415" y="1809"/>
                  <a:pt x="434" y="1799"/>
                </a:cubicBezTo>
                <a:cubicBezTo>
                  <a:pt x="458" y="1785"/>
                  <a:pt x="478" y="1759"/>
                  <a:pt x="504" y="1750"/>
                </a:cubicBezTo>
                <a:cubicBezTo>
                  <a:pt x="528" y="1727"/>
                  <a:pt x="561" y="1732"/>
                  <a:pt x="593" y="1724"/>
                </a:cubicBezTo>
                <a:cubicBezTo>
                  <a:pt x="598" y="1722"/>
                  <a:pt x="604" y="1719"/>
                  <a:pt x="610" y="1719"/>
                </a:cubicBezTo>
                <a:cubicBezTo>
                  <a:pt x="695" y="1714"/>
                  <a:pt x="781" y="1713"/>
                  <a:pt x="867" y="1711"/>
                </a:cubicBezTo>
                <a:cubicBezTo>
                  <a:pt x="908" y="1698"/>
                  <a:pt x="949" y="1691"/>
                  <a:pt x="991" y="1680"/>
                </a:cubicBezTo>
                <a:cubicBezTo>
                  <a:pt x="1020" y="1659"/>
                  <a:pt x="1055" y="1647"/>
                  <a:pt x="1088" y="1631"/>
                </a:cubicBezTo>
                <a:cubicBezTo>
                  <a:pt x="1100" y="1609"/>
                  <a:pt x="1111" y="1592"/>
                  <a:pt x="1132" y="1578"/>
                </a:cubicBezTo>
                <a:cubicBezTo>
                  <a:pt x="1147" y="1556"/>
                  <a:pt x="1170" y="1539"/>
                  <a:pt x="1189" y="1521"/>
                </a:cubicBezTo>
                <a:cubicBezTo>
                  <a:pt x="1231" y="1478"/>
                  <a:pt x="1272" y="1435"/>
                  <a:pt x="1318" y="1397"/>
                </a:cubicBezTo>
                <a:cubicBezTo>
                  <a:pt x="1341" y="1376"/>
                  <a:pt x="1368" y="1346"/>
                  <a:pt x="1397" y="1335"/>
                </a:cubicBezTo>
                <a:cubicBezTo>
                  <a:pt x="1432" y="1320"/>
                  <a:pt x="1470" y="1314"/>
                  <a:pt x="1508" y="1304"/>
                </a:cubicBezTo>
                <a:cubicBezTo>
                  <a:pt x="1563" y="1312"/>
                  <a:pt x="1616" y="1322"/>
                  <a:pt x="1671" y="1335"/>
                </a:cubicBezTo>
                <a:cubicBezTo>
                  <a:pt x="1705" y="1351"/>
                  <a:pt x="1736" y="1354"/>
                  <a:pt x="1773" y="1361"/>
                </a:cubicBezTo>
                <a:cubicBezTo>
                  <a:pt x="1790" y="1370"/>
                  <a:pt x="1826" y="1384"/>
                  <a:pt x="1826" y="1384"/>
                </a:cubicBezTo>
                <a:cubicBezTo>
                  <a:pt x="1873" y="1381"/>
                  <a:pt x="1920" y="1379"/>
                  <a:pt x="1967" y="1375"/>
                </a:cubicBezTo>
                <a:cubicBezTo>
                  <a:pt x="2002" y="1371"/>
                  <a:pt x="2029" y="1345"/>
                  <a:pt x="2064" y="1339"/>
                </a:cubicBezTo>
                <a:cubicBezTo>
                  <a:pt x="2093" y="1317"/>
                  <a:pt x="2135" y="1302"/>
                  <a:pt x="2171" y="1291"/>
                </a:cubicBezTo>
                <a:cubicBezTo>
                  <a:pt x="2186" y="1280"/>
                  <a:pt x="2224" y="1273"/>
                  <a:pt x="2224" y="1273"/>
                </a:cubicBezTo>
                <a:cubicBezTo>
                  <a:pt x="2248" y="1255"/>
                  <a:pt x="2276" y="1243"/>
                  <a:pt x="2303" y="1229"/>
                </a:cubicBezTo>
                <a:cubicBezTo>
                  <a:pt x="2323" y="1217"/>
                  <a:pt x="2341" y="1201"/>
                  <a:pt x="2361" y="1189"/>
                </a:cubicBezTo>
                <a:cubicBezTo>
                  <a:pt x="2372" y="1163"/>
                  <a:pt x="2428" y="1109"/>
                  <a:pt x="2453" y="1092"/>
                </a:cubicBezTo>
                <a:cubicBezTo>
                  <a:pt x="2476" y="1058"/>
                  <a:pt x="2443" y="1100"/>
                  <a:pt x="2480" y="1070"/>
                </a:cubicBezTo>
                <a:cubicBezTo>
                  <a:pt x="2484" y="1066"/>
                  <a:pt x="2485" y="1059"/>
                  <a:pt x="2489" y="1056"/>
                </a:cubicBezTo>
                <a:cubicBezTo>
                  <a:pt x="2492" y="1052"/>
                  <a:pt x="2497" y="1050"/>
                  <a:pt x="2502" y="1048"/>
                </a:cubicBezTo>
                <a:cubicBezTo>
                  <a:pt x="2517" y="1026"/>
                  <a:pt x="2537" y="1000"/>
                  <a:pt x="2564" y="995"/>
                </a:cubicBezTo>
                <a:cubicBezTo>
                  <a:pt x="2578" y="965"/>
                  <a:pt x="2609" y="947"/>
                  <a:pt x="2639" y="933"/>
                </a:cubicBezTo>
                <a:cubicBezTo>
                  <a:pt x="2679" y="889"/>
                  <a:pt x="2767" y="883"/>
                  <a:pt x="2825" y="871"/>
                </a:cubicBezTo>
                <a:cubicBezTo>
                  <a:pt x="2928" y="872"/>
                  <a:pt x="3031" y="871"/>
                  <a:pt x="3134" y="875"/>
                </a:cubicBezTo>
                <a:cubicBezTo>
                  <a:pt x="3168" y="876"/>
                  <a:pt x="3213" y="890"/>
                  <a:pt x="3249" y="893"/>
                </a:cubicBezTo>
                <a:cubicBezTo>
                  <a:pt x="3323" y="909"/>
                  <a:pt x="3407" y="894"/>
                  <a:pt x="3483" y="884"/>
                </a:cubicBezTo>
                <a:cubicBezTo>
                  <a:pt x="3553" y="844"/>
                  <a:pt x="3629" y="804"/>
                  <a:pt x="3687" y="747"/>
                </a:cubicBezTo>
                <a:cubicBezTo>
                  <a:pt x="3728" y="705"/>
                  <a:pt x="3759" y="633"/>
                  <a:pt x="3806" y="606"/>
                </a:cubicBezTo>
                <a:cubicBezTo>
                  <a:pt x="3829" y="577"/>
                  <a:pt x="3847" y="544"/>
                  <a:pt x="3868" y="513"/>
                </a:cubicBezTo>
                <a:cubicBezTo>
                  <a:pt x="3902" y="460"/>
                  <a:pt x="3941" y="409"/>
                  <a:pt x="3978" y="358"/>
                </a:cubicBezTo>
                <a:cubicBezTo>
                  <a:pt x="3991" y="339"/>
                  <a:pt x="4015" y="327"/>
                  <a:pt x="4031" y="310"/>
                </a:cubicBezTo>
                <a:cubicBezTo>
                  <a:pt x="4065" y="271"/>
                  <a:pt x="4101" y="219"/>
                  <a:pt x="4151" y="199"/>
                </a:cubicBezTo>
                <a:cubicBezTo>
                  <a:pt x="4164" y="180"/>
                  <a:pt x="4173" y="174"/>
                  <a:pt x="4195" y="168"/>
                </a:cubicBezTo>
                <a:cubicBezTo>
                  <a:pt x="4224" y="147"/>
                  <a:pt x="4212" y="146"/>
                  <a:pt x="4252" y="137"/>
                </a:cubicBezTo>
                <a:cubicBezTo>
                  <a:pt x="4286" y="119"/>
                  <a:pt x="4309" y="111"/>
                  <a:pt x="4349" y="106"/>
                </a:cubicBezTo>
                <a:cubicBezTo>
                  <a:pt x="4365" y="101"/>
                  <a:pt x="4383" y="97"/>
                  <a:pt x="4398" y="89"/>
                </a:cubicBezTo>
                <a:cubicBezTo>
                  <a:pt x="4407" y="83"/>
                  <a:pt x="4425" y="71"/>
                  <a:pt x="4425" y="71"/>
                </a:cubicBezTo>
                <a:cubicBezTo>
                  <a:pt x="4445" y="43"/>
                  <a:pt x="4474" y="16"/>
                  <a:pt x="4504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4572000"/>
          </a:xfrm>
        </p:spPr>
        <p:txBody>
          <a:bodyPr/>
          <a:lstStyle/>
          <a:p>
            <a:r>
              <a:rPr lang="en-US" sz="2800" dirty="0" smtClean="0"/>
              <a:t>Games </a:t>
            </a:r>
            <a:r>
              <a:rPr lang="en-US" sz="2800" dirty="0"/>
              <a:t>make us Happy because it is </a:t>
            </a:r>
            <a:r>
              <a:rPr lang="en-US" sz="2800" dirty="0" smtClean="0">
                <a:solidFill>
                  <a:srgbClr val="FFCC66"/>
                </a:solidFill>
              </a:rPr>
              <a:t>Hard Work that </a:t>
            </a:r>
            <a:r>
              <a:rPr lang="en-US" sz="2800" dirty="0">
                <a:solidFill>
                  <a:srgbClr val="FFCC66"/>
                </a:solidFill>
              </a:rPr>
              <a:t>we </a:t>
            </a:r>
            <a:r>
              <a:rPr lang="en-US" sz="2800" dirty="0" smtClean="0">
                <a:solidFill>
                  <a:srgbClr val="FFCC66"/>
                </a:solidFill>
              </a:rPr>
              <a:t>Choose for Ourselves.</a:t>
            </a:r>
          </a:p>
          <a:p>
            <a:r>
              <a:rPr lang="en-US" sz="2800" dirty="0" smtClean="0"/>
              <a:t>Techniques for developing good gameplay can be applied to</a:t>
            </a:r>
            <a:r>
              <a:rPr lang="en-US" sz="2800" dirty="0" smtClean="0">
                <a:solidFill>
                  <a:srgbClr val="FFCC66"/>
                </a:solidFill>
              </a:rPr>
              <a:t> making your real lives more motivating</a:t>
            </a:r>
            <a:r>
              <a:rPr lang="en-US" sz="2800" dirty="0" smtClean="0"/>
              <a:t>. Work becomes Fun.</a:t>
            </a:r>
          </a:p>
          <a:p>
            <a:r>
              <a:rPr lang="en-US" sz="2800" dirty="0" smtClean="0"/>
              <a:t>Think about the same traits that are so successful in games (</a:t>
            </a:r>
            <a:r>
              <a:rPr lang="en-US" sz="2800" dirty="0" smtClean="0">
                <a:solidFill>
                  <a:srgbClr val="FFCC66"/>
                </a:solidFill>
              </a:rPr>
              <a:t>Goals, Rules, Feedback, Participation</a:t>
            </a:r>
            <a:r>
              <a:rPr lang="en-US" sz="2800" dirty="0" smtClean="0"/>
              <a:t>) and create them in what you do in life.</a:t>
            </a:r>
          </a:p>
          <a:p>
            <a:r>
              <a:rPr lang="en-US" sz="2800" dirty="0" smtClean="0"/>
              <a:t>You become “</a:t>
            </a:r>
            <a:r>
              <a:rPr lang="en-US" sz="2800" dirty="0">
                <a:solidFill>
                  <a:srgbClr val="FFCC66"/>
                </a:solidFill>
              </a:rPr>
              <a:t>Happiness Engineers</a:t>
            </a:r>
            <a:r>
              <a:rPr lang="en-US" sz="2800" dirty="0" smtClean="0"/>
              <a:t>”, not just for games, but for LIFE too!</a:t>
            </a:r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237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143000" y="2057400"/>
            <a:ext cx="70866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/>
              <a:t>CS 426</a:t>
            </a:r>
          </a:p>
          <a:p>
            <a:pPr>
              <a:spcBef>
                <a:spcPct val="50000"/>
              </a:spcBef>
            </a:pPr>
            <a:r>
              <a:rPr lang="en-US" sz="4400" dirty="0"/>
              <a:t>Designing the Game</a:t>
            </a:r>
            <a:br>
              <a:rPr lang="en-US" sz="4400" dirty="0"/>
            </a:br>
            <a:endParaRPr lang="en-US" sz="4400" dirty="0"/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tx1"/>
                </a:solidFill>
              </a:rPr>
              <a:t>© 2003 - </a:t>
            </a:r>
            <a:r>
              <a:rPr lang="en-US" sz="2400" b="1" dirty="0" smtClean="0">
                <a:solidFill>
                  <a:schemeClr val="tx1"/>
                </a:solidFill>
              </a:rPr>
              <a:t>2011 </a:t>
            </a:r>
            <a:r>
              <a:rPr lang="en-US" sz="2400" b="1" dirty="0">
                <a:solidFill>
                  <a:schemeClr val="tx1"/>
                </a:solidFill>
              </a:rPr>
              <a:t>Jason Leigh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Electronic Visualization Lab,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University of Illinois at Chicago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Algorithm?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4572000"/>
          </a:xfrm>
        </p:spPr>
        <p:txBody>
          <a:bodyPr/>
          <a:lstStyle/>
          <a:p>
            <a:r>
              <a:rPr lang="en-US" sz="2800" dirty="0" smtClean="0"/>
              <a:t>Quickly sketch/write out your ideas (see next slide).</a:t>
            </a:r>
          </a:p>
          <a:p>
            <a:r>
              <a:rPr lang="en-US" sz="2800" dirty="0" smtClean="0"/>
              <a:t>Rapidly build a “toy” prototype to play with the ideas.</a:t>
            </a:r>
          </a:p>
          <a:p>
            <a:r>
              <a:rPr lang="en-US" sz="2800" dirty="0" smtClean="0"/>
              <a:t>E.g.: </a:t>
            </a:r>
            <a:r>
              <a:rPr lang="sv-SE" sz="2800" dirty="0">
                <a:hlinkClick r:id="rId2"/>
              </a:rPr>
              <a:t>http://balldroppings.com/js</a:t>
            </a:r>
            <a:r>
              <a:rPr lang="sv-SE" sz="2800" dirty="0" smtClean="0">
                <a:hlinkClick r:id="rId2"/>
              </a:rPr>
              <a:t>/</a:t>
            </a:r>
            <a:endParaRPr lang="sv-SE" sz="2800" dirty="0" smtClean="0"/>
          </a:p>
          <a:p>
            <a:r>
              <a:rPr lang="en-US" sz="2800" dirty="0" smtClean="0"/>
              <a:t>Scrap the prototype if it doesn’t work out.</a:t>
            </a:r>
          </a:p>
          <a:p>
            <a:r>
              <a:rPr lang="en-US" sz="2800" dirty="0" smtClean="0"/>
              <a:t>Add to the prototype if it does work out.</a:t>
            </a:r>
          </a:p>
          <a:p>
            <a:r>
              <a:rPr lang="en-US" sz="2800" dirty="0" smtClean="0"/>
              <a:t>Keep iterating…</a:t>
            </a:r>
          </a:p>
        </p:txBody>
      </p:sp>
    </p:spTree>
    <p:extLst>
      <p:ext uri="{BB962C8B-B14F-4D97-AF65-F5344CB8AC3E}">
        <p14:creationId xmlns:p14="http://schemas.microsoft.com/office/powerpoint/2010/main" val="312932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Things to Think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the goal?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are the obstacles stopping you from reaching the goal?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What’s the visual representation?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you interact with the world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What’s the reward for success?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What’s the reward for failure?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What’s the surprise (e.g. boss or humor)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68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Brainstorm </a:t>
            </a:r>
            <a:r>
              <a:rPr lang="en-US" dirty="0"/>
              <a:t>the Gameplay</a:t>
            </a:r>
            <a:br>
              <a:rPr lang="en-US" dirty="0"/>
            </a:br>
            <a:r>
              <a:rPr lang="en-US" dirty="0"/>
              <a:t>(Using Storyboards)</a:t>
            </a:r>
          </a:p>
        </p:txBody>
      </p:sp>
      <p:pic>
        <p:nvPicPr>
          <p:cNvPr id="126979" name="Picture 3" descr="story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513238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5562600" y="1295400"/>
            <a:ext cx="34290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 dirty="0"/>
              <a:t>Brainstorm the GAMEPLAY!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DO NOT start by brainstorming the opening </a:t>
            </a:r>
            <a:r>
              <a:rPr lang="en-US" sz="2000" dirty="0" err="1">
                <a:solidFill>
                  <a:schemeClr val="tx1"/>
                </a:solidFill>
              </a:rPr>
              <a:t>cutscene</a:t>
            </a:r>
            <a:r>
              <a:rPr lang="en-US" sz="2000" dirty="0">
                <a:solidFill>
                  <a:schemeClr val="tx1"/>
                </a:solidFill>
              </a:rPr>
              <a:t> of the game.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Draw them by HAND. NOT BY COMPUTER.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Do them FAST.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Let the IDEAS flow.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DO NOT JUDGE the Ideas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3" name="Picture 3" descr="story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"/>
            <a:ext cx="7848600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7" name="Picture 3" descr="story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"/>
            <a:ext cx="77724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4572000"/>
          </a:xfrm>
        </p:spPr>
        <p:txBody>
          <a:bodyPr/>
          <a:lstStyle/>
          <a:p>
            <a:r>
              <a:rPr lang="en-US" dirty="0" smtClean="0"/>
              <a:t>Places limitations on how players can achieve the GOAL.</a:t>
            </a:r>
          </a:p>
          <a:p>
            <a:r>
              <a:rPr lang="en-US" dirty="0" smtClean="0"/>
              <a:t>Rules are learned through interaction, not </a:t>
            </a:r>
            <a:r>
              <a:rPr lang="en-US" dirty="0" err="1" smtClean="0"/>
              <a:t>prestated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By removing or limiting obvious ways to get to the goal </a:t>
            </a:r>
            <a:r>
              <a:rPr lang="en-US" dirty="0" smtClean="0">
                <a:solidFill>
                  <a:srgbClr val="FFCC66"/>
                </a:solidFill>
              </a:rPr>
              <a:t>(unnecessary obstacles)</a:t>
            </a:r>
            <a:r>
              <a:rPr lang="en-US" dirty="0" smtClean="0"/>
              <a:t>, the rules push players to unleash creativity &amp; strategic thinking.</a:t>
            </a:r>
          </a:p>
          <a:p>
            <a:r>
              <a:rPr lang="en-US" dirty="0" smtClean="0"/>
              <a:t>E.g. In Halo, certain weapons have a certain</a:t>
            </a:r>
            <a:br>
              <a:rPr lang="en-US" dirty="0" smtClean="0"/>
            </a:br>
            <a:r>
              <a:rPr lang="en-US" dirty="0" smtClean="0"/>
              <a:t>range &amp; quantity of ammo.</a:t>
            </a:r>
          </a:p>
        </p:txBody>
      </p:sp>
    </p:spTree>
    <p:extLst>
      <p:ext uri="{BB962C8B-B14F-4D97-AF65-F5344CB8AC3E}">
        <p14:creationId xmlns:p14="http://schemas.microsoft.com/office/powerpoint/2010/main" val="280607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1" name="Picture 3" descr="story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838" y="0"/>
            <a:ext cx="6229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5" name="Picture 3" descr="story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425" y="0"/>
            <a:ext cx="570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9" name="Picture 3" descr="story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95250"/>
            <a:ext cx="71151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3" name="Picture 3" descr="story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5765800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Critically Analyze Your Designs:</a:t>
            </a:r>
            <a:br>
              <a:rPr lang="en-US" dirty="0" smtClean="0"/>
            </a:br>
            <a:r>
              <a:rPr lang="en-US" dirty="0" smtClean="0"/>
              <a:t>Art </a:t>
            </a:r>
            <a:r>
              <a:rPr lang="en-US" dirty="0"/>
              <a:t>of Game Design Cards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6162" b="10111"/>
          <a:stretch/>
        </p:blipFill>
        <p:spPr>
          <a:xfrm>
            <a:off x="457200" y="1219200"/>
            <a:ext cx="3352800" cy="5342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962400" y="1143000"/>
            <a:ext cx="502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Developed by Jesse Schell.</a:t>
            </a:r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Teaches game design at Carnegie Mellon’s Entertainment Technology Center.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Stack of 100 Cards that ask critical questions about game design.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4291" r="4291"/>
          <a:stretch/>
        </p:blipFill>
        <p:spPr>
          <a:xfrm>
            <a:off x="4724400" y="3810000"/>
            <a:ext cx="3352800" cy="2407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42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64" y="0"/>
            <a:ext cx="392801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rcRect t="54553" b="5811"/>
          <a:stretch/>
        </p:blipFill>
        <p:spPr>
          <a:xfrm>
            <a:off x="3048000" y="1524000"/>
            <a:ext cx="5830736" cy="40349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804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" y="0"/>
            <a:ext cx="40653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rcRect t="54294" r="6639" b="10090"/>
          <a:stretch/>
        </p:blipFill>
        <p:spPr>
          <a:xfrm>
            <a:off x="3031978" y="1524000"/>
            <a:ext cx="5887204" cy="37886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10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" y="-21379"/>
            <a:ext cx="412767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3000"/>
                    </a14:imgEffect>
                  </a14:imgLayer>
                </a14:imgProps>
              </a:ext>
            </a:extLst>
          </a:blip>
          <a:srcRect t="54610" r="5783" b="7400"/>
          <a:stretch/>
        </p:blipFill>
        <p:spPr>
          <a:xfrm>
            <a:off x="2895600" y="1600200"/>
            <a:ext cx="6096000" cy="40839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4928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" y="0"/>
            <a:ext cx="410746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3000"/>
                    </a14:imgEffect>
                  </a14:imgLayer>
                </a14:imgProps>
              </a:ext>
            </a:extLst>
          </a:blip>
          <a:srcRect t="54772" r="4679" b="9138"/>
          <a:stretch/>
        </p:blipFill>
        <p:spPr>
          <a:xfrm>
            <a:off x="3048000" y="1752600"/>
            <a:ext cx="5867400" cy="3709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6362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80"/>
            <a:ext cx="4114800" cy="6877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t="54910" b="2156"/>
          <a:stretch/>
        </p:blipFill>
        <p:spPr>
          <a:xfrm>
            <a:off x="2680194" y="1295400"/>
            <a:ext cx="6159006" cy="4419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167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Feedback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Tells you how close you are to achieving the goal.</a:t>
            </a:r>
          </a:p>
          <a:p>
            <a:r>
              <a:rPr lang="en-US" dirty="0" smtClean="0"/>
              <a:t>E.g. In Halo you advance through checkpoints, and through the story.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505200"/>
            <a:ext cx="4800600" cy="2688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05200"/>
            <a:ext cx="3073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8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0"/>
            <a:ext cx="4191000" cy="6894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t="54381"/>
          <a:stretch/>
        </p:blipFill>
        <p:spPr>
          <a:xfrm>
            <a:off x="3026624" y="1447800"/>
            <a:ext cx="5888776" cy="4419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266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49"/>
            <a:ext cx="4191000" cy="6863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1295400"/>
            <a:ext cx="6042756" cy="44165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491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14800" cy="6864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t="54717" b="5114"/>
          <a:stretch/>
        </p:blipFill>
        <p:spPr>
          <a:xfrm>
            <a:off x="2819400" y="1676400"/>
            <a:ext cx="6026895" cy="4038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9638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22435"/>
            <a:ext cx="39621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rcRect t="53038"/>
          <a:stretch/>
        </p:blipFill>
        <p:spPr>
          <a:xfrm>
            <a:off x="2438604" y="838200"/>
            <a:ext cx="6400800" cy="52028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752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" y="0"/>
            <a:ext cx="41092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5000"/>
                    </a14:imgEffect>
                  </a14:imgLayer>
                </a14:imgProps>
              </a:ext>
            </a:extLst>
          </a:blip>
          <a:srcRect t="53819" r="2772" b="2651"/>
          <a:stretch/>
        </p:blipFill>
        <p:spPr>
          <a:xfrm>
            <a:off x="2209800" y="1086521"/>
            <a:ext cx="6584995" cy="49202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030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56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</a:extLst>
          </a:blip>
          <a:srcRect t="55876" r="5036" b="1860"/>
          <a:stretch/>
        </p:blipFill>
        <p:spPr>
          <a:xfrm>
            <a:off x="3048000" y="1295400"/>
            <a:ext cx="5791200" cy="43576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386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56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4000"/>
                    </a14:imgEffect>
                  </a14:imgLayer>
                </a14:imgProps>
              </a:ext>
            </a:extLst>
          </a:blip>
          <a:srcRect t="54267" r="2285" b="2415"/>
          <a:stretch/>
        </p:blipFill>
        <p:spPr>
          <a:xfrm>
            <a:off x="3124200" y="1371600"/>
            <a:ext cx="5791752" cy="43409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835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0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101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10600" cy="4572000"/>
          </a:xfrm>
        </p:spPr>
        <p:txBody>
          <a:bodyPr/>
          <a:lstStyle/>
          <a:p>
            <a:r>
              <a:rPr lang="en-US" sz="2400" dirty="0" smtClean="0"/>
              <a:t>You depend on each other for the overall success of the team.</a:t>
            </a:r>
          </a:p>
          <a:p>
            <a:r>
              <a:rPr lang="en-US" sz="2400" dirty="0" smtClean="0"/>
              <a:t>You are here to all work 110% because frankly that should be your philosophy in everything you do.</a:t>
            </a:r>
          </a:p>
          <a:p>
            <a:r>
              <a:rPr lang="en-US" sz="2400" dirty="0" smtClean="0"/>
              <a:t>There is too much mediocrity in the world why contribute to it?</a:t>
            </a:r>
          </a:p>
          <a:p>
            <a:r>
              <a:rPr lang="en-US" sz="2400" dirty="0" smtClean="0"/>
              <a:t>“I am taking too many classes” is NOT a valid excuse. You are all adults / seniors / juniors / graduate students.</a:t>
            </a:r>
          </a:p>
          <a:p>
            <a:r>
              <a:rPr lang="en-US" sz="2400" dirty="0" smtClean="0"/>
              <a:t>In life the only time positive things happen to you is if you do something well. Even then there are ways to do things better- so start with the best you can and always try to do better.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101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discussing issues:</a:t>
            </a:r>
          </a:p>
          <a:p>
            <a:pPr lvl="1"/>
            <a:r>
              <a:rPr lang="en-US" dirty="0"/>
              <a:t>Give everyone a chance to explain their decisions.</a:t>
            </a:r>
          </a:p>
          <a:p>
            <a:pPr lvl="1"/>
            <a:r>
              <a:rPr lang="en-US" dirty="0"/>
              <a:t>Provide criticism on the </a:t>
            </a:r>
            <a:r>
              <a:rPr lang="en-US" dirty="0">
                <a:solidFill>
                  <a:srgbClr val="FFCC66"/>
                </a:solidFill>
              </a:rPr>
              <a:t>work</a:t>
            </a:r>
            <a:r>
              <a:rPr lang="en-US" dirty="0"/>
              <a:t>, NOT the person.</a:t>
            </a:r>
          </a:p>
          <a:p>
            <a:pPr lvl="1"/>
            <a:r>
              <a:rPr lang="en-US" dirty="0"/>
              <a:t>Provide constructive but mindful ideas of how to improve something. E.g. “have you thought about trying X? The reason is, if you try X….”</a:t>
            </a:r>
          </a:p>
          <a:p>
            <a:pPr lvl="1"/>
            <a:r>
              <a:rPr lang="en-US" dirty="0"/>
              <a:t>Never take criticism personally. </a:t>
            </a:r>
          </a:p>
          <a:p>
            <a:pPr lvl="1"/>
            <a:r>
              <a:rPr lang="en-US" dirty="0"/>
              <a:t>No Whining- just get it done- </a:t>
            </a:r>
            <a:r>
              <a:rPr lang="en-US" dirty="0" err="1"/>
              <a:t>ie</a:t>
            </a:r>
            <a:r>
              <a:rPr lang="en-US" dirty="0"/>
              <a:t> are you an </a:t>
            </a:r>
            <a:r>
              <a:rPr lang="en-US" dirty="0" err="1"/>
              <a:t>AmeriCAN</a:t>
            </a:r>
            <a:r>
              <a:rPr lang="en-US" dirty="0"/>
              <a:t> or an </a:t>
            </a:r>
            <a:r>
              <a:rPr lang="en-US" dirty="0" err="1"/>
              <a:t>AmeriCANT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Voluntary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Player </a:t>
            </a:r>
            <a:r>
              <a:rPr lang="en-US" sz="2400" dirty="0" smtClean="0">
                <a:solidFill>
                  <a:srgbClr val="FFCC66"/>
                </a:solidFill>
              </a:rPr>
              <a:t>knowingly</a:t>
            </a:r>
            <a:r>
              <a:rPr lang="en-US" sz="2400" dirty="0" smtClean="0"/>
              <a:t> and willingly accepts the goals, the rules &amp; the feedback.</a:t>
            </a:r>
          </a:p>
          <a:p>
            <a:r>
              <a:rPr lang="en-US" sz="2400" dirty="0"/>
              <a:t>I.e. you are “game” for the game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This </a:t>
            </a:r>
            <a:r>
              <a:rPr lang="en-US" sz="2400" dirty="0" smtClean="0">
                <a:solidFill>
                  <a:srgbClr val="FFCC66"/>
                </a:solidFill>
              </a:rPr>
              <a:t>knowingness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CC66"/>
                </a:solidFill>
              </a:rPr>
              <a:t>establishes common ground </a:t>
            </a:r>
            <a:r>
              <a:rPr lang="en-US" sz="2400" dirty="0" smtClean="0"/>
              <a:t>for people to play together.</a:t>
            </a:r>
          </a:p>
          <a:p>
            <a:r>
              <a:rPr lang="en-US" sz="2400" dirty="0">
                <a:solidFill>
                  <a:srgbClr val="FFCC66"/>
                </a:solidFill>
              </a:rPr>
              <a:t>F</a:t>
            </a:r>
            <a:r>
              <a:rPr lang="en-US" sz="2400" dirty="0" smtClean="0">
                <a:solidFill>
                  <a:srgbClr val="FFCC66"/>
                </a:solidFill>
              </a:rPr>
              <a:t>reedom</a:t>
            </a:r>
            <a:r>
              <a:rPr lang="en-US" sz="2400" dirty="0" smtClean="0"/>
              <a:t> to enter or leave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CC66"/>
                </a:solidFill>
              </a:rPr>
              <a:t>ensures</a:t>
            </a:r>
            <a:r>
              <a:rPr lang="en-US" sz="2400" dirty="0" smtClean="0"/>
              <a:t> that intentionally</a:t>
            </a:r>
            <a:br>
              <a:rPr lang="en-US" sz="2400" dirty="0" smtClean="0"/>
            </a:br>
            <a:r>
              <a:rPr lang="en-US" sz="2400" dirty="0" smtClean="0"/>
              <a:t>stressful &amp; challenging work</a:t>
            </a:r>
            <a:br>
              <a:rPr lang="en-US" sz="2400" dirty="0" smtClean="0"/>
            </a:br>
            <a:r>
              <a:rPr lang="en-US" sz="2400" dirty="0" smtClean="0"/>
              <a:t>is experienced as </a:t>
            </a:r>
            <a:r>
              <a:rPr lang="en-US" sz="2400" dirty="0" smtClean="0">
                <a:solidFill>
                  <a:srgbClr val="FFCC66"/>
                </a:solidFill>
              </a:rPr>
              <a:t>safe &amp;</a:t>
            </a:r>
            <a:br>
              <a:rPr lang="en-US" sz="2400" dirty="0" smtClean="0">
                <a:solidFill>
                  <a:srgbClr val="FFCC66"/>
                </a:solidFill>
              </a:rPr>
            </a:br>
            <a:r>
              <a:rPr lang="en-US" sz="2400" dirty="0" smtClean="0">
                <a:solidFill>
                  <a:srgbClr val="FFCC66"/>
                </a:solidFill>
              </a:rPr>
              <a:t>pleasurable</a:t>
            </a:r>
            <a:r>
              <a:rPr lang="en-US" sz="2400" dirty="0" smtClean="0"/>
              <a:t> activity.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352800"/>
            <a:ext cx="3594100" cy="269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1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Everyone is busy - Always respect everyone’s time. So:</a:t>
            </a:r>
          </a:p>
          <a:p>
            <a:pPr lvl="1"/>
            <a:r>
              <a:rPr lang="en-US" sz="2400" dirty="0"/>
              <a:t>Be on time at meetings. If you are late for a meeting you inconvenience others. It shows lack of respect for other people’s time. My schedule does not revolve around yours.</a:t>
            </a:r>
          </a:p>
          <a:p>
            <a:pPr lvl="1"/>
            <a:r>
              <a:rPr lang="en-US" sz="2400" dirty="0"/>
              <a:t>If you have to be late due to something you cannot control, call someone at the meeting.</a:t>
            </a:r>
          </a:p>
          <a:p>
            <a:pPr lvl="1"/>
            <a:r>
              <a:rPr lang="en-US" sz="2400" dirty="0"/>
              <a:t>Set an agenda for the meeting well before the meeting.</a:t>
            </a:r>
          </a:p>
          <a:p>
            <a:pPr lvl="1"/>
            <a:r>
              <a:rPr lang="en-US" sz="2400" dirty="0"/>
              <a:t>After a meeting write down a list of resolutions / tasks / directives for each person. If someone comes away from a meeting with nothing to do- something is very wrong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260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Management 101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Set goals, create a timeline, assign responsibilities.</a:t>
            </a:r>
          </a:p>
          <a:p>
            <a:r>
              <a:rPr lang="en-US" smtClean="0"/>
              <a:t>See: OPPM (One Page Project Management)</a:t>
            </a:r>
          </a:p>
          <a:p>
            <a:r>
              <a:rPr lang="en-US" smtClean="0"/>
              <a:t>I am going to evaluate individual team members using this chart and a end-of-semester evaluation form.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101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smtClean="0"/>
              <a:t>Note any special dates like family travel / religious holidays etc on the timeline so your colleagues know well in advance that you will be tied up.</a:t>
            </a:r>
          </a:p>
          <a:p>
            <a:r>
              <a:rPr lang="en-US" sz="2000" smtClean="0"/>
              <a:t>Exchange cell phone, email, IM addresses.</a:t>
            </a:r>
          </a:p>
          <a:p>
            <a:r>
              <a:rPr lang="en-US" sz="2000" smtClean="0"/>
              <a:t>Use the HD video conference equipment in ICL.</a:t>
            </a:r>
          </a:p>
          <a:p>
            <a:r>
              <a:rPr lang="en-US" sz="2000" smtClean="0"/>
              <a:t>Create backups of your work on multiple computers / media. Backup includes your web site.</a:t>
            </a:r>
          </a:p>
          <a:p>
            <a:r>
              <a:rPr lang="en-US" sz="2000" smtClean="0"/>
              <a:t>Integrate parts of  your game as often as possible- preferably weekly. DO NOT WAIT TILL THE END TO INTEGRATE.</a:t>
            </a:r>
          </a:p>
          <a:p>
            <a:r>
              <a:rPr lang="en-US" sz="2000" smtClean="0"/>
              <a:t>Keeping a constantly working version provides visible progress &amp; therefore encouragement.</a:t>
            </a:r>
          </a:p>
          <a:p>
            <a:r>
              <a:rPr lang="en-US" sz="2000" smtClean="0"/>
              <a:t>Test this game on your friends for feedback. Write down the feedback and save it for your web site.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Responsibility of the Project Manager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Schedule weekly meetings.</a:t>
            </a:r>
          </a:p>
          <a:p>
            <a:pPr>
              <a:lnSpc>
                <a:spcPct val="90000"/>
              </a:lnSpc>
            </a:pPr>
            <a:r>
              <a:rPr lang="en-US" sz="1800"/>
              <a:t>Collect and distribute all contact information.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there is an agenda at every meeting.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 agenda is followed.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backup versions are being made.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 team rehearses their demos.</a:t>
            </a:r>
          </a:p>
          <a:p>
            <a:pPr>
              <a:lnSpc>
                <a:spcPct val="90000"/>
              </a:lnSpc>
            </a:pPr>
            <a:r>
              <a:rPr lang="en-US" sz="1800"/>
              <a:t>Check on status of deliverables at each meeting.</a:t>
            </a:r>
          </a:p>
          <a:p>
            <a:pPr>
              <a:lnSpc>
                <a:spcPct val="90000"/>
              </a:lnSpc>
            </a:pPr>
            <a:r>
              <a:rPr lang="en-US" sz="1800"/>
              <a:t>Listen to your team members, NOT dictate- you haven’t earned that right.</a:t>
            </a:r>
          </a:p>
          <a:p>
            <a:pPr>
              <a:lnSpc>
                <a:spcPct val="90000"/>
              </a:lnSpc>
            </a:pPr>
            <a:r>
              <a:rPr lang="en-US" sz="1800"/>
              <a:t>The only thing the manager can dictate is what I recommend- only because I have more experience.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there are action items after each meeting.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 overall game is developed on time- that the game development team is not stuck in a technical problem they can’t solve.</a:t>
            </a:r>
          </a:p>
          <a:p>
            <a:pPr>
              <a:lnSpc>
                <a:spcPct val="90000"/>
              </a:lnSpc>
            </a:pPr>
            <a:r>
              <a:rPr lang="en-US" sz="1800"/>
              <a:t>Manager needs to know when to cut their losses and come up with a backup plan.</a:t>
            </a:r>
          </a:p>
          <a:p>
            <a:pPr>
              <a:lnSpc>
                <a:spcPct val="90000"/>
              </a:lnSpc>
            </a:pPr>
            <a:r>
              <a:rPr lang="en-US" sz="1800"/>
              <a:t>Make sure the web page is well designed and documented- provides a professional image of the company.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Responsibility of the Team Members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10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Attend all meetings.</a:t>
            </a:r>
          </a:p>
          <a:p>
            <a:pPr>
              <a:lnSpc>
                <a:spcPct val="90000"/>
              </a:lnSpc>
            </a:pPr>
            <a:r>
              <a:rPr lang="en-US" sz="2400"/>
              <a:t>Be active in all meetings.</a:t>
            </a:r>
          </a:p>
          <a:p>
            <a:pPr>
              <a:lnSpc>
                <a:spcPct val="90000"/>
              </a:lnSpc>
            </a:pPr>
            <a:r>
              <a:rPr lang="en-US" sz="2400"/>
              <a:t>Provide deliverables on time.</a:t>
            </a:r>
          </a:p>
          <a:p>
            <a:pPr>
              <a:lnSpc>
                <a:spcPct val="90000"/>
              </a:lnSpc>
            </a:pPr>
            <a:r>
              <a:rPr lang="en-US" sz="2400"/>
              <a:t>Be communicative / responsive to email &amp; make your team mates constantly aware of your development status.</a:t>
            </a:r>
          </a:p>
          <a:p>
            <a:pPr>
              <a:lnSpc>
                <a:spcPct val="90000"/>
              </a:lnSpc>
            </a:pPr>
            <a:r>
              <a:rPr lang="en-US" sz="2400"/>
              <a:t>Show new progress at EVERY team meeting- with a short mini-demo.  Again: if you have nothing to show it usually means you haven’t done anything.</a:t>
            </a:r>
          </a:p>
          <a:p>
            <a:pPr>
              <a:lnSpc>
                <a:spcPct val="90000"/>
              </a:lnSpc>
            </a:pPr>
            <a:r>
              <a:rPr lang="en-US" sz="2400"/>
              <a:t>Voice technical and schedule concerns to manager- remember the Space Shuttle disaster?</a:t>
            </a:r>
          </a:p>
          <a:p>
            <a:pPr>
              <a:lnSpc>
                <a:spcPct val="90000"/>
              </a:lnSpc>
            </a:pPr>
            <a:r>
              <a:rPr lang="en-US" sz="2400"/>
              <a:t>Subtle way to tell someone they are not pulling their own weight:</a:t>
            </a:r>
          </a:p>
          <a:p>
            <a:pPr>
              <a:lnSpc>
                <a:spcPct val="90000"/>
              </a:lnSpc>
            </a:pPr>
            <a:r>
              <a:rPr lang="en-US" sz="2400"/>
              <a:t>“Dude, you’re clearly overloaded, why don’t I work on that instead.”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Differences:</a:t>
            </a:r>
            <a:br>
              <a:rPr lang="en-US" dirty="0" smtClean="0"/>
            </a:br>
            <a:r>
              <a:rPr lang="en-US" dirty="0" smtClean="0"/>
              <a:t>Artists </a:t>
            </a:r>
            <a:r>
              <a:rPr lang="en-US" dirty="0" err="1" smtClean="0"/>
              <a:t>vs</a:t>
            </a:r>
            <a:r>
              <a:rPr lang="en-US" dirty="0" smtClean="0"/>
              <a:t> Computer Scientists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6705600" cy="4572000"/>
          </a:xfrm>
        </p:spPr>
        <p:txBody>
          <a:bodyPr/>
          <a:lstStyle/>
          <a:p>
            <a:r>
              <a:rPr lang="en-US" sz="1400" smtClean="0"/>
              <a:t>Artists don’t know and care (rightfully so) why something is not possible, or how difficult something is to do.</a:t>
            </a:r>
          </a:p>
          <a:p>
            <a:r>
              <a:rPr lang="en-US" sz="1400" smtClean="0"/>
              <a:t>CS people are sometimes over constrained by what they think they can do.</a:t>
            </a:r>
          </a:p>
          <a:p>
            <a:r>
              <a:rPr lang="en-US" sz="1400" smtClean="0"/>
              <a:t>CS people tend to like certain things solely on its technical merits rather than whether something fits in the overall vision of things. I.e. don’t see the forest for the trees.</a:t>
            </a:r>
          </a:p>
          <a:p>
            <a:r>
              <a:rPr lang="en-US" sz="1400" smtClean="0"/>
              <a:t>Artists understand the concept of showtime- i.e. getting something finished to a point that is presentable.</a:t>
            </a:r>
          </a:p>
          <a:p>
            <a:r>
              <a:rPr lang="en-US" sz="1400" smtClean="0"/>
              <a:t>CS people tend to tinker forever – “just-one-more-feature-itis”.</a:t>
            </a:r>
          </a:p>
          <a:p>
            <a:r>
              <a:rPr lang="en-US" sz="1400" smtClean="0"/>
              <a:t>Artists are experienced in taking and giving feedback through a process of critiquing.</a:t>
            </a:r>
          </a:p>
          <a:p>
            <a:r>
              <a:rPr lang="en-US" sz="1400" smtClean="0"/>
              <a:t>CS people take it personally when you don’t like their work.</a:t>
            </a:r>
          </a:p>
          <a:p>
            <a:r>
              <a:rPr lang="en-US" sz="1400" smtClean="0"/>
              <a:t>There are fine artists and graphic artists. Good art doesn’t necessarily translate to good communication. Graphic artists are generally better at balancing the two.</a:t>
            </a:r>
          </a:p>
          <a:p>
            <a:r>
              <a:rPr lang="en-US" sz="1400" smtClean="0"/>
              <a:t>Artists tend to be more “obsessed” with creating their own identity in the art world.</a:t>
            </a:r>
          </a:p>
          <a:p>
            <a:r>
              <a:rPr lang="en-US" sz="1400" smtClean="0"/>
              <a:t>Artists tend to think of CS people as their computer support.</a:t>
            </a:r>
          </a:p>
          <a:p>
            <a:r>
              <a:rPr lang="en-US" sz="1400" smtClean="0"/>
              <a:t>CS people tend to think Artists are “dumb”.</a:t>
            </a:r>
          </a:p>
          <a:p>
            <a:r>
              <a:rPr lang="en-US" sz="1400" smtClean="0"/>
              <a:t>CS needs to build a test harness or basic game environment for artists to test out their artwork in parallel while you are developing new code.</a:t>
            </a:r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038600"/>
            <a:ext cx="2043113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1371600"/>
            <a:ext cx="16002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(Agile) Game Development Cycle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Identify a small handful of top priority features/capabilities</a:t>
            </a:r>
          </a:p>
          <a:p>
            <a:r>
              <a:rPr lang="en-US" sz="2000" dirty="0" smtClean="0"/>
              <a:t>Design and implement the features</a:t>
            </a:r>
          </a:p>
          <a:p>
            <a:r>
              <a:rPr lang="en-US" sz="2000" dirty="0" smtClean="0"/>
              <a:t>Test the individual features</a:t>
            </a:r>
          </a:p>
          <a:p>
            <a:r>
              <a:rPr lang="en-US" sz="2000" dirty="0" smtClean="0"/>
              <a:t>Integrate features</a:t>
            </a:r>
          </a:p>
          <a:p>
            <a:r>
              <a:rPr lang="en-US" sz="2000" dirty="0" smtClean="0"/>
              <a:t>Test integrated system so far</a:t>
            </a:r>
          </a:p>
          <a:p>
            <a:r>
              <a:rPr lang="en-US" sz="2000" dirty="0" smtClean="0"/>
              <a:t>Repeat for next set of features</a:t>
            </a:r>
          </a:p>
          <a:p>
            <a:r>
              <a:rPr lang="en-US" sz="2000" dirty="0" smtClean="0"/>
              <a:t>For the class the recommended cycle time is 2 weeks MAX. </a:t>
            </a:r>
          </a:p>
          <a:p>
            <a:r>
              <a:rPr lang="en-US" sz="2000" dirty="0" smtClean="0"/>
              <a:t>But you should have WEEKLY working BUILDS.</a:t>
            </a:r>
          </a:p>
          <a:p>
            <a:r>
              <a:rPr lang="en-US" sz="2000" dirty="0" smtClean="0"/>
              <a:t>If a feature is late chances are you will never catch-up, so cut your losses and determine what you can cut from the game.</a:t>
            </a:r>
          </a:p>
          <a:p>
            <a:r>
              <a:rPr lang="en-US" sz="2000" dirty="0" smtClean="0"/>
              <a:t>POLISHING CAN TAKE A LOT MORE EFFORT THAN CREATION.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Tip: Issue Tracking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0963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Slide Morgue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Adventure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51203" name="Picture 3">
            <a:hlinkClick r:id="rId3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4300" y="4114800"/>
            <a:ext cx="4533900" cy="2125663"/>
          </a:xfrm>
          <a:ln w="38100" cap="flat">
            <a:solidFill>
              <a:schemeClr val="tx1"/>
            </a:solidFill>
          </a:ln>
        </p:spPr>
      </p:pic>
      <p:pic>
        <p:nvPicPr>
          <p:cNvPr id="51204" name="Picture 4" descr="Adventureland-Gfx_inga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724400" y="3706813"/>
            <a:ext cx="4114800" cy="2905125"/>
          </a:xfrm>
        </p:spPr>
      </p:pic>
      <p:pic>
        <p:nvPicPr>
          <p:cNvPr id="51205" name="Picture 5" descr="testlevel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6751638" y="1981200"/>
            <a:ext cx="2392362" cy="1495425"/>
          </a:xfrm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153025" y="6248400"/>
            <a:ext cx="399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Adventureland – Scott Adams (1978)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531813" y="6324600"/>
            <a:ext cx="2533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Infocom Games - 1981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6038850" y="1066800"/>
            <a:ext cx="31051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Tomb Raider – Eidos (1996)</a:t>
            </a:r>
          </a:p>
        </p:txBody>
      </p:sp>
      <p:pic>
        <p:nvPicPr>
          <p:cNvPr id="51209" name="Picture 9" descr="mkri_01">
            <a:hlinkClick r:id="rId7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>
          <a:xfrm>
            <a:off x="3810000" y="1828800"/>
            <a:ext cx="2438400" cy="1828800"/>
          </a:xfrm>
          <a:ln w="38100">
            <a:solidFill>
              <a:schemeClr val="tx1"/>
            </a:solidFill>
          </a:ln>
        </p:spPr>
      </p:pic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819400" y="1431925"/>
            <a:ext cx="4297363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Mark of Kri – San Diego Studios (2002)</a:t>
            </a:r>
          </a:p>
        </p:txBody>
      </p:sp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828800"/>
            <a:ext cx="2743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76200" y="1066800"/>
            <a:ext cx="35496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Prince of Persia – Ubisoft (2003)</a:t>
            </a:r>
          </a:p>
        </p:txBody>
      </p:sp>
    </p:spTree>
    <p:extLst>
      <p:ext uri="{BB962C8B-B14F-4D97-AF65-F5344CB8AC3E}">
        <p14:creationId xmlns:p14="http://schemas.microsoft.com/office/powerpoint/2010/main" val="294514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interplay between the </a:t>
            </a:r>
            <a:r>
              <a:rPr lang="en-US" dirty="0" smtClean="0">
                <a:solidFill>
                  <a:srgbClr val="CCFFCC"/>
                </a:solidFill>
              </a:rPr>
              <a:t>GOALS</a:t>
            </a:r>
            <a:r>
              <a:rPr lang="en-US" dirty="0" smtClean="0"/>
              <a:t>, the </a:t>
            </a:r>
            <a:r>
              <a:rPr lang="en-US" dirty="0" smtClean="0">
                <a:solidFill>
                  <a:srgbClr val="CCFFCC"/>
                </a:solidFill>
              </a:rPr>
              <a:t>RULES</a:t>
            </a:r>
            <a:r>
              <a:rPr lang="en-US" dirty="0" smtClean="0"/>
              <a:t> and the </a:t>
            </a:r>
            <a:r>
              <a:rPr lang="en-US" dirty="0" smtClean="0">
                <a:solidFill>
                  <a:srgbClr val="CCFFCC"/>
                </a:solidFill>
              </a:rPr>
              <a:t>Feedback System </a:t>
            </a:r>
            <a:r>
              <a:rPr lang="en-US" dirty="0" smtClean="0"/>
              <a:t>can be described as the </a:t>
            </a:r>
            <a:r>
              <a:rPr lang="en-US" dirty="0" smtClean="0">
                <a:solidFill>
                  <a:srgbClr val="FFCC66"/>
                </a:solidFill>
              </a:rPr>
              <a:t>GAMEPLAY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Lets go through the following genres of games and try to describe their game play.</a:t>
            </a:r>
          </a:p>
          <a:p>
            <a:r>
              <a:rPr lang="en-US" dirty="0" smtClean="0">
                <a:solidFill>
                  <a:srgbClr val="FFCC66"/>
                </a:solidFill>
              </a:rPr>
              <a:t>What are the goals, rules and feedback systems for each of these games?</a:t>
            </a:r>
            <a:endParaRPr lang="en-US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6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RPG</a:t>
            </a:r>
            <a:br>
              <a:rPr lang="en-US" sz="2000"/>
            </a:br>
            <a:r>
              <a:rPr lang="en-US" sz="2000">
                <a:solidFill>
                  <a:srgbClr val="FF9933"/>
                </a:solidFill>
              </a:rPr>
              <a:t>Gameplay: Similar to adventure, less emphasis on action, more emphasis on statistical dice rolling to determine outcome</a:t>
            </a:r>
          </a:p>
        </p:txBody>
      </p:sp>
      <p:pic>
        <p:nvPicPr>
          <p:cNvPr id="59395" name="Picture 3" descr="wizardry1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14900" y="3740150"/>
            <a:ext cx="4229100" cy="3117850"/>
          </a:xfrm>
        </p:spPr>
      </p:pic>
      <p:pic>
        <p:nvPicPr>
          <p:cNvPr id="59396" name="Picture 4" descr="gauntlet-s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4148138"/>
            <a:ext cx="3581400" cy="2557462"/>
          </a:xfrm>
        </p:spPr>
      </p:pic>
      <p:pic>
        <p:nvPicPr>
          <p:cNvPr id="59397" name="Picture 5" descr="screenshot 4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21336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drea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/>
          <a:srcRect/>
          <a:stretch>
            <a:fillRect/>
          </a:stretch>
        </p:blipFill>
        <p:spPr>
          <a:xfrm>
            <a:off x="6705600" y="2057400"/>
            <a:ext cx="2286000" cy="1714500"/>
          </a:xfrm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862513" y="1219200"/>
            <a:ext cx="4281487" cy="396875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Gauntlet Dark Legacy – Midway (2002)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2743200" y="1676400"/>
            <a:ext cx="3810000" cy="701675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Knights of the Old Republic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BioWare (2003)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5942013" y="6248400"/>
            <a:ext cx="3025775" cy="396875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Wizardry – Sir-Tech (1979)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50813" y="6461125"/>
            <a:ext cx="2921000" cy="396875"/>
          </a:xfrm>
          <a:prstGeom prst="rect">
            <a:avLst/>
          </a:prstGeom>
          <a:solidFill>
            <a:schemeClr val="bg1">
              <a:alpha val="5686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Gauntlet -  Midway (1985)</a:t>
            </a:r>
          </a:p>
        </p:txBody>
      </p:sp>
      <p:pic>
        <p:nvPicPr>
          <p:cNvPr id="59403" name="Picture 11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1676400"/>
            <a:ext cx="2794000" cy="20955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2819400" cy="701675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Elderscrolls Oblivion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2K Games (2006)</a:t>
            </a:r>
          </a:p>
        </p:txBody>
      </p:sp>
    </p:spTree>
    <p:extLst>
      <p:ext uri="{BB962C8B-B14F-4D97-AF65-F5344CB8AC3E}">
        <p14:creationId xmlns:p14="http://schemas.microsoft.com/office/powerpoint/2010/main" val="239412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ockpit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667000" y="4800600"/>
            <a:ext cx="2438400" cy="1644650"/>
          </a:xfrm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Space Simulations</a:t>
            </a:r>
            <a:br>
              <a:rPr lang="en-US" sz="2800"/>
            </a:br>
            <a:r>
              <a:rPr lang="en-US" sz="2000">
                <a:solidFill>
                  <a:srgbClr val="FF9933"/>
                </a:solidFill>
              </a:rPr>
              <a:t>Gameplay: Fly through space and shoot things</a:t>
            </a:r>
            <a:br>
              <a:rPr lang="en-US" sz="2000">
                <a:solidFill>
                  <a:srgbClr val="FF9933"/>
                </a:solidFill>
              </a:rPr>
            </a:br>
            <a:r>
              <a:rPr lang="en-US" sz="2000">
                <a:solidFill>
                  <a:srgbClr val="FF9933"/>
                </a:solidFill>
              </a:rPr>
              <a:t>Become a privateer</a:t>
            </a:r>
            <a:endParaRPr lang="en-US" sz="2800">
              <a:solidFill>
                <a:srgbClr val="FF9933"/>
              </a:solidFill>
            </a:endParaRPr>
          </a:p>
        </p:txBody>
      </p:sp>
      <p:pic>
        <p:nvPicPr>
          <p:cNvPr id="61444" name="Picture 4" descr="sr-under-attack">
            <a:hlinkClick r:id="rId4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181600" y="4038600"/>
            <a:ext cx="3962400" cy="2690813"/>
          </a:xfrm>
          <a:ln w="38100">
            <a:solidFill>
              <a:schemeClr val="tx1"/>
            </a:solidFill>
          </a:ln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356225" y="4114800"/>
            <a:ext cx="3832225" cy="7016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latin typeface="Times New Roman" charset="0"/>
                <a:ea typeface="Arial" charset="0"/>
                <a:cs typeface="Arial" charset="0"/>
              </a:rPr>
              <a:t>Star Raiders –</a:t>
            </a:r>
          </a:p>
          <a:p>
            <a:pPr algn="r"/>
            <a:r>
              <a:rPr lang="en-US" sz="2000" b="1">
                <a:latin typeface="Times New Roman" charset="0"/>
                <a:ea typeface="Arial" charset="0"/>
                <a:cs typeface="Arial" charset="0"/>
              </a:rPr>
              <a:t>Doug Neubauer</a:t>
            </a:r>
            <a:r>
              <a:rPr lang="en-US" sz="2000">
                <a:latin typeface="Times New Roman" charset="0"/>
                <a:ea typeface="Arial" charset="0"/>
                <a:cs typeface="Arial" charset="0"/>
              </a:rPr>
              <a:t>, Atari (1979) (8K)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725738" y="6203950"/>
            <a:ext cx="2532062" cy="581025"/>
          </a:xfrm>
          <a:prstGeom prst="rect">
            <a:avLst/>
          </a:prstGeom>
          <a:solidFill>
            <a:schemeClr val="bg1">
              <a:alpha val="58038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Wing Commander –</a:t>
            </a:r>
          </a:p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Chris Roberts, Origin (1990)</a:t>
            </a:r>
          </a:p>
        </p:txBody>
      </p:sp>
      <p:pic>
        <p:nvPicPr>
          <p:cNvPr id="61447" name="Picture 7" descr="rogueleadgc3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2743200" y="2895600"/>
            <a:ext cx="2514600" cy="1885950"/>
          </a:xfrm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524000"/>
            <a:ext cx="1828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5181600" y="1143000"/>
            <a:ext cx="2243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Privateer – Origin (1993)</a:t>
            </a:r>
          </a:p>
        </p:txBody>
      </p:sp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6600" y="2667000"/>
            <a:ext cx="19812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7227888" y="2209800"/>
            <a:ext cx="1916112" cy="581025"/>
          </a:xfrm>
          <a:prstGeom prst="rect">
            <a:avLst/>
          </a:prstGeom>
          <a:solidFill>
            <a:schemeClr val="bg1">
              <a:alpha val="5803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Mercenary –</a:t>
            </a:r>
          </a:p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Novagen (1985)</a:t>
            </a:r>
          </a:p>
        </p:txBody>
      </p:sp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4724400"/>
            <a:ext cx="2032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152400" y="4495800"/>
            <a:ext cx="214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Elite - Acornsoft (1984)</a:t>
            </a:r>
          </a:p>
        </p:txBody>
      </p:sp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00" y="1524000"/>
            <a:ext cx="25908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2895600" y="2819400"/>
            <a:ext cx="317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Rogue Squadron – LucasArts (2001)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488950" y="1066800"/>
            <a:ext cx="312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charset="0"/>
                <a:ea typeface="Arial" charset="0"/>
                <a:cs typeface="Arial" charset="0"/>
              </a:rPr>
              <a:t>Darkstar One – Ascaron Ent. (2006)</a:t>
            </a: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10039350" y="3922713"/>
            <a:ext cx="184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 sz="5400"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40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Empire </a:t>
            </a:r>
            <a:r>
              <a:rPr lang="en-US" sz="3600" dirty="0" smtClean="0"/>
              <a:t>Building</a:t>
            </a:r>
            <a:endParaRPr lang="en-US" sz="3600" dirty="0"/>
          </a:p>
        </p:txBody>
      </p:sp>
      <p:pic>
        <p:nvPicPr>
          <p:cNvPr id="65539" name="Picture 3" descr="viewuni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810000"/>
            <a:ext cx="3048000" cy="2897188"/>
          </a:xfrm>
        </p:spPr>
      </p:pic>
      <p:pic>
        <p:nvPicPr>
          <p:cNvPr id="65540" name="Picture 4" descr="Tournament No. 240 Ever seen a lazy green player like that?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562600" y="2057400"/>
            <a:ext cx="3352800" cy="3352800"/>
          </a:xfrm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562600" y="4891088"/>
            <a:ext cx="3287713" cy="366712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charset="0"/>
                <a:ea typeface="Arial" charset="0"/>
                <a:cs typeface="Arial" charset="0"/>
              </a:rPr>
              <a:t>MULE – Ozark Softscape (1983) 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763" y="3786188"/>
            <a:ext cx="4684712" cy="396875"/>
          </a:xfrm>
          <a:prstGeom prst="rect">
            <a:avLst/>
          </a:prstGeom>
          <a:solidFill>
            <a:schemeClr val="bg1">
              <a:alpha val="4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Civilization – Sid Meier, Microprose (1991)</a:t>
            </a:r>
          </a:p>
        </p:txBody>
      </p:sp>
      <p:pic>
        <p:nvPicPr>
          <p:cNvPr id="65543" name="Picture 7" descr="screensho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1143000"/>
            <a:ext cx="4038600" cy="2524125"/>
          </a:xfrm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454025" y="1143000"/>
            <a:ext cx="3535363" cy="396875"/>
          </a:xfrm>
          <a:prstGeom prst="rect">
            <a:avLst/>
          </a:prstGeom>
          <a:solidFill>
            <a:schemeClr val="bg1">
              <a:alpha val="43137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Master of Orion – Simtex (1994)</a:t>
            </a:r>
          </a:p>
        </p:txBody>
      </p:sp>
    </p:spTree>
    <p:extLst>
      <p:ext uri="{BB962C8B-B14F-4D97-AF65-F5344CB8AC3E}">
        <p14:creationId xmlns:p14="http://schemas.microsoft.com/office/powerpoint/2010/main" val="324000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76650" y="3124200"/>
            <a:ext cx="5467350" cy="3714750"/>
          </a:xfrm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Sports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716713" y="5819775"/>
            <a:ext cx="2370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Olympic Decathlon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Microsoft (1981)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809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11163" y="1066800"/>
            <a:ext cx="247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Madden NFL 07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Electronic Arts (2006)</a:t>
            </a:r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828800"/>
            <a:ext cx="3581400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181600" y="1066800"/>
            <a:ext cx="247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FIFA 07 –</a:t>
            </a:r>
          </a:p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Electronic Arts (2006)</a:t>
            </a:r>
          </a:p>
        </p:txBody>
      </p:sp>
    </p:spTree>
    <p:extLst>
      <p:ext uri="{BB962C8B-B14F-4D97-AF65-F5344CB8AC3E}">
        <p14:creationId xmlns:p14="http://schemas.microsoft.com/office/powerpoint/2010/main" val="106440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(1</a:t>
            </a:r>
            <a:r>
              <a:rPr lang="en-US" baseline="30000" dirty="0"/>
              <a:t>st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person shooters</a:t>
            </a:r>
            <a:r>
              <a:rPr lang="en-US" dirty="0" smtClean="0"/>
              <a:t>)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49156" name="Picture 3" descr="screenshot 19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124200" y="1431925"/>
            <a:ext cx="3048000" cy="2089150"/>
          </a:xfrm>
        </p:spPr>
      </p:pic>
      <p:pic>
        <p:nvPicPr>
          <p:cNvPr id="49157" name="Picture 4" descr="wolfenstein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alphaModFix amt="46000"/>
          </a:blip>
          <a:srcRect/>
          <a:stretch>
            <a:fillRect/>
          </a:stretch>
        </p:blipFill>
        <p:spPr>
          <a:xfrm>
            <a:off x="4800600" y="3962400"/>
            <a:ext cx="4133850" cy="2695575"/>
          </a:xfrm>
          <a:solidFill>
            <a:schemeClr val="bg1">
              <a:alpha val="45882"/>
            </a:schemeClr>
          </a:solidFill>
          <a:ln w="38100">
            <a:solidFill>
              <a:schemeClr val="tx1"/>
            </a:solidFill>
          </a:ln>
        </p:spPr>
      </p:pic>
      <p:pic>
        <p:nvPicPr>
          <p:cNvPr id="49158" name="Picture 5" descr="B00005NCC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1431925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5845175" y="6324600"/>
            <a:ext cx="2843213" cy="396875"/>
          </a:xfrm>
          <a:prstGeom prst="rect">
            <a:avLst/>
          </a:prstGeom>
          <a:solidFill>
            <a:schemeClr val="bg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Castle Wolfenstein - 1981</a:t>
            </a:r>
          </a:p>
        </p:txBody>
      </p:sp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5334000" y="3336925"/>
            <a:ext cx="3563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Devil May Cry – Capcom (2001)</a:t>
            </a:r>
          </a:p>
        </p:txBody>
      </p:sp>
      <p:sp>
        <p:nvSpPr>
          <p:cNvPr id="49161" name="Text Box 8"/>
          <p:cNvSpPr txBox="1">
            <a:spLocks noChangeArrowheads="1"/>
          </p:cNvSpPr>
          <p:nvPr/>
        </p:nvSpPr>
        <p:spPr bwMode="auto">
          <a:xfrm>
            <a:off x="3124200" y="1355725"/>
            <a:ext cx="2406650" cy="396875"/>
          </a:xfrm>
          <a:prstGeom prst="rect">
            <a:avLst/>
          </a:prstGeom>
          <a:solidFill>
            <a:schemeClr val="bg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Halo – Bungie (2002)</a:t>
            </a:r>
          </a:p>
        </p:txBody>
      </p:sp>
      <p:pic>
        <p:nvPicPr>
          <p:cNvPr id="49162" name="Picture 9" descr="Doom-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381000" y="3987800"/>
            <a:ext cx="3962400" cy="2641600"/>
          </a:xfrm>
        </p:spPr>
      </p:pic>
      <p:sp>
        <p:nvSpPr>
          <p:cNvPr id="49163" name="Text Box 10"/>
          <p:cNvSpPr txBox="1">
            <a:spLocks noChangeArrowheads="1"/>
          </p:cNvSpPr>
          <p:nvPr/>
        </p:nvSpPr>
        <p:spPr bwMode="auto">
          <a:xfrm>
            <a:off x="2209800" y="6324600"/>
            <a:ext cx="2152650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DOOM – id (1994)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1143000" y="3260725"/>
            <a:ext cx="1728788" cy="396875"/>
          </a:xfrm>
          <a:prstGeom prst="rect">
            <a:avLst/>
          </a:prstGeom>
          <a:solidFill>
            <a:schemeClr val="bg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Psi-Ops (2004)</a:t>
            </a:r>
          </a:p>
        </p:txBody>
      </p:sp>
    </p:spTree>
    <p:extLst>
      <p:ext uri="{BB962C8B-B14F-4D97-AF65-F5344CB8AC3E}">
        <p14:creationId xmlns:p14="http://schemas.microsoft.com/office/powerpoint/2010/main" val="270006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43000"/>
            <a:ext cx="741045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2800" dirty="0"/>
              <a:t>Stealth:   A Sub-Genre of </a:t>
            </a:r>
            <a:r>
              <a:rPr lang="en-US" sz="2800" dirty="0" smtClean="0"/>
              <a:t>Adventure</a:t>
            </a:r>
            <a:endParaRPr lang="en-US" sz="2400" dirty="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239000" y="6172200"/>
            <a:ext cx="1685925" cy="396875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Tenchu (1998)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152400" y="6324600"/>
            <a:ext cx="2674938" cy="396875"/>
          </a:xfrm>
          <a:prstGeom prst="rect">
            <a:avLst/>
          </a:prstGeom>
          <a:solidFill>
            <a:schemeClr val="bg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Metal Gear Solid (1998)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5638800" y="3413125"/>
            <a:ext cx="2900363" cy="396875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Thief: Dark Project (1999)</a:t>
            </a:r>
          </a:p>
        </p:txBody>
      </p:sp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3168650" cy="396875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  <a:ea typeface="Arial" charset="0"/>
                <a:cs typeface="Arial" charset="0"/>
              </a:rPr>
              <a:t>Chronicles of Riddick (2004)</a:t>
            </a:r>
          </a:p>
        </p:txBody>
      </p:sp>
    </p:spTree>
    <p:extLst>
      <p:ext uri="{BB962C8B-B14F-4D97-AF65-F5344CB8AC3E}">
        <p14:creationId xmlns:p14="http://schemas.microsoft.com/office/powerpoint/2010/main" val="408688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VLPPT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VLPPT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VLPPT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LPPT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LPPT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EVLPPTTemplate</Template>
  <TotalTime>2463</TotalTime>
  <Words>3095</Words>
  <Application>Microsoft Macintosh PowerPoint</Application>
  <PresentationFormat>On-screen Show (4:3)</PresentationFormat>
  <Paragraphs>354</Paragraphs>
  <Slides>73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EVLPPTTemplate</vt:lpstr>
      <vt:lpstr>Game Design</vt:lpstr>
      <vt:lpstr>All Games Share 4 Traits</vt:lpstr>
      <vt:lpstr>Goals</vt:lpstr>
      <vt:lpstr>Rules</vt:lpstr>
      <vt:lpstr>A Feedback System</vt:lpstr>
      <vt:lpstr>Voluntary Participation</vt:lpstr>
      <vt:lpstr>Gameplay</vt:lpstr>
      <vt:lpstr>Action (1st and 3rd person shooters)</vt:lpstr>
      <vt:lpstr>Stealth:   A Sub-Genre of Adventure</vt:lpstr>
      <vt:lpstr>Fighters</vt:lpstr>
      <vt:lpstr>Driving</vt:lpstr>
      <vt:lpstr>Real Time Strategy (RTS) Gameplay: Build armies and battle</vt:lpstr>
      <vt:lpstr>Definition of a Game</vt:lpstr>
      <vt:lpstr>Unnecessary Obstacles Work vs Play</vt:lpstr>
      <vt:lpstr>What is Depression?</vt:lpstr>
      <vt:lpstr>So Lets Look at What Work Means in Video Games</vt:lpstr>
      <vt:lpstr>But Work is not enough</vt:lpstr>
      <vt:lpstr>A Psychology Experiment To Find Out What Activities In A Day are Fun</vt:lpstr>
      <vt:lpstr>PowerPoint Presentation</vt:lpstr>
      <vt:lpstr>We All Know What Makes Us Feel BAD</vt:lpstr>
      <vt:lpstr>So What is HARD Fun?</vt:lpstr>
      <vt:lpstr>Stress</vt:lpstr>
      <vt:lpstr>Eustress</vt:lpstr>
      <vt:lpstr>One More Emotional Benefit to Hard Fun</vt:lpstr>
      <vt:lpstr>Fun &amp; Failure</vt:lpstr>
      <vt:lpstr>A Study of Super Monkey Ball 2</vt:lpstr>
      <vt:lpstr>PowerPoint Presentation</vt:lpstr>
      <vt:lpstr>PowerPoint Presentation</vt:lpstr>
      <vt:lpstr>PowerPoint Presentation</vt:lpstr>
      <vt:lpstr>How to Introduce Difficulty in a Game</vt:lpstr>
      <vt:lpstr>Dr. C suggests The Flow Channel - the path between 2 extremes of difficulty</vt:lpstr>
      <vt:lpstr>An even better way to introduce difficulty is as follows…</vt:lpstr>
      <vt:lpstr>Take Home Message</vt:lpstr>
      <vt:lpstr>PowerPoint Presentation</vt:lpstr>
      <vt:lpstr>What’s the Algorithm?</vt:lpstr>
      <vt:lpstr>Primary Things to Think About</vt:lpstr>
      <vt:lpstr>1. Brainstorm the Gameplay (Using Storyboards)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Critically Analyze Your Designs: Art of Game Design Cards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Management</vt:lpstr>
      <vt:lpstr>Project Management 101</vt:lpstr>
      <vt:lpstr>Project Management 101</vt:lpstr>
      <vt:lpstr>PowerPoint Presentation</vt:lpstr>
      <vt:lpstr>Project Management 101</vt:lpstr>
      <vt:lpstr>Project Management 101</vt:lpstr>
      <vt:lpstr>Responsibility of the Project Manager</vt:lpstr>
      <vt:lpstr>Responsibility of the Team Members</vt:lpstr>
      <vt:lpstr>Cultural Differences: Artists vs Computer Scientists</vt:lpstr>
      <vt:lpstr>(Agile) Game Development Cycle</vt:lpstr>
      <vt:lpstr>Development Tip: Issue Tracking</vt:lpstr>
      <vt:lpstr>Slide Morgue</vt:lpstr>
      <vt:lpstr>Adventure</vt:lpstr>
      <vt:lpstr>RPG Gameplay: Similar to adventure, less emphasis on action, more emphasis on statistical dice rolling to determine outcome</vt:lpstr>
      <vt:lpstr>Space Simulations Gameplay: Fly through space and shoot things Become a privateer</vt:lpstr>
      <vt:lpstr>Empire Building</vt:lpstr>
      <vt:lpstr>Sports</vt:lpstr>
    </vt:vector>
  </TitlesOfParts>
  <Company>EVL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Leigh</dc:creator>
  <cp:lastModifiedBy>Jason Leigh</cp:lastModifiedBy>
  <cp:revision>179</cp:revision>
  <dcterms:created xsi:type="dcterms:W3CDTF">2010-02-19T02:56:21Z</dcterms:created>
  <dcterms:modified xsi:type="dcterms:W3CDTF">2013-02-01T22:57:09Z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D:\Jason\cise_html</vt:lpwstr>
  </property>
</Properties>
</file>