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44"/>
  </p:notesMasterIdLst>
  <p:sldIdLst>
    <p:sldId id="257" r:id="rId2"/>
    <p:sldId id="258" r:id="rId3"/>
    <p:sldId id="263" r:id="rId4"/>
    <p:sldId id="262" r:id="rId5"/>
    <p:sldId id="264" r:id="rId6"/>
    <p:sldId id="302" r:id="rId7"/>
    <p:sldId id="261" r:id="rId8"/>
    <p:sldId id="267" r:id="rId9"/>
    <p:sldId id="268" r:id="rId10"/>
    <p:sldId id="259" r:id="rId11"/>
    <p:sldId id="285" r:id="rId12"/>
    <p:sldId id="275" r:id="rId13"/>
    <p:sldId id="303" r:id="rId14"/>
    <p:sldId id="286" r:id="rId15"/>
    <p:sldId id="279" r:id="rId16"/>
    <p:sldId id="287" r:id="rId17"/>
    <p:sldId id="288" r:id="rId18"/>
    <p:sldId id="289" r:id="rId19"/>
    <p:sldId id="290" r:id="rId20"/>
    <p:sldId id="291" r:id="rId21"/>
    <p:sldId id="278" r:id="rId22"/>
    <p:sldId id="284" r:id="rId23"/>
    <p:sldId id="283" r:id="rId24"/>
    <p:sldId id="282" r:id="rId25"/>
    <p:sldId id="281" r:id="rId26"/>
    <p:sldId id="271" r:id="rId27"/>
    <p:sldId id="292" r:id="rId28"/>
    <p:sldId id="272" r:id="rId29"/>
    <p:sldId id="293" r:id="rId30"/>
    <p:sldId id="299" r:id="rId31"/>
    <p:sldId id="300" r:id="rId32"/>
    <p:sldId id="295" r:id="rId33"/>
    <p:sldId id="273" r:id="rId34"/>
    <p:sldId id="294" r:id="rId35"/>
    <p:sldId id="296" r:id="rId36"/>
    <p:sldId id="298" r:id="rId37"/>
    <p:sldId id="304" r:id="rId38"/>
    <p:sldId id="297" r:id="rId39"/>
    <p:sldId id="280" r:id="rId40"/>
    <p:sldId id="301" r:id="rId41"/>
    <p:sldId id="270" r:id="rId42"/>
    <p:sldId id="260" r:id="rId43"/>
  </p:sldIdLst>
  <p:sldSz cx="9144000" cy="6858000" type="screen4x3"/>
  <p:notesSz cx="6858000" cy="9144000"/>
  <p:defaultTextStyle>
    <a:defPPr>
      <a:defRPr lang="en-US"/>
    </a:defPPr>
    <a:lvl1pPr algn="ctr" rtl="0" eaLnBrk="0" fontAlgn="base" hangingPunct="0">
      <a:spcBef>
        <a:spcPct val="0"/>
      </a:spcBef>
      <a:spcAft>
        <a:spcPct val="0"/>
      </a:spcAft>
      <a:defRPr sz="4400" kern="1200">
        <a:solidFill>
          <a:schemeClr val="tx2"/>
        </a:solidFill>
        <a:latin typeface="Times New Roman" charset="0"/>
        <a:ea typeface="+mn-ea"/>
        <a:cs typeface="+mn-cs"/>
      </a:defRPr>
    </a:lvl1pPr>
    <a:lvl2pPr marL="457200" algn="ctr" rtl="0" eaLnBrk="0" fontAlgn="base" hangingPunct="0">
      <a:spcBef>
        <a:spcPct val="0"/>
      </a:spcBef>
      <a:spcAft>
        <a:spcPct val="0"/>
      </a:spcAft>
      <a:defRPr sz="4400" kern="1200">
        <a:solidFill>
          <a:schemeClr val="tx2"/>
        </a:solidFill>
        <a:latin typeface="Times New Roman" charset="0"/>
        <a:ea typeface="+mn-ea"/>
        <a:cs typeface="+mn-cs"/>
      </a:defRPr>
    </a:lvl2pPr>
    <a:lvl3pPr marL="914400" algn="ctr" rtl="0" eaLnBrk="0" fontAlgn="base" hangingPunct="0">
      <a:spcBef>
        <a:spcPct val="0"/>
      </a:spcBef>
      <a:spcAft>
        <a:spcPct val="0"/>
      </a:spcAft>
      <a:defRPr sz="4400" kern="1200">
        <a:solidFill>
          <a:schemeClr val="tx2"/>
        </a:solidFill>
        <a:latin typeface="Times New Roman" charset="0"/>
        <a:ea typeface="+mn-ea"/>
        <a:cs typeface="+mn-cs"/>
      </a:defRPr>
    </a:lvl3pPr>
    <a:lvl4pPr marL="1371600" algn="ctr" rtl="0" eaLnBrk="0" fontAlgn="base" hangingPunct="0">
      <a:spcBef>
        <a:spcPct val="0"/>
      </a:spcBef>
      <a:spcAft>
        <a:spcPct val="0"/>
      </a:spcAft>
      <a:defRPr sz="4400" kern="1200">
        <a:solidFill>
          <a:schemeClr val="tx2"/>
        </a:solidFill>
        <a:latin typeface="Times New Roman" charset="0"/>
        <a:ea typeface="+mn-ea"/>
        <a:cs typeface="+mn-cs"/>
      </a:defRPr>
    </a:lvl4pPr>
    <a:lvl5pPr marL="1828800" algn="ctr" rtl="0" eaLnBrk="0" fontAlgn="base" hangingPunct="0">
      <a:spcBef>
        <a:spcPct val="0"/>
      </a:spcBef>
      <a:spcAft>
        <a:spcPct val="0"/>
      </a:spcAft>
      <a:defRPr sz="4400" kern="1200">
        <a:solidFill>
          <a:schemeClr val="tx2"/>
        </a:solidFill>
        <a:latin typeface="Times New Roman" charset="0"/>
        <a:ea typeface="+mn-ea"/>
        <a:cs typeface="+mn-cs"/>
      </a:defRPr>
    </a:lvl5pPr>
    <a:lvl6pPr marL="2286000" algn="l" defTabSz="457200" rtl="0" eaLnBrk="1" latinLnBrk="0" hangingPunct="1">
      <a:defRPr sz="4400" kern="1200">
        <a:solidFill>
          <a:schemeClr val="tx2"/>
        </a:solidFill>
        <a:latin typeface="Times New Roman" charset="0"/>
        <a:ea typeface="+mn-ea"/>
        <a:cs typeface="+mn-cs"/>
      </a:defRPr>
    </a:lvl6pPr>
    <a:lvl7pPr marL="2743200" algn="l" defTabSz="457200" rtl="0" eaLnBrk="1" latinLnBrk="0" hangingPunct="1">
      <a:defRPr sz="4400" kern="1200">
        <a:solidFill>
          <a:schemeClr val="tx2"/>
        </a:solidFill>
        <a:latin typeface="Times New Roman" charset="0"/>
        <a:ea typeface="+mn-ea"/>
        <a:cs typeface="+mn-cs"/>
      </a:defRPr>
    </a:lvl7pPr>
    <a:lvl8pPr marL="3200400" algn="l" defTabSz="457200" rtl="0" eaLnBrk="1" latinLnBrk="0" hangingPunct="1">
      <a:defRPr sz="4400" kern="1200">
        <a:solidFill>
          <a:schemeClr val="tx2"/>
        </a:solidFill>
        <a:latin typeface="Times New Roman" charset="0"/>
        <a:ea typeface="+mn-ea"/>
        <a:cs typeface="+mn-cs"/>
      </a:defRPr>
    </a:lvl8pPr>
    <a:lvl9pPr marL="3657600" algn="l" defTabSz="457200" rtl="0" eaLnBrk="1" latinLnBrk="0" hangingPunct="1">
      <a:defRPr sz="4400" kern="1200">
        <a:solidFill>
          <a:schemeClr val="tx2"/>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00"/>
    <a:srgbClr val="006600"/>
    <a:srgbClr val="FFCC66"/>
    <a:srgbClr val="6699FF"/>
    <a:srgbClr val="9B5D1F"/>
    <a:srgbClr val="FFFF00"/>
    <a:srgbClr val="333399"/>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autoAdjust="0"/>
    <p:restoredTop sz="94801" autoAdjust="0"/>
  </p:normalViewPr>
  <p:slideViewPr>
    <p:cSldViewPr>
      <p:cViewPr varScale="1">
        <p:scale>
          <a:sx n="80" d="100"/>
          <a:sy n="80"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32F414-17D5-4E4C-8CA9-4CACA011B07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08BBA-FAB2-1F43-8ECD-FC2B8AAF613D}" type="slidenum">
              <a:rPr lang="en-US"/>
              <a:pPr/>
              <a:t>1</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C3C05-4D2B-3A4A-B082-D00C352B88BF}" type="slidenum">
              <a:rPr lang="en-US"/>
              <a:pPr/>
              <a:t>11</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0FCD0-440A-EA4A-8DA1-6E6DA863C6F9}" type="slidenum">
              <a:rPr lang="en-US"/>
              <a:pPr/>
              <a:t>12</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B2C27-8100-E943-8F6A-58175B8C80A4}" type="slidenum">
              <a:rPr lang="en-US"/>
              <a:pPr/>
              <a:t>14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C2D17-0473-284F-9490-30C1CFE8C9BC}" type="slidenum">
              <a:rPr lang="en-US"/>
              <a:pPr/>
              <a:t>15</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1EAC-AAF6-9E49-A053-55F3297E831D}" type="slidenum">
              <a:rPr lang="en-US"/>
              <a:pPr/>
              <a:t>16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B9D40-7F07-FC4D-A1E5-2A672E54AD50}" type="slidenum">
              <a:rPr lang="en-US"/>
              <a:pPr/>
              <a:t>17</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F462B-37C8-2C4F-9E84-91B27F36CD6D}" type="slidenum">
              <a:rPr lang="en-US"/>
              <a:pPr/>
              <a:t>18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3B09A-15D8-C047-97D8-17116000E0CC}" type="slidenum">
              <a:rPr lang="en-US"/>
              <a:pPr/>
              <a:t>19</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E3CED-D6E6-B24D-B6C2-E3CCCA0CE446}" type="slidenum">
              <a:rPr lang="en-US"/>
              <a:pPr/>
              <a:t>20</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5A4B7-A603-9844-9F62-DE71639C1D7C}" type="slidenum">
              <a:rPr lang="en-US"/>
              <a:pPr/>
              <a:t>21</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6EAE6-449E-E747-BDA5-578001D4607B}" type="slidenum">
              <a:rPr lang="en-US"/>
              <a:pPr/>
              <a:t>2</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8258B-8D86-6E48-9C44-2968C2250C93}" type="slidenum">
              <a:rPr lang="en-US"/>
              <a:pPr/>
              <a:t>22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85A9B-2709-7341-9632-6FE46D95E780}" type="slidenum">
              <a:rPr lang="en-US"/>
              <a:pPr/>
              <a:t>23</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9CC52-25A6-E540-8DD2-D5E3AC767BA3}" type="slidenum">
              <a:rPr lang="en-US"/>
              <a:pPr/>
              <a:t>24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F601D-5512-FE4F-AF75-D8FF9AF74B25}" type="slidenum">
              <a:rPr lang="en-US"/>
              <a:pPr/>
              <a:t>25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EA8FC-82C9-3048-844A-8E7818342E1A}" type="slidenum">
              <a:rPr lang="en-US"/>
              <a:pPr/>
              <a:t>26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6CFA3-7756-7E47-A005-3ED18C9DEC00}" type="slidenum">
              <a:rPr lang="en-US"/>
              <a:pPr/>
              <a:t>27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9668B-A5AD-944F-9BB1-EEA26BB35EEA}" type="slidenum">
              <a:rPr lang="en-US"/>
              <a:pPr/>
              <a:t>28</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54635-6D28-E645-B104-718C5D55F223}" type="slidenum">
              <a:rPr lang="en-US"/>
              <a:pPr/>
              <a:t>29</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D77C5-DB20-4349-8643-3038E21FEB43}" type="slidenum">
              <a:rPr lang="en-US"/>
              <a:pPr/>
              <a:t>30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AC3C5-6E8C-F147-A2DC-2BD9EF42DECB}" type="slidenum">
              <a:rPr lang="en-US"/>
              <a:pPr/>
              <a:t>31</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B56FF-28FD-DA48-B490-318AE79CD657}" type="slidenum">
              <a:rPr lang="en-US"/>
              <a:pPr/>
              <a:t>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424B5-8C5C-2445-813D-B11095D1F94D}" type="slidenum">
              <a:rPr lang="en-US"/>
              <a:pPr/>
              <a:t>32</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BC2AF-56DD-3940-9E64-6AFBB3C2E356}" type="slidenum">
              <a:rPr lang="en-US"/>
              <a:pPr/>
              <a:t>33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D013F-2D1A-9141-B4A3-51CD1C7406AF}" type="slidenum">
              <a:rPr lang="en-US"/>
              <a:pPr/>
              <a:t>34</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96817-1F51-0D4A-8554-891BD4474AA4}" type="slidenum">
              <a:rPr lang="en-US"/>
              <a:pPr/>
              <a:t>35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EE563-297B-F944-9875-6A759286B6C3}" type="slidenum">
              <a:rPr lang="en-US"/>
              <a:pPr/>
              <a:t>36</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41D77-DCFB-B045-B68B-4529A9B8FDFA}"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90315-7B61-A64C-AB01-4FA926308F3D}" type="slidenum">
              <a:rPr lang="en-US"/>
              <a:pPr/>
              <a:t>39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8DB6D-61EE-DF47-9F2E-0F22FD5FA22D}" type="slidenum">
              <a:rPr lang="en-US"/>
              <a:pPr/>
              <a:t>41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8A21F-A9AC-CA48-BD50-F566E09DF9B3}" type="slidenum">
              <a:rPr lang="en-US"/>
              <a:pPr/>
              <a:t>42</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BF4E0-8918-8041-B7CE-E40854ED6454}" type="slidenum">
              <a:rPr lang="en-US"/>
              <a:pPr/>
              <a:t>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4FF0C-BC73-EC46-AD4B-36B7D356892F}" type="slidenum">
              <a:rPr lang="en-US"/>
              <a:pPr/>
              <a:t>5</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5A2F6-5514-9D4D-8578-A636AC4A7782}" type="slidenum">
              <a:rPr lang="en-US"/>
              <a:pPr/>
              <a:t>7</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2EF88-B3D6-2D40-8C27-CD4AD32CBDFD}" type="slidenum">
              <a:rPr lang="en-US"/>
              <a:pPr/>
              <a:t>8</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3D44A-C6A7-BD4E-B611-240E13F99D54}" type="slidenum">
              <a:rPr lang="en-US"/>
              <a:pPr/>
              <a:t>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B1689-98C9-8B43-A5FD-A275675C8869}" type="slidenum">
              <a:rPr lang="en-US"/>
              <a:pPr/>
              <a:t>10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305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8610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 name="Line 28"/>
          <p:cNvSpPr>
            <a:spLocks noChangeShapeType="1"/>
          </p:cNvSpPr>
          <p:nvPr/>
        </p:nvSpPr>
        <p:spPr bwMode="auto">
          <a:xfrm>
            <a:off x="0" y="1066800"/>
            <a:ext cx="9525000" cy="0"/>
          </a:xfrm>
          <a:prstGeom prst="line">
            <a:avLst/>
          </a:prstGeom>
          <a:noFill/>
          <a:ln w="9525">
            <a:solidFill>
              <a:srgbClr val="6699FF"/>
            </a:solidFill>
            <a:round/>
            <a:headEnd/>
            <a:tailEnd/>
          </a:ln>
          <a:effectLst/>
        </p:spPr>
        <p:txBody>
          <a:bodyPr wrap="none" anchor="ctr">
            <a:prstTxWarp prst="textNoShape">
              <a:avLst/>
            </a:prstTxWarp>
          </a:bodyPr>
          <a:lstStyle/>
          <a:p>
            <a:endParaRPr lang="en-US"/>
          </a:p>
        </p:txBody>
      </p:sp>
      <p:sp>
        <p:nvSpPr>
          <p:cNvPr id="1054" name="Text Box 30"/>
          <p:cNvSpPr txBox="1">
            <a:spLocks noChangeArrowheads="1"/>
          </p:cNvSpPr>
          <p:nvPr/>
        </p:nvSpPr>
        <p:spPr bwMode="auto">
          <a:xfrm>
            <a:off x="1371600" y="6248400"/>
            <a:ext cx="7772400" cy="396875"/>
          </a:xfrm>
          <a:prstGeom prst="rect">
            <a:avLst/>
          </a:prstGeom>
          <a:noFill/>
          <a:ln w="9525">
            <a:noFill/>
            <a:miter lim="800000"/>
            <a:headEnd/>
            <a:tailEnd/>
          </a:ln>
          <a:effectLst/>
        </p:spPr>
        <p:txBody>
          <a:bodyPr anchor="ctr">
            <a:prstTxWarp prst="textNoShape">
              <a:avLst/>
            </a:prstTxWarp>
            <a:spAutoFit/>
          </a:bodyPr>
          <a:lstStyle/>
          <a:p>
            <a:pPr algn="r"/>
            <a:r>
              <a:rPr lang="en-US" sz="2000">
                <a:solidFill>
                  <a:srgbClr val="6699FF"/>
                </a:solidFill>
                <a:latin typeface="Arial" charset="0"/>
              </a:rPr>
              <a:t>University of Illinois at Chicago</a:t>
            </a:r>
            <a:endParaRPr lang="en-US" sz="2000">
              <a:solidFill>
                <a:srgbClr val="6699FF"/>
              </a:solidFill>
            </a:endParaRPr>
          </a:p>
        </p:txBody>
      </p:sp>
      <p:sp>
        <p:nvSpPr>
          <p:cNvPr id="1056" name="Rectangle 32"/>
          <p:cNvSpPr>
            <a:spLocks noChangeArrowheads="1"/>
          </p:cNvSpPr>
          <p:nvPr/>
        </p:nvSpPr>
        <p:spPr bwMode="auto">
          <a:xfrm>
            <a:off x="-1447800" y="914400"/>
            <a:ext cx="914400" cy="9144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1057" name="Line 33"/>
          <p:cNvSpPr>
            <a:spLocks noChangeShapeType="1"/>
          </p:cNvSpPr>
          <p:nvPr/>
        </p:nvSpPr>
        <p:spPr bwMode="auto">
          <a:xfrm>
            <a:off x="-152400" y="6248400"/>
            <a:ext cx="9829800" cy="0"/>
          </a:xfrm>
          <a:prstGeom prst="line">
            <a:avLst/>
          </a:prstGeom>
          <a:noFill/>
          <a:ln w="9525">
            <a:solidFill>
              <a:srgbClr val="6699FF"/>
            </a:solidFill>
            <a:round/>
            <a:headEnd/>
            <a:tailEnd/>
          </a:ln>
          <a:effectLst/>
        </p:spPr>
        <p:txBody>
          <a:bodyPr wrap="none" anchor="ctr">
            <a:prstTxWarp prst="textNoShape">
              <a:avLst/>
            </a:prstTxWarp>
          </a:bodyPr>
          <a:lstStyle/>
          <a:p>
            <a:endParaRPr lang="en-US"/>
          </a:p>
        </p:txBody>
      </p:sp>
      <p:sp>
        <p:nvSpPr>
          <p:cNvPr id="1064" name="Rectangle 40"/>
          <p:cNvSpPr>
            <a:spLocks noChangeArrowheads="1"/>
          </p:cNvSpPr>
          <p:nvPr/>
        </p:nvSpPr>
        <p:spPr bwMode="auto">
          <a:xfrm>
            <a:off x="4876800" y="990600"/>
            <a:ext cx="4648200" cy="76200"/>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1065" name="Text Box 41"/>
          <p:cNvSpPr txBox="1">
            <a:spLocks noChangeArrowheads="1"/>
          </p:cNvSpPr>
          <p:nvPr/>
        </p:nvSpPr>
        <p:spPr bwMode="auto">
          <a:xfrm>
            <a:off x="0" y="6248400"/>
            <a:ext cx="480060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6699FF"/>
                </a:solidFill>
                <a:latin typeface="Arial" charset="0"/>
              </a:rPr>
              <a:t>Electronic Visualization Laboratory (EVL)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L1ORDoBpU8c" TargetMode="External"/><Relationship Id="rId4" Type="http://schemas.openxmlformats.org/officeDocument/2006/relationships/image" Target="../media/image14.jpeg"/><Relationship Id="rId5" Type="http://schemas.openxmlformats.org/officeDocument/2006/relationships/hyperlink" Target="http://www.youtube.com/watch?v=TlFhQ3QOnpU" TargetMode="External"/><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youtube.com/watch?v=Bhlq_GhYGsM"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_AO0F5sLdVM" TargetMode="Externa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6JzcqALklRs" TargetMode="External"/><Relationship Id="rId4" Type="http://schemas.openxmlformats.org/officeDocument/2006/relationships/hyperlink" Target="http://www.youtube.com/watch?v=06m-S8U_XUA" TargetMode="External"/><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youtube.com/watch?v=-Sf6bJjwSCE" TargetMode="External"/><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aHiASPSSFo" TargetMode="External"/><Relationship Id="rId4" Type="http://schemas.openxmlformats.org/officeDocument/2006/relationships/image" Target="../media/image30.png"/><Relationship Id="rId5" Type="http://schemas.openxmlformats.org/officeDocument/2006/relationships/hyperlink" Target="http://www.youtube.com/watch?v=cr4u69r4kn8" TargetMode="External"/><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6XB4J8XZUFU" TargetMode="External"/><Relationship Id="rId4" Type="http://schemas.openxmlformats.org/officeDocument/2006/relationships/image" Target="../media/image32.png"/><Relationship Id="rId5" Type="http://schemas.openxmlformats.org/officeDocument/2006/relationships/hyperlink" Target="http://www.youtube.com/watch?v=A80zCEACwVo" TargetMode="External"/><Relationship Id="rId6" Type="http://schemas.openxmlformats.org/officeDocument/2006/relationships/image" Target="../media/image33.png"/><Relationship Id="rId7" Type="http://schemas.openxmlformats.org/officeDocument/2006/relationships/hyperlink" Target="http://www.youtube.com/watch?v=yGb8QXfkFqc" TargetMode="External"/><Relationship Id="rId8" Type="http://schemas.openxmlformats.org/officeDocument/2006/relationships/image" Target="../media/image34.png"/><Relationship Id="rId9" Type="http://schemas.openxmlformats.org/officeDocument/2006/relationships/hyperlink" Target="http://www.youtube.com/watch?v=BxAoohpdUnM" TargetMode="External"/><Relationship Id="rId10"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fbiHwGBsRr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wNr3yGcI_V8" TargetMode="External"/><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hyperlink" Target="http://www.bassdove.demon.co.uk/pokemon.htm" TargetMode="External"/><Relationship Id="rId4" Type="http://schemas.openxmlformats.org/officeDocument/2006/relationships/hyperlink" Target="http://www.microsoft.com/playtest/publications.ht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43000" y="1143000"/>
            <a:ext cx="7086600" cy="44148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Arial" charset="0"/>
              </a:rPr>
              <a:t>CS 426</a:t>
            </a:r>
          </a:p>
          <a:p>
            <a:pPr>
              <a:spcBef>
                <a:spcPct val="50000"/>
              </a:spcBef>
            </a:pPr>
            <a:r>
              <a:rPr lang="en-US">
                <a:latin typeface="Arial" charset="0"/>
              </a:rPr>
              <a:t>Considering the User in</a:t>
            </a:r>
          </a:p>
          <a:p>
            <a:pPr>
              <a:spcBef>
                <a:spcPct val="50000"/>
              </a:spcBef>
            </a:pPr>
            <a:r>
              <a:rPr lang="en-US">
                <a:latin typeface="Arial" charset="0"/>
              </a:rPr>
              <a:t>Video Games</a:t>
            </a:r>
          </a:p>
          <a:p>
            <a:pPr>
              <a:spcBef>
                <a:spcPct val="50000"/>
              </a:spcBef>
            </a:pPr>
            <a:r>
              <a:rPr lang="en-US" sz="2400" b="1">
                <a:solidFill>
                  <a:schemeClr val="tx1"/>
                </a:solidFill>
                <a:latin typeface="Arial" charset="0"/>
              </a:rPr>
              <a:t>© 2003-2009 Jason Leigh</a:t>
            </a:r>
            <a:br>
              <a:rPr lang="en-US" sz="2400" b="1">
                <a:solidFill>
                  <a:schemeClr val="tx1"/>
                </a:solidFill>
                <a:latin typeface="Arial" charset="0"/>
              </a:rPr>
            </a:br>
            <a:r>
              <a:rPr lang="en-US" sz="2400" b="1">
                <a:solidFill>
                  <a:schemeClr val="tx1"/>
                </a:solidFill>
                <a:latin typeface="Arial" charset="0"/>
              </a:rPr>
              <a:t>Electronic Visualization Lab,</a:t>
            </a:r>
            <a:br>
              <a:rPr lang="en-US" sz="2400" b="1">
                <a:solidFill>
                  <a:schemeClr val="tx1"/>
                </a:solidFill>
                <a:latin typeface="Arial" charset="0"/>
              </a:rPr>
            </a:br>
            <a:r>
              <a:rPr lang="en-US" sz="2400" b="1">
                <a:solidFill>
                  <a:schemeClr val="tx1"/>
                </a:solidFill>
                <a:latin typeface="Arial" charset="0"/>
              </a:rPr>
              <a:t>University of Illinois at Chicago</a:t>
            </a:r>
            <a:br>
              <a:rPr lang="en-US" sz="2400" b="1">
                <a:solidFill>
                  <a:schemeClr val="tx1"/>
                </a:solidFill>
                <a:latin typeface="Arial" charset="0"/>
              </a:rPr>
            </a:br>
            <a:endParaRPr lang="en-US" sz="24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All Video Games Now Include a Standard Warning…</a:t>
            </a:r>
          </a:p>
        </p:txBody>
      </p:sp>
      <p:sp>
        <p:nvSpPr>
          <p:cNvPr id="145411" name="Rectangle 3"/>
          <p:cNvSpPr>
            <a:spLocks noGrp="1" noChangeArrowheads="1"/>
          </p:cNvSpPr>
          <p:nvPr>
            <p:ph type="body" idx="1"/>
          </p:nvPr>
        </p:nvSpPr>
        <p:spPr/>
        <p:txBody>
          <a:bodyPr/>
          <a:lstStyle/>
          <a:p>
            <a:pPr>
              <a:lnSpc>
                <a:spcPct val="80000"/>
              </a:lnSpc>
            </a:pPr>
            <a:r>
              <a:rPr lang="en-US" sz="2000" b="1"/>
              <a:t>WARNING: READ BEFORE PLAYING</a:t>
            </a:r>
          </a:p>
          <a:p>
            <a:pPr>
              <a:lnSpc>
                <a:spcPct val="80000"/>
              </a:lnSpc>
            </a:pPr>
            <a:r>
              <a:rPr lang="en-US" sz="2000"/>
              <a:t>A very small percentage of individuals may experience epileptic seizures when exposed to certain light patterns or flashing lights. Exposure to certain patterns or backgrounds on a computer screen, or while playing video games, may induce an epileptic seizure in these individuals. Certain conditions may induce previously undetected epileptic symptoms even in persons who have no history of prior seizures or epilepsy.</a:t>
            </a:r>
          </a:p>
          <a:p>
            <a:pPr>
              <a:lnSpc>
                <a:spcPct val="80000"/>
              </a:lnSpc>
            </a:pPr>
            <a:r>
              <a:rPr lang="en-US" sz="2000"/>
              <a:t>If you, or anyone in your family, have an epileptic condition, consult your physician prior to playing. If you experience any of the following symptoms while playing a video or computer game -- dizziness, altered vision, eye or muscle twitches, loss of awareness, disorientation, any involuntary movement, or convulsions -- IMMEDIATELY discontinue use and consult your physician before resuming play.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60" name="Rectangle 4"/>
          <p:cNvSpPr>
            <a:spLocks noGrp="1" noChangeArrowheads="1"/>
          </p:cNvSpPr>
          <p:nvPr>
            <p:ph type="ctrTitle"/>
          </p:nvPr>
        </p:nvSpPr>
        <p:spPr>
          <a:xfrm>
            <a:off x="685800" y="3101975"/>
            <a:ext cx="7772400" cy="1470025"/>
          </a:xfrm>
        </p:spPr>
        <p:txBody>
          <a:bodyPr/>
          <a:lstStyle/>
          <a:p>
            <a:r>
              <a:rPr lang="en-US" sz="2800"/>
              <a:t>Theories / prior studies can only tell you so much about game design because they were designed to answer a </a:t>
            </a:r>
            <a:r>
              <a:rPr lang="en-US" sz="2800">
                <a:solidFill>
                  <a:srgbClr val="6699FF"/>
                </a:solidFill>
              </a:rPr>
              <a:t>specific question</a:t>
            </a:r>
            <a:r>
              <a:rPr lang="en-US" sz="2800"/>
              <a:t> that might not be the same question you are asking, like:</a:t>
            </a:r>
            <a:br>
              <a:rPr lang="en-US" sz="2800"/>
            </a:br>
            <a:r>
              <a:rPr lang="en-US" sz="2400"/>
              <a:t>"how do I make my game more fun for more gamers?"</a:t>
            </a:r>
            <a:r>
              <a:rPr lang="en-US" sz="2800"/>
              <a:t> </a:t>
            </a:r>
            <a:br>
              <a:rPr lang="en-US" sz="2800"/>
            </a:br>
            <a:r>
              <a:rPr lang="en-US" sz="2800"/>
              <a:t/>
            </a:r>
            <a:br>
              <a:rPr lang="en-US" sz="2800"/>
            </a:br>
            <a:r>
              <a:rPr lang="en-US" sz="2800"/>
              <a:t/>
            </a:r>
            <a:br>
              <a:rPr lang="en-US" sz="2800"/>
            </a:br>
            <a:r>
              <a:rPr lang="en-US" sz="2800">
                <a:solidFill>
                  <a:schemeClr val="tx1"/>
                </a:solidFill>
              </a:rPr>
              <a:t>In this case FEEDBACK is crucial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4 Important Criteria for Feedback</a:t>
            </a:r>
          </a:p>
        </p:txBody>
      </p:sp>
      <p:sp>
        <p:nvSpPr>
          <p:cNvPr id="161795" name="Rectangle 3"/>
          <p:cNvSpPr>
            <a:spLocks noGrp="1" noChangeArrowheads="1"/>
          </p:cNvSpPr>
          <p:nvPr>
            <p:ph type="body" idx="1"/>
          </p:nvPr>
        </p:nvSpPr>
        <p:spPr/>
        <p:txBody>
          <a:bodyPr/>
          <a:lstStyle/>
          <a:p>
            <a:pPr>
              <a:lnSpc>
                <a:spcPct val="80000"/>
              </a:lnSpc>
              <a:buFontTx/>
              <a:buAutoNum type="arabicPeriod"/>
            </a:pPr>
            <a:r>
              <a:rPr lang="en-US" sz="2400" dirty="0">
                <a:solidFill>
                  <a:schemeClr val="tx2"/>
                </a:solidFill>
              </a:rPr>
              <a:t>The feedback should </a:t>
            </a:r>
            <a:r>
              <a:rPr lang="en-US" sz="2400" dirty="0">
                <a:solidFill>
                  <a:srgbClr val="FF9933"/>
                </a:solidFill>
              </a:rPr>
              <a:t>accurately </a:t>
            </a:r>
            <a:r>
              <a:rPr lang="en-US" sz="2400" dirty="0">
                <a:solidFill>
                  <a:schemeClr val="tx2"/>
                </a:solidFill>
              </a:rPr>
              <a:t>represent the opinions of the target gamers</a:t>
            </a:r>
            <a:r>
              <a:rPr lang="en-US" sz="2400" dirty="0"/>
              <a:t>. Your own impressions or your group’s impressions do not qualify.</a:t>
            </a:r>
          </a:p>
          <a:p>
            <a:pPr>
              <a:lnSpc>
                <a:spcPct val="80000"/>
              </a:lnSpc>
              <a:buFontTx/>
              <a:buAutoNum type="arabicPeriod"/>
            </a:pPr>
            <a:r>
              <a:rPr lang="en-US" sz="2400" dirty="0">
                <a:solidFill>
                  <a:schemeClr val="tx2"/>
                </a:solidFill>
              </a:rPr>
              <a:t>The feedback should </a:t>
            </a:r>
            <a:r>
              <a:rPr lang="en-US" sz="2400" dirty="0">
                <a:solidFill>
                  <a:srgbClr val="FF9933"/>
                </a:solidFill>
              </a:rPr>
              <a:t>arrive in time </a:t>
            </a:r>
            <a:r>
              <a:rPr lang="en-US" sz="2400" dirty="0"/>
              <a:t>for the designer to use it. If the feedback is perfect, but arrives too late the feedback isn't that helpful. </a:t>
            </a:r>
          </a:p>
          <a:p>
            <a:pPr>
              <a:lnSpc>
                <a:spcPct val="80000"/>
              </a:lnSpc>
              <a:buFontTx/>
              <a:buAutoNum type="arabicPeriod"/>
            </a:pPr>
            <a:r>
              <a:rPr lang="en-US" sz="2400" dirty="0">
                <a:solidFill>
                  <a:schemeClr val="tx2"/>
                </a:solidFill>
              </a:rPr>
              <a:t>The feedback should be </a:t>
            </a:r>
            <a:r>
              <a:rPr lang="en-US" sz="2400" dirty="0">
                <a:solidFill>
                  <a:srgbClr val="FF9933"/>
                </a:solidFill>
              </a:rPr>
              <a:t>sufficiently granular </a:t>
            </a:r>
            <a:r>
              <a:rPr lang="en-US" sz="2400" dirty="0"/>
              <a:t>for the designer to take action on it. Not general theories.</a:t>
            </a:r>
          </a:p>
          <a:p>
            <a:pPr>
              <a:lnSpc>
                <a:spcPct val="80000"/>
              </a:lnSpc>
              <a:buFontTx/>
              <a:buAutoNum type="arabicPeriod"/>
            </a:pPr>
            <a:r>
              <a:rPr lang="en-US" sz="2400" dirty="0">
                <a:solidFill>
                  <a:schemeClr val="tx2"/>
                </a:solidFill>
              </a:rPr>
              <a:t>The feedback should be relatively </a:t>
            </a:r>
            <a:r>
              <a:rPr lang="en-US" sz="2400" dirty="0">
                <a:solidFill>
                  <a:srgbClr val="FF9933"/>
                </a:solidFill>
              </a:rPr>
              <a:t>easy to get</a:t>
            </a:r>
            <a:r>
              <a:rPr lang="en-US" sz="2400" dirty="0"/>
              <a:t>. Need to estimate how much it costs you to get the feedback and weigh it against how valuable the feedback will be. Spending $100K to determine if the sports car in the game should be red or blue is not worth $100K.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Table 5"/>
          <p:cNvGraphicFramePr>
            <a:graphicFrameLocks noGrp="1"/>
          </p:cNvGraphicFramePr>
          <p:nvPr/>
        </p:nvGraphicFramePr>
        <p:xfrm>
          <a:off x="381000" y="1676400"/>
          <a:ext cx="8382000" cy="3850639"/>
        </p:xfrm>
        <a:graphic>
          <a:graphicData uri="http://schemas.openxmlformats.org/drawingml/2006/table">
            <a:tbl>
              <a:tblPr firstRow="1" bandRow="1">
                <a:tableStyleId>{9DCAF9ED-07DC-4A11-8D7F-57B35C25682E}</a:tableStyleId>
              </a:tblPr>
              <a:tblGrid>
                <a:gridCol w="1905000"/>
                <a:gridCol w="1447800"/>
                <a:gridCol w="1676400"/>
                <a:gridCol w="1676400"/>
                <a:gridCol w="1676400"/>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Accurate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Rapid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Sufficiently Granular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Easy to Get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b="1" dirty="0" smtClean="0">
                          <a:solidFill>
                            <a:schemeClr val="bg1"/>
                          </a:solidFill>
                        </a:rPr>
                        <a:t>Dev Team</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370840">
                <a:tc>
                  <a:txBody>
                    <a:bodyPr/>
                    <a:lstStyle/>
                    <a:p>
                      <a:r>
                        <a:rPr lang="en-US" b="1" dirty="0" smtClean="0">
                          <a:solidFill>
                            <a:schemeClr val="bg1"/>
                          </a:solidFill>
                        </a:rPr>
                        <a:t>Consultants-</a:t>
                      </a:r>
                      <a:r>
                        <a:rPr lang="en-US" b="1" baseline="0" dirty="0" smtClean="0">
                          <a:solidFill>
                            <a:schemeClr val="bg1"/>
                          </a:solidFill>
                        </a:rPr>
                        <a:t> Journalists / Gurus</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r>
                        <a:rPr lang="en-US" b="1" dirty="0" smtClean="0">
                          <a:solidFill>
                            <a:srgbClr val="000000"/>
                          </a:solidFill>
                        </a:rPr>
                        <a: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370840">
                <a:tc>
                  <a:txBody>
                    <a:bodyPr/>
                    <a:lstStyle/>
                    <a:p>
                      <a:r>
                        <a:rPr lang="en-US" b="1" dirty="0" smtClean="0">
                          <a:solidFill>
                            <a:schemeClr val="bg1"/>
                          </a:solidFill>
                        </a:rPr>
                        <a:t>Newsgroups/Fans</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a:t>
                      </a:r>
                    </a:p>
                    <a:p>
                      <a:r>
                        <a:rPr lang="en-US" b="1" dirty="0" smtClean="0">
                          <a:solidFill>
                            <a:srgbClr val="000000"/>
                          </a:solidFill>
                        </a:rPr>
                        <a:t>demo</a:t>
                      </a:r>
                      <a:r>
                        <a:rPr lang="en-US" b="1" baseline="0" dirty="0" smtClean="0">
                          <a:solidFill>
                            <a:srgbClr val="000000"/>
                          </a:solidFill>
                        </a:rPr>
                        <a:t> needed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370840">
                <a:tc>
                  <a:txBody>
                    <a:bodyPr/>
                    <a:lstStyle/>
                    <a:p>
                      <a:r>
                        <a:rPr lang="en-US" b="1" dirty="0" smtClean="0">
                          <a:solidFill>
                            <a:schemeClr val="bg1"/>
                          </a:solidFill>
                        </a:rPr>
                        <a:t>Acquaintances- Friends/Neighbors</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a:t>
                      </a:r>
                    </a:p>
                    <a:p>
                      <a:r>
                        <a:rPr lang="en-US" b="1" dirty="0" smtClean="0">
                          <a:solidFill>
                            <a:srgbClr val="000000"/>
                          </a:solidFill>
                        </a:rPr>
                        <a:t>demo needed</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370840">
                <a:tc>
                  <a:txBody>
                    <a:bodyPr/>
                    <a:lstStyle/>
                    <a:p>
                      <a:r>
                        <a:rPr lang="en-US" b="1" dirty="0" smtClean="0">
                          <a:solidFill>
                            <a:schemeClr val="bg1"/>
                          </a:solidFill>
                        </a:rPr>
                        <a:t>Focus Groups</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Y</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r>
                        <a:rPr lang="en-US" b="1" dirty="0" smtClean="0">
                          <a:solidFill>
                            <a:srgbClr val="000000"/>
                          </a:solidFill>
                        </a:rPr>
                        <a:t>N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2 Common Sources of Feedback:</a:t>
            </a:r>
            <a:br>
              <a:rPr lang="en-US"/>
            </a:br>
            <a:r>
              <a:rPr lang="en-US"/>
              <a:t>Professionals and Gamers</a:t>
            </a:r>
          </a:p>
        </p:txBody>
      </p:sp>
      <p:sp>
        <p:nvSpPr>
          <p:cNvPr id="176131" name="Rectangle 3"/>
          <p:cNvSpPr>
            <a:spLocks noGrp="1" noChangeArrowheads="1"/>
          </p:cNvSpPr>
          <p:nvPr>
            <p:ph type="body" idx="1"/>
          </p:nvPr>
        </p:nvSpPr>
        <p:spPr>
          <a:xfrm>
            <a:off x="228600" y="1295400"/>
            <a:ext cx="8610600" cy="4572000"/>
          </a:xfrm>
        </p:spPr>
        <p:txBody>
          <a:bodyPr/>
          <a:lstStyle/>
          <a:p>
            <a:pPr>
              <a:lnSpc>
                <a:spcPct val="80000"/>
              </a:lnSpc>
            </a:pPr>
            <a:r>
              <a:rPr lang="en-US" sz="2400">
                <a:solidFill>
                  <a:schemeClr val="tx2"/>
                </a:solidFill>
              </a:rPr>
              <a:t>Professionals:</a:t>
            </a:r>
          </a:p>
          <a:p>
            <a:pPr lvl="1">
              <a:lnSpc>
                <a:spcPct val="80000"/>
              </a:lnSpc>
            </a:pPr>
            <a:r>
              <a:rPr lang="en-US" sz="2000"/>
              <a:t>Development group members: satisfies criteria's 2,3,4.</a:t>
            </a:r>
          </a:p>
          <a:p>
            <a:pPr lvl="1">
              <a:lnSpc>
                <a:spcPct val="80000"/>
              </a:lnSpc>
            </a:pPr>
            <a:r>
              <a:rPr lang="en-US" sz="2000"/>
              <a:t>External consultants (game journalists, gurus): Satisfies criteria 3. Maybe 1 and 2.</a:t>
            </a:r>
          </a:p>
          <a:p>
            <a:pPr lvl="1">
              <a:lnSpc>
                <a:spcPct val="80000"/>
              </a:lnSpc>
            </a:pPr>
            <a:r>
              <a:rPr lang="en-US" sz="2000"/>
              <a:t>Problem is that game developers and journalists know the area too well. Similar to how film critics judge the film as terrible but the public loves it.</a:t>
            </a:r>
          </a:p>
          <a:p>
            <a:pPr>
              <a:lnSpc>
                <a:spcPct val="80000"/>
              </a:lnSpc>
            </a:pPr>
            <a:r>
              <a:rPr lang="en-US" sz="2400">
                <a:solidFill>
                  <a:schemeClr val="tx2"/>
                </a:solidFill>
              </a:rPr>
              <a:t>Non Professionals:</a:t>
            </a:r>
          </a:p>
          <a:p>
            <a:pPr lvl="1">
              <a:lnSpc>
                <a:spcPct val="80000"/>
              </a:lnSpc>
            </a:pPr>
            <a:r>
              <a:rPr lang="en-US" sz="2000"/>
              <a:t>Newsgroups, fan mail: satisfies criteria 1 but requires a prototype to already be developed. This makes it difficult to satisfy criteria 2. Satisfies criteria 4 since fans are always very vocal. But sometimes difficult to satisfy criteria 3.</a:t>
            </a:r>
          </a:p>
          <a:p>
            <a:pPr lvl="1">
              <a:lnSpc>
                <a:spcPct val="80000"/>
              </a:lnSpc>
            </a:pPr>
            <a:r>
              <a:rPr lang="en-US" sz="2000"/>
              <a:t>Acquaintance testing: friends &amp; neighbors. Satisfies 1, 3 and 4. But not 2.</a:t>
            </a:r>
          </a:p>
          <a:p>
            <a:pPr lvl="1">
              <a:lnSpc>
                <a:spcPct val="80000"/>
              </a:lnSpc>
            </a:pPr>
            <a:r>
              <a:rPr lang="en-US" sz="2000"/>
              <a:t>Focus groups: typically done by publishers. Costly and typically comes late in the development phase- too late.</a:t>
            </a:r>
            <a:endParaRPr lang="en-US" sz="200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Approach taken by</a:t>
            </a:r>
            <a:br>
              <a:rPr lang="en-US"/>
            </a:br>
            <a:r>
              <a:rPr lang="en-US"/>
              <a:t>Microsoft Game Studios</a:t>
            </a:r>
          </a:p>
        </p:txBody>
      </p:sp>
      <p:sp>
        <p:nvSpPr>
          <p:cNvPr id="166915" name="Rectangle 3"/>
          <p:cNvSpPr>
            <a:spLocks noGrp="1" noChangeArrowheads="1"/>
          </p:cNvSpPr>
          <p:nvPr>
            <p:ph type="body" idx="1"/>
          </p:nvPr>
        </p:nvSpPr>
        <p:spPr/>
        <p:txBody>
          <a:bodyPr/>
          <a:lstStyle/>
          <a:p>
            <a:r>
              <a:rPr lang="en-US">
                <a:solidFill>
                  <a:schemeClr val="tx2"/>
                </a:solidFill>
              </a:rPr>
              <a:t>Usability</a:t>
            </a:r>
            <a:r>
              <a:rPr lang="en-US"/>
              <a:t> research (small sample observational studies)</a:t>
            </a:r>
          </a:p>
          <a:p>
            <a:r>
              <a:rPr lang="en-US">
                <a:solidFill>
                  <a:schemeClr val="tx2"/>
                </a:solidFill>
              </a:rPr>
              <a:t>Playtest</a:t>
            </a:r>
            <a:r>
              <a:rPr lang="en-US"/>
              <a:t> research (large, structured questionnaire studies that focus on the first hour of game play.)</a:t>
            </a:r>
          </a:p>
          <a:p>
            <a:r>
              <a:rPr lang="en-US">
                <a:solidFill>
                  <a:schemeClr val="tx2"/>
                </a:solidFill>
              </a:rPr>
              <a:t>Reviews</a:t>
            </a:r>
            <a:r>
              <a:rPr lang="en-US"/>
              <a:t> from user-testing specialists.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b="0"/>
              <a:t>Usability research (small sample observational studies</a:t>
            </a:r>
            <a:r>
              <a:rPr lang="en-US"/>
              <a:t>)</a:t>
            </a:r>
          </a:p>
        </p:txBody>
      </p:sp>
      <p:sp>
        <p:nvSpPr>
          <p:cNvPr id="177155" name="Rectangle 3"/>
          <p:cNvSpPr>
            <a:spLocks noGrp="1" noChangeArrowheads="1"/>
          </p:cNvSpPr>
          <p:nvPr>
            <p:ph type="body" idx="1"/>
          </p:nvPr>
        </p:nvSpPr>
        <p:spPr/>
        <p:txBody>
          <a:bodyPr/>
          <a:lstStyle/>
          <a:p>
            <a:pPr>
              <a:lnSpc>
                <a:spcPct val="90000"/>
              </a:lnSpc>
            </a:pPr>
            <a:r>
              <a:rPr lang="en-US" sz="2400">
                <a:solidFill>
                  <a:schemeClr val="accent1"/>
                </a:solidFill>
              </a:rPr>
              <a:t>Originates in the field of applied psychological and Human Computer Interaction research.</a:t>
            </a:r>
          </a:p>
          <a:p>
            <a:pPr>
              <a:lnSpc>
                <a:spcPct val="90000"/>
              </a:lnSpc>
            </a:pPr>
            <a:r>
              <a:rPr lang="en-US" sz="2400">
                <a:solidFill>
                  <a:schemeClr val="accent1"/>
                </a:solidFill>
              </a:rPr>
              <a:t>Goal: discover problems that the dev team was unaware of, and to understand the thoughts and beliefs of the participant and how they affect their interaction with the game. </a:t>
            </a:r>
          </a:p>
          <a:p>
            <a:pPr>
              <a:lnSpc>
                <a:spcPct val="90000"/>
              </a:lnSpc>
            </a:pPr>
            <a:r>
              <a:rPr lang="en-US" sz="2400"/>
              <a:t>Over the course of 2-3 days, 6-9 participants come to Microsoft for individual 2-hour sessions.</a:t>
            </a:r>
          </a:p>
          <a:p>
            <a:pPr>
              <a:lnSpc>
                <a:spcPct val="90000"/>
              </a:lnSpc>
            </a:pPr>
            <a:r>
              <a:rPr lang="en-US" sz="2400"/>
              <a:t>Each participant spends some unstructured time exploring the game prior to attempting a set of very specific tasks.</a:t>
            </a:r>
          </a:p>
          <a:p>
            <a:pPr>
              <a:lnSpc>
                <a:spcPct val="90000"/>
              </a:lnSpc>
            </a:pPr>
            <a:r>
              <a:rPr lang="en-US" sz="2400"/>
              <a:t>Common measures include: comments, behaviors, task times and error rates.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2400"/>
              <a:t>Playtest research (large, structured questionnaire studies that focus on the first hour of game play.)</a:t>
            </a:r>
          </a:p>
        </p:txBody>
      </p:sp>
      <p:sp>
        <p:nvSpPr>
          <p:cNvPr id="178179" name="Rectangle 3"/>
          <p:cNvSpPr>
            <a:spLocks noGrp="1" noChangeArrowheads="1"/>
          </p:cNvSpPr>
          <p:nvPr>
            <p:ph type="body" idx="1"/>
          </p:nvPr>
        </p:nvSpPr>
        <p:spPr/>
        <p:txBody>
          <a:bodyPr/>
          <a:lstStyle/>
          <a:p>
            <a:pPr>
              <a:lnSpc>
                <a:spcPct val="80000"/>
              </a:lnSpc>
            </a:pPr>
            <a:r>
              <a:rPr lang="en-US" sz="2800">
                <a:solidFill>
                  <a:schemeClr val="accent1"/>
                </a:solidFill>
              </a:rPr>
              <a:t>Originates from psychology in the fields of judgment and decision-making. </a:t>
            </a:r>
          </a:p>
          <a:p>
            <a:pPr>
              <a:lnSpc>
                <a:spcPct val="80000"/>
              </a:lnSpc>
            </a:pPr>
            <a:r>
              <a:rPr lang="en-US" sz="2800">
                <a:solidFill>
                  <a:schemeClr val="accent1"/>
                </a:solidFill>
              </a:rPr>
              <a:t>Goal: Gauge participants' attitudes, preferences, and some kinds of behavior, like difficulty levels. </a:t>
            </a:r>
          </a:p>
          <a:p>
            <a:pPr>
              <a:lnSpc>
                <a:spcPct val="80000"/>
              </a:lnSpc>
            </a:pPr>
            <a:r>
              <a:rPr lang="en-US" sz="2800"/>
              <a:t>Sample sizes are relatively large (25-35 people) in order to be able to compute reliable percentages. </a:t>
            </a:r>
          </a:p>
          <a:p>
            <a:pPr>
              <a:lnSpc>
                <a:spcPct val="80000"/>
              </a:lnSpc>
            </a:pPr>
            <a:r>
              <a:rPr lang="en-US" sz="2800"/>
              <a:t>Each person gets just over 60 minutes to play the game and answer questions individually on a highly structured questionnaire.</a:t>
            </a:r>
          </a:p>
          <a:p>
            <a:pPr>
              <a:lnSpc>
                <a:spcPct val="80000"/>
              </a:lnSpc>
            </a:pPr>
            <a:r>
              <a:rPr lang="en-US" sz="2800"/>
              <a:t>Participants rate the quality of the game and provide open-ended feedback on a wide variety of general and genre-specific questions.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Reviews from user-testing specialists  </a:t>
            </a:r>
          </a:p>
        </p:txBody>
      </p:sp>
      <p:sp>
        <p:nvSpPr>
          <p:cNvPr id="179203" name="Rectangle 3"/>
          <p:cNvSpPr>
            <a:spLocks noGrp="1" noChangeArrowheads="1"/>
          </p:cNvSpPr>
          <p:nvPr>
            <p:ph type="body" idx="1"/>
          </p:nvPr>
        </p:nvSpPr>
        <p:spPr/>
        <p:txBody>
          <a:bodyPr/>
          <a:lstStyle/>
          <a:p>
            <a:r>
              <a:rPr lang="en-US"/>
              <a:t>Specialists have a lot of experience watching users play games and listening to their complaints and praises.</a:t>
            </a:r>
          </a:p>
          <a:p>
            <a:r>
              <a:rPr lang="en-US"/>
              <a:t>Specialists can identify early on, mistakes that development teams typically make and correct them.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Focus Groups</a:t>
            </a:r>
          </a:p>
        </p:txBody>
      </p:sp>
      <p:sp>
        <p:nvSpPr>
          <p:cNvPr id="180227" name="Rectangle 3"/>
          <p:cNvSpPr>
            <a:spLocks noGrp="1" noChangeArrowheads="1"/>
          </p:cNvSpPr>
          <p:nvPr>
            <p:ph type="body" idx="1"/>
          </p:nvPr>
        </p:nvSpPr>
        <p:spPr/>
        <p:txBody>
          <a:bodyPr/>
          <a:lstStyle/>
          <a:p>
            <a:r>
              <a:rPr lang="en-US"/>
              <a:t>If used at all, are used for early feedback on ideas.</a:t>
            </a:r>
          </a:p>
          <a:p>
            <a:r>
              <a:rPr lang="en-US"/>
              <a:t>Not very good for evaluations.</a:t>
            </a:r>
          </a:p>
          <a:p>
            <a:r>
              <a:rPr lang="en-US"/>
              <a:t>Group nature of focus groups makes it difficult to get useful individual opinions about a game.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sz="2800"/>
              <a:t>Prior studies in human perception and performance can help guide game design.</a:t>
            </a:r>
            <a:br>
              <a:rPr lang="en-US" sz="2800"/>
            </a:br>
            <a:endParaRPr lang="en-US"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Composition of Microsoft User-Testing Group</a:t>
            </a:r>
          </a:p>
        </p:txBody>
      </p:sp>
      <p:sp>
        <p:nvSpPr>
          <p:cNvPr id="181251" name="Rectangle 3"/>
          <p:cNvSpPr>
            <a:spLocks noGrp="1" noChangeArrowheads="1"/>
          </p:cNvSpPr>
          <p:nvPr>
            <p:ph type="body" idx="1"/>
          </p:nvPr>
        </p:nvSpPr>
        <p:spPr/>
        <p:txBody>
          <a:bodyPr/>
          <a:lstStyle/>
          <a:p>
            <a:pPr>
              <a:lnSpc>
                <a:spcPct val="80000"/>
              </a:lnSpc>
            </a:pPr>
            <a:r>
              <a:rPr lang="en-US" sz="2400"/>
              <a:t>15 fulltime user-testing specialists</a:t>
            </a:r>
          </a:p>
          <a:p>
            <a:pPr>
              <a:lnSpc>
                <a:spcPct val="80000"/>
              </a:lnSpc>
            </a:pPr>
            <a:r>
              <a:rPr lang="en-US" sz="2400"/>
              <a:t>3-5 contract specialists</a:t>
            </a:r>
          </a:p>
          <a:p>
            <a:pPr>
              <a:lnSpc>
                <a:spcPct val="80000"/>
              </a:lnSpc>
            </a:pPr>
            <a:r>
              <a:rPr lang="en-US" sz="2400"/>
              <a:t>3 fulltime support staff.</a:t>
            </a:r>
          </a:p>
          <a:p>
            <a:pPr>
              <a:lnSpc>
                <a:spcPct val="80000"/>
              </a:lnSpc>
            </a:pPr>
            <a:r>
              <a:rPr lang="en-US" sz="2400"/>
              <a:t>Almost all user-testing specialists at least 2 years of </a:t>
            </a:r>
            <a:r>
              <a:rPr lang="en-US" sz="2400">
                <a:solidFill>
                  <a:schemeClr val="tx2"/>
                </a:solidFill>
              </a:rPr>
              <a:t>graduate training</a:t>
            </a:r>
            <a:r>
              <a:rPr lang="en-US" sz="2400"/>
              <a:t> in experimental psychology, or equivalent experience in applied psychology and are gamers. </a:t>
            </a:r>
          </a:p>
          <a:p>
            <a:pPr>
              <a:lnSpc>
                <a:spcPct val="80000"/>
              </a:lnSpc>
            </a:pPr>
            <a:r>
              <a:rPr lang="en-US" sz="2400"/>
              <a:t>In 2001- tested approximately 6500 participants in 235 different tests, on about 70 different games. 23 were non-Microsoft products. </a:t>
            </a:r>
          </a:p>
          <a:p>
            <a:pPr>
              <a:lnSpc>
                <a:spcPct val="80000"/>
              </a:lnSpc>
            </a:pPr>
            <a:r>
              <a:rPr lang="en-US" sz="2400"/>
              <a:t>From 1997 to Jan 2002- group has produced 658 reports on 114 products (53 Microsoft, and 61 non-Microsoft products) representing the opinions of more than 15,000 hours of consumer reactions to games prior to their release.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8" name="Rectangle 4"/>
          <p:cNvSpPr>
            <a:spLocks noGrp="1" noChangeArrowheads="1"/>
          </p:cNvSpPr>
          <p:nvPr>
            <p:ph type="ctrTitle"/>
          </p:nvPr>
        </p:nvSpPr>
        <p:spPr/>
        <p:txBody>
          <a:bodyPr/>
          <a:lstStyle/>
          <a:p>
            <a:r>
              <a:rPr lang="en-US"/>
              <a:t>Hardware Interfaces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Joysticks</a:t>
            </a:r>
          </a:p>
        </p:txBody>
      </p:sp>
      <p:sp>
        <p:nvSpPr>
          <p:cNvPr id="172035" name="Rectangle 3"/>
          <p:cNvSpPr>
            <a:spLocks noGrp="1" noChangeArrowheads="1"/>
          </p:cNvSpPr>
          <p:nvPr>
            <p:ph type="body" idx="1"/>
          </p:nvPr>
        </p:nvSpPr>
        <p:spPr>
          <a:xfrm>
            <a:off x="304800" y="1295400"/>
            <a:ext cx="3810000" cy="4572000"/>
          </a:xfrm>
        </p:spPr>
        <p:txBody>
          <a:bodyPr/>
          <a:lstStyle/>
          <a:p>
            <a:pPr>
              <a:lnSpc>
                <a:spcPct val="80000"/>
              </a:lnSpc>
            </a:pPr>
            <a:r>
              <a:rPr lang="en-US" sz="2000"/>
              <a:t>Joysticks were the predominant gaming interface for almost a decade.</a:t>
            </a:r>
          </a:p>
          <a:p>
            <a:pPr>
              <a:lnSpc>
                <a:spcPct val="80000"/>
              </a:lnSpc>
            </a:pPr>
            <a:r>
              <a:rPr lang="en-US" sz="2000"/>
              <a:t>But they proved difficult for games requiring fast response.</a:t>
            </a:r>
          </a:p>
          <a:p>
            <a:pPr>
              <a:lnSpc>
                <a:spcPct val="80000"/>
              </a:lnSpc>
            </a:pPr>
            <a:r>
              <a:rPr lang="en-US" sz="2000"/>
              <a:t>So the stick shrank and the result is the gamepad.</a:t>
            </a:r>
          </a:p>
          <a:p>
            <a:pPr>
              <a:lnSpc>
                <a:spcPct val="80000"/>
              </a:lnSpc>
            </a:pPr>
            <a:r>
              <a:rPr lang="en-US" sz="2000"/>
              <a:t>But joysticks-proper continued to evolve.</a:t>
            </a:r>
          </a:p>
          <a:p>
            <a:pPr>
              <a:lnSpc>
                <a:spcPct val="80000"/>
              </a:lnSpc>
            </a:pPr>
            <a:r>
              <a:rPr lang="en-US" sz="2000"/>
              <a:t>Today’s joysticks are mainly used for flight simulation or robot driving games.</a:t>
            </a:r>
          </a:p>
          <a:p>
            <a:pPr>
              <a:lnSpc>
                <a:spcPct val="80000"/>
              </a:lnSpc>
            </a:pPr>
            <a:r>
              <a:rPr lang="en-US" sz="2000"/>
              <a:t>Force feedback sticks have their own CPU and cooling fan.</a:t>
            </a:r>
          </a:p>
        </p:txBody>
      </p:sp>
      <p:pic>
        <p:nvPicPr>
          <p:cNvPr id="172039" name="Picture 7" descr="precision2"/>
          <p:cNvPicPr>
            <a:picLocks noChangeAspect="1" noChangeArrowheads="1"/>
          </p:cNvPicPr>
          <p:nvPr/>
        </p:nvPicPr>
        <p:blipFill>
          <a:blip r:embed="rId3"/>
          <a:srcRect/>
          <a:stretch>
            <a:fillRect/>
          </a:stretch>
        </p:blipFill>
        <p:spPr bwMode="auto">
          <a:xfrm>
            <a:off x="6591300" y="2743200"/>
            <a:ext cx="2552700" cy="3371850"/>
          </a:xfrm>
          <a:prstGeom prst="rect">
            <a:avLst/>
          </a:prstGeom>
          <a:noFill/>
        </p:spPr>
      </p:pic>
      <p:pic>
        <p:nvPicPr>
          <p:cNvPr id="172041" name="Picture 9" descr="cx40_joystick"/>
          <p:cNvPicPr>
            <a:picLocks noChangeAspect="1" noChangeArrowheads="1"/>
          </p:cNvPicPr>
          <p:nvPr/>
        </p:nvPicPr>
        <p:blipFill>
          <a:blip r:embed="rId4"/>
          <a:srcRect/>
          <a:stretch>
            <a:fillRect/>
          </a:stretch>
        </p:blipFill>
        <p:spPr bwMode="auto">
          <a:xfrm>
            <a:off x="4267200" y="1066800"/>
            <a:ext cx="3086100" cy="29622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Gamepads</a:t>
            </a:r>
          </a:p>
        </p:txBody>
      </p:sp>
      <p:sp>
        <p:nvSpPr>
          <p:cNvPr id="171011" name="Rectangle 3"/>
          <p:cNvSpPr>
            <a:spLocks noGrp="1" noChangeArrowheads="1"/>
          </p:cNvSpPr>
          <p:nvPr>
            <p:ph type="body" idx="1"/>
          </p:nvPr>
        </p:nvSpPr>
        <p:spPr>
          <a:xfrm>
            <a:off x="304800" y="1143000"/>
            <a:ext cx="5257800" cy="4572000"/>
          </a:xfrm>
        </p:spPr>
        <p:txBody>
          <a:bodyPr/>
          <a:lstStyle/>
          <a:p>
            <a:pPr>
              <a:lnSpc>
                <a:spcPct val="90000"/>
              </a:lnSpc>
            </a:pPr>
            <a:r>
              <a:rPr lang="en-US" sz="2000"/>
              <a:t>Multipurpose device.</a:t>
            </a:r>
          </a:p>
          <a:p>
            <a:pPr>
              <a:lnSpc>
                <a:spcPct val="90000"/>
              </a:lnSpc>
            </a:pPr>
            <a:r>
              <a:rPr lang="en-US" sz="2000"/>
              <a:t>Combination of digital and analog joysticks.</a:t>
            </a:r>
          </a:p>
          <a:p>
            <a:pPr>
              <a:lnSpc>
                <a:spcPct val="90000"/>
              </a:lnSpc>
            </a:pPr>
            <a:r>
              <a:rPr lang="en-US" sz="2000"/>
              <a:t>Initially intended for platform games.</a:t>
            </a:r>
          </a:p>
          <a:p>
            <a:pPr>
              <a:lnSpc>
                <a:spcPct val="90000"/>
              </a:lnSpc>
            </a:pPr>
            <a:r>
              <a:rPr lang="en-US" sz="2000"/>
              <a:t>Small joystick allows for quicker movements than arm-based flight joysticks.</a:t>
            </a:r>
          </a:p>
          <a:p>
            <a:pPr>
              <a:lnSpc>
                <a:spcPct val="90000"/>
              </a:lnSpc>
            </a:pPr>
            <a:r>
              <a:rPr lang="en-US" sz="2000"/>
              <a:t>Button placement is designed to maximize the # that a player can press at the same time.</a:t>
            </a:r>
          </a:p>
          <a:p>
            <a:pPr>
              <a:lnSpc>
                <a:spcPct val="90000"/>
              </a:lnSpc>
            </a:pPr>
            <a:r>
              <a:rPr lang="en-US" sz="2000"/>
              <a:t>Expectation is that today’s gamepads come with vibration capability.</a:t>
            </a:r>
          </a:p>
          <a:p>
            <a:pPr>
              <a:lnSpc>
                <a:spcPct val="90000"/>
              </a:lnSpc>
            </a:pPr>
            <a:r>
              <a:rPr lang="en-US" sz="2000"/>
              <a:t>Lacks fine control for first-person shooters except maybe for Nintendo Wii controller.</a:t>
            </a:r>
          </a:p>
        </p:txBody>
      </p:sp>
      <p:pic>
        <p:nvPicPr>
          <p:cNvPr id="171013" name="Picture 5" descr="B00004YRQ9"/>
          <p:cNvPicPr>
            <a:picLocks noChangeAspect="1" noChangeArrowheads="1"/>
          </p:cNvPicPr>
          <p:nvPr/>
        </p:nvPicPr>
        <p:blipFill>
          <a:blip r:embed="rId3"/>
          <a:srcRect/>
          <a:stretch>
            <a:fillRect/>
          </a:stretch>
        </p:blipFill>
        <p:spPr bwMode="auto">
          <a:xfrm>
            <a:off x="5638800" y="1219200"/>
            <a:ext cx="1684338" cy="1752600"/>
          </a:xfrm>
          <a:prstGeom prst="rect">
            <a:avLst/>
          </a:prstGeom>
          <a:noFill/>
        </p:spPr>
      </p:pic>
      <p:pic>
        <p:nvPicPr>
          <p:cNvPr id="171015" name="Picture 7" descr="B00005O0I7"/>
          <p:cNvPicPr>
            <a:picLocks noChangeAspect="1" noChangeArrowheads="1"/>
          </p:cNvPicPr>
          <p:nvPr/>
        </p:nvPicPr>
        <p:blipFill>
          <a:blip r:embed="rId4"/>
          <a:srcRect/>
          <a:stretch>
            <a:fillRect/>
          </a:stretch>
        </p:blipFill>
        <p:spPr bwMode="auto">
          <a:xfrm>
            <a:off x="7467600" y="1219200"/>
            <a:ext cx="1673225" cy="1752600"/>
          </a:xfrm>
          <a:prstGeom prst="rect">
            <a:avLst/>
          </a:prstGeom>
          <a:noFill/>
        </p:spPr>
      </p:pic>
      <p:pic>
        <p:nvPicPr>
          <p:cNvPr id="171016" name="Picture 8" descr="revcon_screen004"/>
          <p:cNvPicPr>
            <a:picLocks noChangeAspect="1" noChangeArrowheads="1"/>
          </p:cNvPicPr>
          <p:nvPr/>
        </p:nvPicPr>
        <p:blipFill>
          <a:blip r:embed="rId5"/>
          <a:srcRect/>
          <a:stretch>
            <a:fillRect/>
          </a:stretch>
        </p:blipFill>
        <p:spPr bwMode="auto">
          <a:xfrm>
            <a:off x="6553200" y="3352800"/>
            <a:ext cx="2457450" cy="2743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Belkin Nostromo Speedpad N50</a:t>
            </a:r>
          </a:p>
        </p:txBody>
      </p:sp>
      <p:pic>
        <p:nvPicPr>
          <p:cNvPr id="169989" name="Picture 5" descr="FUL1_F8GFPC001"/>
          <p:cNvPicPr>
            <a:picLocks noChangeAspect="1" noChangeArrowheads="1"/>
          </p:cNvPicPr>
          <p:nvPr/>
        </p:nvPicPr>
        <p:blipFill>
          <a:blip r:embed="rId3"/>
          <a:srcRect/>
          <a:stretch>
            <a:fillRect/>
          </a:stretch>
        </p:blipFill>
        <p:spPr bwMode="auto">
          <a:xfrm>
            <a:off x="4381500" y="1219200"/>
            <a:ext cx="4762500" cy="4762500"/>
          </a:xfrm>
          <a:prstGeom prst="rect">
            <a:avLst/>
          </a:prstGeom>
          <a:noFill/>
        </p:spPr>
      </p:pic>
      <p:sp>
        <p:nvSpPr>
          <p:cNvPr id="169990" name="Text Box 6"/>
          <p:cNvSpPr txBox="1">
            <a:spLocks noChangeArrowheads="1"/>
          </p:cNvSpPr>
          <p:nvPr/>
        </p:nvSpPr>
        <p:spPr bwMode="auto">
          <a:xfrm>
            <a:off x="0" y="1447800"/>
            <a:ext cx="4191000" cy="4816475"/>
          </a:xfrm>
          <a:prstGeom prst="rect">
            <a:avLst/>
          </a:prstGeom>
          <a:noFill/>
          <a:ln w="9525">
            <a:noFill/>
            <a:miter lim="800000"/>
            <a:headEnd/>
            <a:tailEnd/>
          </a:ln>
          <a:effectLst/>
        </p:spPr>
        <p:txBody>
          <a:bodyPr>
            <a:prstTxWarp prst="textNoShape">
              <a:avLst/>
            </a:prstTxWarp>
            <a:spAutoFit/>
          </a:bodyPr>
          <a:lstStyle/>
          <a:p>
            <a:pPr marL="457200" indent="-457200" algn="l">
              <a:spcBef>
                <a:spcPct val="50000"/>
              </a:spcBef>
              <a:buFontTx/>
              <a:buChar char="•"/>
            </a:pPr>
            <a:r>
              <a:rPr lang="en-US" sz="2000">
                <a:solidFill>
                  <a:schemeClr val="tx1"/>
                </a:solidFill>
                <a:latin typeface="Arial" charset="0"/>
              </a:rPr>
              <a:t>Interesting innovation.</a:t>
            </a:r>
          </a:p>
          <a:p>
            <a:pPr marL="457200" indent="-457200" algn="l">
              <a:spcBef>
                <a:spcPct val="50000"/>
              </a:spcBef>
              <a:buFontTx/>
              <a:buChar char="•"/>
            </a:pPr>
            <a:r>
              <a:rPr lang="en-US" sz="2000">
                <a:solidFill>
                  <a:schemeClr val="tx1"/>
                </a:solidFill>
                <a:latin typeface="Arial" charset="0"/>
              </a:rPr>
              <a:t>FPS do not play well on gamepads.</a:t>
            </a:r>
          </a:p>
          <a:p>
            <a:pPr marL="457200" indent="-457200" algn="l">
              <a:spcBef>
                <a:spcPct val="50000"/>
              </a:spcBef>
              <a:buFontTx/>
              <a:buChar char="•"/>
            </a:pPr>
            <a:r>
              <a:rPr lang="en-US" sz="2000">
                <a:solidFill>
                  <a:schemeClr val="tx1"/>
                </a:solidFill>
                <a:latin typeface="Arial" charset="0"/>
              </a:rPr>
              <a:t>Too many keys and too little precision.</a:t>
            </a:r>
          </a:p>
          <a:p>
            <a:pPr marL="457200" indent="-457200" algn="l">
              <a:spcBef>
                <a:spcPct val="50000"/>
              </a:spcBef>
              <a:buFontTx/>
              <a:buChar char="•"/>
            </a:pPr>
            <a:r>
              <a:rPr lang="en-US" sz="2000">
                <a:solidFill>
                  <a:schemeClr val="tx1"/>
                </a:solidFill>
                <a:latin typeface="Arial" charset="0"/>
              </a:rPr>
              <a:t>Gamers typically use the keyboard and a mouse on their computer.</a:t>
            </a:r>
          </a:p>
          <a:p>
            <a:pPr marL="457200" indent="-457200" algn="l">
              <a:spcBef>
                <a:spcPct val="50000"/>
              </a:spcBef>
              <a:buFontTx/>
              <a:buChar char="•"/>
            </a:pPr>
            <a:r>
              <a:rPr lang="en-US" sz="2000">
                <a:solidFill>
                  <a:schemeClr val="tx1"/>
                </a:solidFill>
                <a:latin typeface="Arial" charset="0"/>
              </a:rPr>
              <a:t>Speedpad is used in conjunction with mouse.</a:t>
            </a:r>
          </a:p>
          <a:p>
            <a:pPr marL="457200" indent="-457200" algn="l">
              <a:spcBef>
                <a:spcPct val="50000"/>
              </a:spcBef>
              <a:buFontTx/>
              <a:buChar char="•"/>
            </a:pPr>
            <a:r>
              <a:rPr lang="en-US" sz="2000">
                <a:solidFill>
                  <a:schemeClr val="tx1"/>
                </a:solidFill>
                <a:latin typeface="Arial" charset="0"/>
              </a:rPr>
              <a:t>Isolates important game keys alleviating the need to take eyes off the screen.</a:t>
            </a:r>
          </a:p>
        </p:txBody>
      </p:sp>
      <p:sp>
        <p:nvSpPr>
          <p:cNvPr id="169991" name="Text Box 7"/>
          <p:cNvSpPr txBox="1">
            <a:spLocks noChangeArrowheads="1"/>
          </p:cNvSpPr>
          <p:nvPr/>
        </p:nvSpPr>
        <p:spPr bwMode="auto">
          <a:xfrm>
            <a:off x="6478588" y="1295400"/>
            <a:ext cx="2251075"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3300"/>
                </a:solidFill>
                <a:latin typeface="Arial" charset="0"/>
              </a:rPr>
              <a:t>Cycle weapons</a:t>
            </a:r>
          </a:p>
        </p:txBody>
      </p:sp>
      <p:sp>
        <p:nvSpPr>
          <p:cNvPr id="169992" name="Line 8"/>
          <p:cNvSpPr>
            <a:spLocks noChangeShapeType="1"/>
          </p:cNvSpPr>
          <p:nvPr/>
        </p:nvSpPr>
        <p:spPr bwMode="auto">
          <a:xfrm flipH="1">
            <a:off x="7543800" y="1752600"/>
            <a:ext cx="609600" cy="1447800"/>
          </a:xfrm>
          <a:prstGeom prst="line">
            <a:avLst/>
          </a:prstGeom>
          <a:noFill/>
          <a:ln w="38100">
            <a:solidFill>
              <a:srgbClr val="FF3300"/>
            </a:solidFill>
            <a:round/>
            <a:headEnd/>
            <a:tailEnd type="triangle" w="med" len="med"/>
          </a:ln>
          <a:effectLst/>
        </p:spPr>
        <p:txBody>
          <a:bodyPr anchor="ctr">
            <a:prstTxWarp prst="textNoShape">
              <a:avLst/>
            </a:prstTxWarp>
          </a:bodyPr>
          <a:lstStyle/>
          <a:p>
            <a:endParaRPr lang="en-US"/>
          </a:p>
        </p:txBody>
      </p:sp>
      <p:sp>
        <p:nvSpPr>
          <p:cNvPr id="169993" name="Text Box 9"/>
          <p:cNvSpPr txBox="1">
            <a:spLocks noChangeArrowheads="1"/>
          </p:cNvSpPr>
          <p:nvPr/>
        </p:nvSpPr>
        <p:spPr bwMode="auto">
          <a:xfrm>
            <a:off x="6037263" y="5410200"/>
            <a:ext cx="2995612"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3300"/>
                </a:solidFill>
                <a:latin typeface="Arial" charset="0"/>
              </a:rPr>
              <a:t>D-Pad for movement</a:t>
            </a:r>
          </a:p>
        </p:txBody>
      </p:sp>
      <p:sp>
        <p:nvSpPr>
          <p:cNvPr id="169994" name="Line 10"/>
          <p:cNvSpPr>
            <a:spLocks noChangeShapeType="1"/>
          </p:cNvSpPr>
          <p:nvPr/>
        </p:nvSpPr>
        <p:spPr bwMode="auto">
          <a:xfrm flipH="1" flipV="1">
            <a:off x="7620000" y="4267200"/>
            <a:ext cx="457200" cy="1219200"/>
          </a:xfrm>
          <a:prstGeom prst="line">
            <a:avLst/>
          </a:prstGeom>
          <a:noFill/>
          <a:ln w="38100">
            <a:solidFill>
              <a:srgbClr val="FF3300"/>
            </a:solidFill>
            <a:round/>
            <a:headEnd/>
            <a:tailEnd type="triangle" w="med" len="med"/>
          </a:ln>
          <a:effectLst/>
        </p:spPr>
        <p:txBody>
          <a:bodyPr anchor="ctr">
            <a:prstTxWarp prst="textNoShape">
              <a:avLst/>
            </a:prstTxWarp>
          </a:bodyPr>
          <a:lstStyle/>
          <a:p>
            <a:endParaRPr lang="en-US"/>
          </a:p>
        </p:txBody>
      </p:sp>
      <p:sp>
        <p:nvSpPr>
          <p:cNvPr id="169995" name="Text Box 11"/>
          <p:cNvSpPr txBox="1">
            <a:spLocks noChangeArrowheads="1"/>
          </p:cNvSpPr>
          <p:nvPr/>
        </p:nvSpPr>
        <p:spPr bwMode="auto">
          <a:xfrm>
            <a:off x="4419600" y="1219200"/>
            <a:ext cx="1989138" cy="1190625"/>
          </a:xfrm>
          <a:prstGeom prst="rect">
            <a:avLst/>
          </a:prstGeom>
          <a:noFill/>
          <a:ln w="9525">
            <a:noFill/>
            <a:miter lim="800000"/>
            <a:headEnd/>
            <a:tailEnd/>
          </a:ln>
          <a:effectLst/>
        </p:spPr>
        <p:txBody>
          <a:bodyPr wrap="none">
            <a:prstTxWarp prst="textNoShape">
              <a:avLst/>
            </a:prstTxWarp>
            <a:spAutoFit/>
          </a:bodyPr>
          <a:lstStyle/>
          <a:p>
            <a:r>
              <a:rPr lang="en-US" sz="1800">
                <a:solidFill>
                  <a:srgbClr val="FF3300"/>
                </a:solidFill>
                <a:latin typeface="Arial" charset="0"/>
              </a:rPr>
              <a:t>Crouch,</a:t>
            </a:r>
          </a:p>
          <a:p>
            <a:r>
              <a:rPr lang="en-US" sz="1800">
                <a:solidFill>
                  <a:srgbClr val="FF3300"/>
                </a:solidFill>
                <a:latin typeface="Arial" charset="0"/>
              </a:rPr>
              <a:t>Jump,</a:t>
            </a:r>
          </a:p>
          <a:p>
            <a:r>
              <a:rPr lang="en-US" sz="1800">
                <a:solidFill>
                  <a:srgbClr val="FF3300"/>
                </a:solidFill>
                <a:latin typeface="Arial" charset="0"/>
              </a:rPr>
              <a:t>Additional powers</a:t>
            </a:r>
          </a:p>
          <a:p>
            <a:r>
              <a:rPr lang="en-US" sz="1800">
                <a:solidFill>
                  <a:srgbClr val="FF3300"/>
                </a:solidFill>
                <a:latin typeface="Arial" charset="0"/>
              </a:rPr>
              <a:t>Quick save</a:t>
            </a:r>
          </a:p>
        </p:txBody>
      </p:sp>
      <p:sp>
        <p:nvSpPr>
          <p:cNvPr id="169996" name="Line 12"/>
          <p:cNvSpPr>
            <a:spLocks noChangeShapeType="1"/>
          </p:cNvSpPr>
          <p:nvPr/>
        </p:nvSpPr>
        <p:spPr bwMode="auto">
          <a:xfrm>
            <a:off x="6172200" y="1752600"/>
            <a:ext cx="990600" cy="838200"/>
          </a:xfrm>
          <a:prstGeom prst="line">
            <a:avLst/>
          </a:prstGeom>
          <a:noFill/>
          <a:ln w="38100">
            <a:solidFill>
              <a:srgbClr val="FF3300"/>
            </a:solidFill>
            <a:round/>
            <a:headEnd/>
            <a:tailEnd type="triangle" w="med" len="med"/>
          </a:ln>
          <a:effectLst/>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Belkin Nostromo Speedpad N52</a:t>
            </a:r>
          </a:p>
        </p:txBody>
      </p:sp>
      <p:pic>
        <p:nvPicPr>
          <p:cNvPr id="168965" name="Picture 5" descr="FUL1_F8GFPC100"/>
          <p:cNvPicPr>
            <a:picLocks noChangeAspect="1" noChangeArrowheads="1"/>
          </p:cNvPicPr>
          <p:nvPr/>
        </p:nvPicPr>
        <p:blipFill>
          <a:blip r:embed="rId3"/>
          <a:srcRect/>
          <a:stretch>
            <a:fillRect/>
          </a:stretch>
        </p:blipFill>
        <p:spPr bwMode="auto">
          <a:xfrm>
            <a:off x="4381500" y="1219200"/>
            <a:ext cx="4762500" cy="4762500"/>
          </a:xfrm>
          <a:prstGeom prst="rect">
            <a:avLst/>
          </a:prstGeom>
          <a:noFill/>
        </p:spPr>
      </p:pic>
      <p:sp>
        <p:nvSpPr>
          <p:cNvPr id="168966" name="Text Box 6"/>
          <p:cNvSpPr txBox="1">
            <a:spLocks noChangeArrowheads="1"/>
          </p:cNvSpPr>
          <p:nvPr/>
        </p:nvSpPr>
        <p:spPr bwMode="auto">
          <a:xfrm>
            <a:off x="0" y="1447800"/>
            <a:ext cx="4191000" cy="4206875"/>
          </a:xfrm>
          <a:prstGeom prst="rect">
            <a:avLst/>
          </a:prstGeom>
          <a:noFill/>
          <a:ln w="9525">
            <a:noFill/>
            <a:miter lim="800000"/>
            <a:headEnd/>
            <a:tailEnd/>
          </a:ln>
          <a:effectLst/>
        </p:spPr>
        <p:txBody>
          <a:bodyPr>
            <a:prstTxWarp prst="textNoShape">
              <a:avLst/>
            </a:prstTxWarp>
            <a:spAutoFit/>
          </a:bodyPr>
          <a:lstStyle/>
          <a:p>
            <a:pPr marL="457200" indent="-457200" algn="l">
              <a:spcBef>
                <a:spcPct val="50000"/>
              </a:spcBef>
              <a:buFontTx/>
              <a:buChar char="•"/>
            </a:pPr>
            <a:r>
              <a:rPr lang="en-US" sz="2000">
                <a:solidFill>
                  <a:schemeClr val="tx1"/>
                </a:solidFill>
                <a:latin typeface="Arial" charset="0"/>
              </a:rPr>
              <a:t>Next generation responds to user feedback:</a:t>
            </a:r>
          </a:p>
          <a:p>
            <a:pPr marL="457200" indent="-457200" algn="l">
              <a:spcBef>
                <a:spcPct val="50000"/>
              </a:spcBef>
              <a:buFontTx/>
              <a:buChar char="•"/>
            </a:pPr>
            <a:r>
              <a:rPr lang="en-US" sz="2000">
                <a:solidFill>
                  <a:schemeClr val="tx1"/>
                </a:solidFill>
                <a:latin typeface="Arial" charset="0"/>
              </a:rPr>
              <a:t>Able to press more than 3 keys at a time.</a:t>
            </a:r>
          </a:p>
          <a:p>
            <a:pPr marL="457200" indent="-457200" algn="l">
              <a:spcBef>
                <a:spcPct val="50000"/>
              </a:spcBef>
              <a:buFontTx/>
              <a:buChar char="•"/>
            </a:pPr>
            <a:r>
              <a:rPr lang="en-US" sz="2000">
                <a:solidFill>
                  <a:schemeClr val="tx1"/>
                </a:solidFill>
                <a:latin typeface="Arial" charset="0"/>
              </a:rPr>
              <a:t>More keys so that D-Pad could be used for item selection rather than as a movement control.</a:t>
            </a:r>
          </a:p>
          <a:p>
            <a:pPr marL="457200" indent="-457200" algn="l">
              <a:spcBef>
                <a:spcPct val="50000"/>
              </a:spcBef>
              <a:buFontTx/>
              <a:buChar char="•"/>
            </a:pPr>
            <a:r>
              <a:rPr lang="en-US" sz="2000">
                <a:solidFill>
                  <a:schemeClr val="tx1"/>
                </a:solidFill>
                <a:latin typeface="Arial" charset="0"/>
              </a:rPr>
              <a:t>Most FPS gamers are more familiar with WASD mapping for movement rather than D-Pad.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Microsoft Gamevoice</a:t>
            </a:r>
          </a:p>
        </p:txBody>
      </p:sp>
      <p:pic>
        <p:nvPicPr>
          <p:cNvPr id="157701" name="Picture 5" descr="HardwareFeatures"/>
          <p:cNvPicPr>
            <a:picLocks noChangeAspect="1" noChangeArrowheads="1"/>
          </p:cNvPicPr>
          <p:nvPr/>
        </p:nvPicPr>
        <p:blipFill>
          <a:blip r:embed="rId3"/>
          <a:srcRect/>
          <a:stretch>
            <a:fillRect/>
          </a:stretch>
        </p:blipFill>
        <p:spPr bwMode="auto">
          <a:xfrm>
            <a:off x="4876800" y="2030413"/>
            <a:ext cx="4419600" cy="3417887"/>
          </a:xfrm>
          <a:prstGeom prst="rect">
            <a:avLst/>
          </a:prstGeom>
          <a:noFill/>
        </p:spPr>
      </p:pic>
      <p:sp>
        <p:nvSpPr>
          <p:cNvPr id="157706" name="Text Box 10"/>
          <p:cNvSpPr txBox="1">
            <a:spLocks noChangeArrowheads="1"/>
          </p:cNvSpPr>
          <p:nvPr/>
        </p:nvSpPr>
        <p:spPr bwMode="auto">
          <a:xfrm>
            <a:off x="0" y="1600200"/>
            <a:ext cx="4800600" cy="4003675"/>
          </a:xfrm>
          <a:prstGeom prst="rect">
            <a:avLst/>
          </a:prstGeom>
          <a:noFill/>
          <a:ln w="9525">
            <a:noFill/>
            <a:miter lim="800000"/>
            <a:headEnd/>
            <a:tailEnd/>
          </a:ln>
          <a:effectLst/>
        </p:spPr>
        <p:txBody>
          <a:bodyPr>
            <a:prstTxWarp prst="textNoShape">
              <a:avLst/>
            </a:prstTxWarp>
            <a:spAutoFit/>
          </a:bodyPr>
          <a:lstStyle/>
          <a:p>
            <a:pPr marL="457200" indent="-457200" algn="l">
              <a:spcBef>
                <a:spcPct val="50000"/>
              </a:spcBef>
              <a:buFontTx/>
              <a:buChar char="•"/>
            </a:pPr>
            <a:r>
              <a:rPr lang="en-US" sz="1600" dirty="0" err="1">
                <a:solidFill>
                  <a:schemeClr val="tx1"/>
                </a:solidFill>
                <a:latin typeface="Arial" charset="0"/>
              </a:rPr>
              <a:t>Userful</a:t>
            </a:r>
            <a:r>
              <a:rPr lang="en-US" sz="1600" dirty="0">
                <a:solidFill>
                  <a:schemeClr val="tx1"/>
                </a:solidFill>
                <a:latin typeface="Arial" charset="0"/>
              </a:rPr>
              <a:t> for hands-busy, eyes-busy environments.</a:t>
            </a:r>
          </a:p>
          <a:p>
            <a:pPr marL="457200" indent="-457200" algn="l">
              <a:spcBef>
                <a:spcPct val="50000"/>
              </a:spcBef>
              <a:buFontTx/>
              <a:buChar char="•"/>
            </a:pPr>
            <a:r>
              <a:rPr lang="en-US" sz="1600" dirty="0">
                <a:solidFill>
                  <a:schemeClr val="tx1"/>
                </a:solidFill>
                <a:latin typeface="Arial" charset="0"/>
              </a:rPr>
              <a:t>Good for commands that take a lot of effort to operate- e.g. commander on a submarine.</a:t>
            </a:r>
          </a:p>
          <a:p>
            <a:pPr marL="457200" indent="-457200" algn="l">
              <a:spcBef>
                <a:spcPct val="50000"/>
              </a:spcBef>
              <a:buFontTx/>
              <a:buChar char="•"/>
            </a:pPr>
            <a:r>
              <a:rPr lang="en-US" sz="1600" dirty="0">
                <a:solidFill>
                  <a:schemeClr val="tx1"/>
                </a:solidFill>
                <a:latin typeface="Arial" charset="0"/>
              </a:rPr>
              <a:t>Humans are forgiving of each other when mistaking speech; humans are also more flexible when interpreting speech &amp; we use context to improve interpretation rate. So we tend to scrutinize computer systems more when they fail.</a:t>
            </a:r>
          </a:p>
          <a:p>
            <a:pPr marL="457200" indent="-457200" algn="l">
              <a:spcBef>
                <a:spcPct val="50000"/>
              </a:spcBef>
              <a:buFontTx/>
              <a:buChar char="•"/>
            </a:pPr>
            <a:r>
              <a:rPr lang="en-US" sz="1600" dirty="0">
                <a:solidFill>
                  <a:schemeClr val="tx2">
                    <a:lumMod val="60000"/>
                    <a:lumOff val="40000"/>
                  </a:schemeClr>
                </a:solidFill>
                <a:latin typeface="Arial" charset="0"/>
              </a:rPr>
              <a:t>Cognitive load is high when using speech. Difficult to talk and think at the same time.</a:t>
            </a:r>
          </a:p>
          <a:p>
            <a:pPr marL="457200" indent="-457200" algn="l">
              <a:spcBef>
                <a:spcPct val="50000"/>
              </a:spcBef>
              <a:buFontTx/>
              <a:buChar char="•"/>
            </a:pPr>
            <a:r>
              <a:rPr lang="en-US" sz="1600" dirty="0">
                <a:solidFill>
                  <a:schemeClr val="tx2">
                    <a:lumMod val="60000"/>
                    <a:lumOff val="40000"/>
                  </a:schemeClr>
                </a:solidFill>
                <a:latin typeface="Arial" charset="0"/>
              </a:rPr>
              <a:t>30 years to attempt to put speech into fighter jet cockpits have failed.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p>
        </p:txBody>
      </p:sp>
      <p:sp>
        <p:nvSpPr>
          <p:cNvPr id="182275" name="Rectangle 3"/>
          <p:cNvSpPr>
            <a:spLocks noGrp="1" noChangeArrowheads="1"/>
          </p:cNvSpPr>
          <p:nvPr>
            <p:ph type="body" idx="1"/>
          </p:nvPr>
        </p:nvSpPr>
        <p:spPr>
          <a:xfrm>
            <a:off x="76200" y="1143000"/>
            <a:ext cx="5562600" cy="4572000"/>
          </a:xfrm>
        </p:spPr>
        <p:txBody>
          <a:bodyPr/>
          <a:lstStyle/>
          <a:p>
            <a:pPr>
              <a:lnSpc>
                <a:spcPct val="80000"/>
              </a:lnSpc>
            </a:pPr>
            <a:r>
              <a:rPr lang="en-US" sz="1600"/>
              <a:t>Speech recognition system is programmable to press a key on the keyboard.</a:t>
            </a:r>
          </a:p>
          <a:p>
            <a:pPr>
              <a:lnSpc>
                <a:spcPct val="80000"/>
              </a:lnSpc>
            </a:pPr>
            <a:r>
              <a:rPr lang="en-US" sz="1600"/>
              <a:t>Unfortunately few games have enough key bindings to make this possible.</a:t>
            </a:r>
          </a:p>
          <a:p>
            <a:pPr>
              <a:lnSpc>
                <a:spcPct val="80000"/>
              </a:lnSpc>
            </a:pPr>
            <a:r>
              <a:rPr lang="en-US" sz="1600"/>
              <a:t>Also used as an internet voice chat during multiplayer gaming. This is probably the better use for voice.</a:t>
            </a:r>
          </a:p>
          <a:p>
            <a:pPr>
              <a:lnSpc>
                <a:spcPct val="80000"/>
              </a:lnSpc>
            </a:pPr>
            <a:r>
              <a:rPr lang="en-US" sz="1600"/>
              <a:t>Voice command either via free speaking or push-to-talk to prevent accidental triggering.</a:t>
            </a:r>
          </a:p>
          <a:p>
            <a:pPr>
              <a:lnSpc>
                <a:spcPct val="80000"/>
              </a:lnSpc>
            </a:pPr>
            <a:r>
              <a:rPr lang="en-US" sz="1600"/>
              <a:t>Delay introduced in waiting for the system to confirm detected command, so Not good for single commands especially in fast paced games- like 1st person shooters.</a:t>
            </a:r>
          </a:p>
          <a:p>
            <a:pPr>
              <a:lnSpc>
                <a:spcPct val="80000"/>
              </a:lnSpc>
            </a:pPr>
            <a:r>
              <a:rPr lang="en-US" sz="1600"/>
              <a:t>Faster to press a key than to say it.</a:t>
            </a:r>
          </a:p>
          <a:p>
            <a:pPr>
              <a:lnSpc>
                <a:spcPct val="80000"/>
              </a:lnSpc>
            </a:pPr>
            <a:r>
              <a:rPr lang="en-US" sz="1600"/>
              <a:t>Speech recognition is most effective when:</a:t>
            </a:r>
          </a:p>
          <a:p>
            <a:pPr lvl="1">
              <a:lnSpc>
                <a:spcPct val="80000"/>
              </a:lnSpc>
            </a:pPr>
            <a:r>
              <a:rPr lang="en-US" sz="1400"/>
              <a:t>it takes longer or is more tedious to conduct the actions manually (like key press / mouse clicking) than it is to say something.</a:t>
            </a:r>
          </a:p>
          <a:p>
            <a:pPr lvl="1">
              <a:lnSpc>
                <a:spcPct val="80000"/>
              </a:lnSpc>
            </a:pPr>
            <a:r>
              <a:rPr lang="en-US" sz="1400"/>
              <a:t>Used sparingly - voice fatigue.</a:t>
            </a:r>
          </a:p>
          <a:p>
            <a:pPr lvl="1">
              <a:lnSpc>
                <a:spcPct val="80000"/>
              </a:lnSpc>
            </a:pPr>
            <a:r>
              <a:rPr lang="en-US" sz="1400"/>
              <a:t>Users are not computer savvy.</a:t>
            </a:r>
          </a:p>
          <a:p>
            <a:pPr lvl="1">
              <a:lnSpc>
                <a:spcPct val="80000"/>
              </a:lnSpc>
            </a:pPr>
            <a:r>
              <a:rPr lang="en-US" sz="1400"/>
              <a:t>Hands and eyes are busy.</a:t>
            </a:r>
          </a:p>
          <a:p>
            <a:pPr>
              <a:lnSpc>
                <a:spcPct val="80000"/>
              </a:lnSpc>
            </a:pPr>
            <a:r>
              <a:rPr lang="en-US" sz="1600"/>
              <a:t>e.g. Red Alert = target enemy, increase front shields, charge weapons, increase speed to half impulse.</a:t>
            </a:r>
          </a:p>
          <a:p>
            <a:pPr>
              <a:lnSpc>
                <a:spcPct val="80000"/>
              </a:lnSpc>
            </a:pPr>
            <a:endParaRPr lang="en-US" sz="1600"/>
          </a:p>
        </p:txBody>
      </p:sp>
      <p:pic>
        <p:nvPicPr>
          <p:cNvPr id="182276" name="Picture 4" descr="ds_personal_trainer_cookboxart_160w">
            <a:hlinkClick r:id="rId3"/>
          </p:cNvPr>
          <p:cNvPicPr>
            <a:picLocks noChangeAspect="1" noChangeArrowheads="1"/>
          </p:cNvPicPr>
          <p:nvPr/>
        </p:nvPicPr>
        <p:blipFill>
          <a:blip r:embed="rId4"/>
          <a:srcRect/>
          <a:stretch>
            <a:fillRect/>
          </a:stretch>
        </p:blipFill>
        <p:spPr bwMode="auto">
          <a:xfrm>
            <a:off x="6172200" y="3922713"/>
            <a:ext cx="2667000" cy="2401887"/>
          </a:xfrm>
          <a:prstGeom prst="rect">
            <a:avLst/>
          </a:prstGeom>
          <a:noFill/>
        </p:spPr>
      </p:pic>
      <p:pic>
        <p:nvPicPr>
          <p:cNvPr id="182277" name="Picture 5" descr="bridgecommander_2">
            <a:hlinkClick r:id="rId5"/>
          </p:cNvPr>
          <p:cNvPicPr>
            <a:picLocks noChangeAspect="1" noChangeArrowheads="1"/>
          </p:cNvPicPr>
          <p:nvPr/>
        </p:nvPicPr>
        <p:blipFill>
          <a:blip r:embed="rId6"/>
          <a:srcRect/>
          <a:stretch>
            <a:fillRect/>
          </a:stretch>
        </p:blipFill>
        <p:spPr bwMode="auto">
          <a:xfrm>
            <a:off x="5638800" y="1143000"/>
            <a:ext cx="3532188" cy="26495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Essential Reality P5 Glove or</a:t>
            </a:r>
            <a:br>
              <a:rPr lang="en-US"/>
            </a:br>
            <a:r>
              <a:rPr lang="en-US"/>
              <a:t>Nintendo Power Glove</a:t>
            </a:r>
          </a:p>
        </p:txBody>
      </p:sp>
      <p:sp>
        <p:nvSpPr>
          <p:cNvPr id="158723" name="Rectangle 3"/>
          <p:cNvSpPr>
            <a:spLocks noGrp="1" noChangeArrowheads="1"/>
          </p:cNvSpPr>
          <p:nvPr>
            <p:ph type="body" idx="1"/>
          </p:nvPr>
        </p:nvSpPr>
        <p:spPr>
          <a:xfrm>
            <a:off x="304800" y="1295400"/>
            <a:ext cx="5715000" cy="4495800"/>
          </a:xfrm>
        </p:spPr>
        <p:txBody>
          <a:bodyPr/>
          <a:lstStyle/>
          <a:p>
            <a:pPr>
              <a:lnSpc>
                <a:spcPct val="90000"/>
              </a:lnSpc>
            </a:pPr>
            <a:r>
              <a:rPr lang="en-US" sz="2400"/>
              <a:t>P5 used Infra-red emitters on glove.</a:t>
            </a:r>
          </a:p>
          <a:p>
            <a:pPr>
              <a:lnSpc>
                <a:spcPct val="90000"/>
              </a:lnSpc>
            </a:pPr>
            <a:r>
              <a:rPr lang="en-US" sz="2400"/>
              <a:t>Nintendo used ultrasound.</a:t>
            </a:r>
          </a:p>
          <a:p>
            <a:pPr>
              <a:lnSpc>
                <a:spcPct val="90000"/>
              </a:lnSpc>
            </a:pPr>
            <a:r>
              <a:rPr lang="en-US" sz="2400"/>
              <a:t>Camera performs 3D position and orientation tracking</a:t>
            </a:r>
          </a:p>
          <a:p>
            <a:pPr>
              <a:lnSpc>
                <a:spcPct val="90000"/>
              </a:lnSpc>
            </a:pPr>
            <a:r>
              <a:rPr lang="en-US" sz="2400"/>
              <a:t>Resistive bend sensors</a:t>
            </a:r>
          </a:p>
          <a:p>
            <a:pPr>
              <a:lnSpc>
                <a:spcPct val="90000"/>
              </a:lnSpc>
            </a:pPr>
            <a:r>
              <a:rPr lang="en-US" sz="2400"/>
              <a:t>Arm fatigue (guerilla arm) prevents use for more than 5 minutes.</a:t>
            </a:r>
          </a:p>
          <a:p>
            <a:pPr>
              <a:lnSpc>
                <a:spcPct val="90000"/>
              </a:lnSpc>
            </a:pPr>
            <a:r>
              <a:rPr lang="en-US" sz="2400"/>
              <a:t>Researchers in the VR community have known this for over a decade.</a:t>
            </a:r>
          </a:p>
          <a:p>
            <a:pPr>
              <a:lnSpc>
                <a:spcPct val="90000"/>
              </a:lnSpc>
            </a:pPr>
            <a:r>
              <a:rPr lang="en-US" sz="2400"/>
              <a:t>Calibration is needed for each individual.</a:t>
            </a:r>
          </a:p>
        </p:txBody>
      </p:sp>
      <p:pic>
        <p:nvPicPr>
          <p:cNvPr id="158725" name="Picture 5" descr="glove_photo_lrg"/>
          <p:cNvPicPr>
            <a:picLocks noChangeAspect="1" noChangeArrowheads="1"/>
          </p:cNvPicPr>
          <p:nvPr/>
        </p:nvPicPr>
        <p:blipFill>
          <a:blip r:embed="rId3"/>
          <a:srcRect/>
          <a:stretch>
            <a:fillRect/>
          </a:stretch>
        </p:blipFill>
        <p:spPr bwMode="auto">
          <a:xfrm>
            <a:off x="6934200" y="762000"/>
            <a:ext cx="2025650" cy="2971800"/>
          </a:xfrm>
          <a:prstGeom prst="rect">
            <a:avLst/>
          </a:prstGeom>
          <a:noFill/>
        </p:spPr>
      </p:pic>
      <p:pic>
        <p:nvPicPr>
          <p:cNvPr id="158726" name="Picture 6"/>
          <p:cNvPicPr>
            <a:picLocks noChangeAspect="1" noChangeArrowheads="1"/>
          </p:cNvPicPr>
          <p:nvPr/>
        </p:nvPicPr>
        <p:blipFill>
          <a:blip r:embed="rId4"/>
          <a:srcRect/>
          <a:stretch>
            <a:fillRect/>
          </a:stretch>
        </p:blipFill>
        <p:spPr bwMode="auto">
          <a:xfrm>
            <a:off x="5664200" y="4191000"/>
            <a:ext cx="3479800" cy="2609850"/>
          </a:xfrm>
          <a:prstGeom prst="rect">
            <a:avLst/>
          </a:prstGeom>
          <a:noFill/>
          <a:ln w="9525">
            <a:noFill/>
            <a:miter lim="800000"/>
            <a:headEnd/>
            <a:tailEnd/>
          </a:ln>
          <a:effectLst/>
        </p:spPr>
      </p:pic>
      <p:pic>
        <p:nvPicPr>
          <p:cNvPr id="6" name="Picture 5"/>
          <p:cNvPicPr>
            <a:picLocks noChangeAspect="1"/>
          </p:cNvPicPr>
          <p:nvPr/>
        </p:nvPicPr>
        <p:blipFill>
          <a:blip r:embed="rId5"/>
          <a:stretch>
            <a:fillRect/>
          </a:stretch>
        </p:blipFill>
        <p:spPr>
          <a:xfrm>
            <a:off x="5588000" y="3886200"/>
            <a:ext cx="3251200" cy="2654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Camera Tracked Interfaces</a:t>
            </a:r>
            <a:br>
              <a:rPr lang="en-US"/>
            </a:br>
            <a:r>
              <a:rPr lang="en-US"/>
              <a:t>Eye Toy</a:t>
            </a:r>
          </a:p>
        </p:txBody>
      </p:sp>
      <p:sp>
        <p:nvSpPr>
          <p:cNvPr id="192515" name="Rectangle 3"/>
          <p:cNvSpPr>
            <a:spLocks noGrp="1" noChangeArrowheads="1"/>
          </p:cNvSpPr>
          <p:nvPr>
            <p:ph type="body" idx="1"/>
          </p:nvPr>
        </p:nvSpPr>
        <p:spPr>
          <a:xfrm>
            <a:off x="304800" y="1295400"/>
            <a:ext cx="5867400" cy="4572000"/>
          </a:xfrm>
        </p:spPr>
        <p:txBody>
          <a:bodyPr/>
          <a:lstStyle/>
          <a:p>
            <a:r>
              <a:rPr lang="en-US" dirty="0"/>
              <a:t>Camera tracking of a player’s head and hands.</a:t>
            </a:r>
          </a:p>
          <a:p>
            <a:r>
              <a:rPr lang="en-US" dirty="0"/>
              <a:t>Works quite well.</a:t>
            </a:r>
          </a:p>
          <a:p>
            <a:r>
              <a:rPr lang="en-US" dirty="0" err="1"/>
              <a:t>Antigrav</a:t>
            </a:r>
            <a:r>
              <a:rPr lang="en-US" dirty="0"/>
              <a:t> is an excellent example of a well designed game for the interface.</a:t>
            </a:r>
          </a:p>
          <a:p>
            <a:r>
              <a:rPr lang="en-US" dirty="0"/>
              <a:t>Problem though is fatigue…</a:t>
            </a:r>
          </a:p>
        </p:txBody>
      </p:sp>
      <p:pic>
        <p:nvPicPr>
          <p:cNvPr id="192517" name="Picture 5"/>
          <p:cNvPicPr>
            <a:picLocks noChangeAspect="1" noChangeArrowheads="1"/>
          </p:cNvPicPr>
          <p:nvPr/>
        </p:nvPicPr>
        <p:blipFill>
          <a:blip r:embed="rId3"/>
          <a:srcRect/>
          <a:stretch>
            <a:fillRect/>
          </a:stretch>
        </p:blipFill>
        <p:spPr bwMode="auto">
          <a:xfrm>
            <a:off x="6019800" y="3843338"/>
            <a:ext cx="2895600" cy="2271712"/>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6324600" y="1752600"/>
            <a:ext cx="2488529" cy="3530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Human Visual System</a:t>
            </a:r>
          </a:p>
        </p:txBody>
      </p:sp>
      <p:sp>
        <p:nvSpPr>
          <p:cNvPr id="149507" name="Rectangle 3"/>
          <p:cNvSpPr>
            <a:spLocks noGrp="1" noChangeArrowheads="1"/>
          </p:cNvSpPr>
          <p:nvPr>
            <p:ph type="body" idx="1"/>
          </p:nvPr>
        </p:nvSpPr>
        <p:spPr>
          <a:xfrm>
            <a:off x="304800" y="1143000"/>
            <a:ext cx="8839200" cy="1752600"/>
          </a:xfrm>
        </p:spPr>
        <p:txBody>
          <a:bodyPr/>
          <a:lstStyle/>
          <a:p>
            <a:pPr>
              <a:lnSpc>
                <a:spcPct val="80000"/>
              </a:lnSpc>
            </a:pPr>
            <a:r>
              <a:rPr lang="en-US" sz="1800">
                <a:solidFill>
                  <a:schemeClr val="tx2"/>
                </a:solidFill>
              </a:rPr>
              <a:t>Fovea</a:t>
            </a:r>
          </a:p>
          <a:p>
            <a:pPr lvl="1">
              <a:lnSpc>
                <a:spcPct val="80000"/>
              </a:lnSpc>
            </a:pPr>
            <a:r>
              <a:rPr lang="en-US" sz="1600"/>
              <a:t>8 million cells</a:t>
            </a:r>
          </a:p>
          <a:p>
            <a:pPr lvl="1">
              <a:lnSpc>
                <a:spcPct val="80000"/>
              </a:lnSpc>
            </a:pPr>
            <a:r>
              <a:rPr lang="en-US" sz="1600"/>
              <a:t>High resolution primarily for daylight viewing and color perception</a:t>
            </a:r>
          </a:p>
          <a:p>
            <a:pPr>
              <a:lnSpc>
                <a:spcPct val="80000"/>
              </a:lnSpc>
            </a:pPr>
            <a:r>
              <a:rPr lang="en-US" sz="1800">
                <a:solidFill>
                  <a:schemeClr val="tx2"/>
                </a:solidFill>
              </a:rPr>
              <a:t>Retina</a:t>
            </a:r>
          </a:p>
          <a:p>
            <a:pPr lvl="1">
              <a:lnSpc>
                <a:spcPct val="80000"/>
              </a:lnSpc>
            </a:pPr>
            <a:r>
              <a:rPr lang="en-US" sz="1600"/>
              <a:t>120 million cells</a:t>
            </a:r>
          </a:p>
          <a:p>
            <a:pPr lvl="1">
              <a:lnSpc>
                <a:spcPct val="80000"/>
              </a:lnSpc>
            </a:pPr>
            <a:r>
              <a:rPr lang="en-US" sz="1600"/>
              <a:t>Low resolution for detecting movement.</a:t>
            </a:r>
          </a:p>
          <a:p>
            <a:pPr lvl="1">
              <a:lnSpc>
                <a:spcPct val="80000"/>
              </a:lnSpc>
            </a:pPr>
            <a:r>
              <a:rPr lang="en-US" sz="1600"/>
              <a:t>Sensitivity to color and motion</a:t>
            </a:r>
          </a:p>
          <a:p>
            <a:pPr>
              <a:lnSpc>
                <a:spcPct val="80000"/>
              </a:lnSpc>
            </a:pPr>
            <a:r>
              <a:rPr lang="en-US" sz="1800">
                <a:solidFill>
                  <a:schemeClr val="accent1"/>
                </a:solidFill>
              </a:rPr>
              <a:t>Putting a lot of detail in the interface at the perimeter of a first person shooter’s display screen might be a waste.</a:t>
            </a:r>
          </a:p>
          <a:p>
            <a:pPr>
              <a:lnSpc>
                <a:spcPct val="80000"/>
              </a:lnSpc>
            </a:pPr>
            <a:r>
              <a:rPr lang="en-US" sz="1800">
                <a:solidFill>
                  <a:schemeClr val="accent1"/>
                </a:solidFill>
              </a:rPr>
              <a:t>Notice that in a driving game, it is very difficult to admire the scenary and drive competitively at the same time. Sometimes it’s more fun to watch the game than play it.</a:t>
            </a:r>
          </a:p>
        </p:txBody>
      </p:sp>
      <p:pic>
        <p:nvPicPr>
          <p:cNvPr id="149509" name="Picture 5" descr="retina"/>
          <p:cNvPicPr>
            <a:picLocks noChangeAspect="1" noChangeArrowheads="1"/>
          </p:cNvPicPr>
          <p:nvPr/>
        </p:nvPicPr>
        <p:blipFill>
          <a:blip r:embed="rId3"/>
          <a:srcRect/>
          <a:stretch>
            <a:fillRect/>
          </a:stretch>
        </p:blipFill>
        <p:spPr bwMode="auto">
          <a:xfrm>
            <a:off x="5410200" y="4114800"/>
            <a:ext cx="3333750" cy="2047875"/>
          </a:xfrm>
          <a:prstGeom prst="rect">
            <a:avLst/>
          </a:prstGeom>
          <a:solidFill>
            <a:schemeClr val="tx1"/>
          </a:solidFill>
        </p:spPr>
      </p:pic>
      <p:pic>
        <p:nvPicPr>
          <p:cNvPr id="149513" name="Picture 9" descr="humaneye"/>
          <p:cNvPicPr>
            <a:picLocks noChangeAspect="1" noChangeArrowheads="1"/>
          </p:cNvPicPr>
          <p:nvPr/>
        </p:nvPicPr>
        <p:blipFill>
          <a:blip r:embed="rId4"/>
          <a:srcRect/>
          <a:stretch>
            <a:fillRect/>
          </a:stretch>
        </p:blipFill>
        <p:spPr bwMode="auto">
          <a:xfrm>
            <a:off x="381000" y="4114800"/>
            <a:ext cx="3771900" cy="1914525"/>
          </a:xfrm>
          <a:prstGeom prst="rect">
            <a:avLst/>
          </a:prstGeom>
          <a:solidFill>
            <a:schemeClr val="tx1"/>
          </a:solidFill>
        </p:spPr>
      </p:pic>
      <p:sp>
        <p:nvSpPr>
          <p:cNvPr id="149514" name="Line 10"/>
          <p:cNvSpPr>
            <a:spLocks noChangeShapeType="1"/>
          </p:cNvSpPr>
          <p:nvPr/>
        </p:nvSpPr>
        <p:spPr bwMode="auto">
          <a:xfrm flipV="1">
            <a:off x="3810000" y="5410200"/>
            <a:ext cx="1828800" cy="228600"/>
          </a:xfrm>
          <a:prstGeom prst="line">
            <a:avLst/>
          </a:prstGeom>
          <a:noFill/>
          <a:ln w="57150">
            <a:solidFill>
              <a:schemeClr val="accent1"/>
            </a:solidFill>
            <a:round/>
            <a:headEnd/>
            <a:tailEnd type="triangle" w="med" len="med"/>
          </a:ln>
          <a:effectLst/>
        </p:spPr>
        <p:txBody>
          <a:bodyPr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Camera Tracked Interfaces</a:t>
            </a:r>
            <a:br>
              <a:rPr lang="en-US"/>
            </a:br>
            <a:r>
              <a:rPr lang="en-US"/>
              <a:t>Eye of Judgement</a:t>
            </a:r>
          </a:p>
        </p:txBody>
      </p:sp>
      <p:pic>
        <p:nvPicPr>
          <p:cNvPr id="229380" name="Picture 4"/>
          <p:cNvPicPr>
            <a:picLocks noChangeAspect="1" noChangeArrowheads="1"/>
          </p:cNvPicPr>
          <p:nvPr/>
        </p:nvPicPr>
        <p:blipFill>
          <a:blip r:embed="rId3"/>
          <a:srcRect/>
          <a:stretch>
            <a:fillRect/>
          </a:stretch>
        </p:blipFill>
        <p:spPr bwMode="auto">
          <a:xfrm>
            <a:off x="1066800" y="1143000"/>
            <a:ext cx="2819400" cy="2514600"/>
          </a:xfrm>
          <a:prstGeom prst="rect">
            <a:avLst/>
          </a:prstGeom>
          <a:noFill/>
          <a:ln w="9525">
            <a:noFill/>
            <a:miter lim="800000"/>
            <a:headEnd/>
            <a:tailEnd/>
          </a:ln>
          <a:effectLst/>
        </p:spPr>
      </p:pic>
      <p:pic>
        <p:nvPicPr>
          <p:cNvPr id="229381" name="Picture 5">
            <a:hlinkClick r:id="rId4"/>
          </p:cNvPr>
          <p:cNvPicPr>
            <a:picLocks noChangeAspect="1" noChangeArrowheads="1"/>
          </p:cNvPicPr>
          <p:nvPr/>
        </p:nvPicPr>
        <p:blipFill>
          <a:blip r:embed="rId5"/>
          <a:srcRect/>
          <a:stretch>
            <a:fillRect/>
          </a:stretch>
        </p:blipFill>
        <p:spPr bwMode="auto">
          <a:xfrm>
            <a:off x="3962400" y="1143000"/>
            <a:ext cx="4419600" cy="2486025"/>
          </a:xfrm>
          <a:prstGeom prst="rect">
            <a:avLst/>
          </a:prstGeom>
          <a:noFill/>
          <a:ln w="9525">
            <a:noFill/>
            <a:miter lim="800000"/>
            <a:headEnd/>
            <a:tailEnd/>
          </a:ln>
          <a:effectLst/>
        </p:spPr>
      </p:pic>
      <p:sp>
        <p:nvSpPr>
          <p:cNvPr id="229382" name="Text Box 6"/>
          <p:cNvSpPr txBox="1">
            <a:spLocks noChangeArrowheads="1"/>
          </p:cNvSpPr>
          <p:nvPr/>
        </p:nvSpPr>
        <p:spPr bwMode="auto">
          <a:xfrm>
            <a:off x="1676400" y="4038600"/>
            <a:ext cx="5715000" cy="1917700"/>
          </a:xfrm>
          <a:prstGeom prst="rect">
            <a:avLst/>
          </a:prstGeom>
          <a:noFill/>
          <a:ln w="9525">
            <a:noFill/>
            <a:miter lim="800000"/>
            <a:headEnd/>
            <a:tailEnd/>
          </a:ln>
          <a:effectLst/>
        </p:spPr>
        <p:txBody>
          <a:bodyPr anchor="ctr">
            <a:prstTxWarp prst="textNoShape">
              <a:avLst/>
            </a:prstTxWarp>
            <a:spAutoFit/>
          </a:bodyPr>
          <a:lstStyle/>
          <a:p>
            <a:pPr marL="457200" indent="-457200" algn="l">
              <a:buFont typeface="Arial" charset="0"/>
              <a:buChar char="•"/>
            </a:pPr>
            <a:r>
              <a:rPr lang="en-US" sz="2400">
                <a:solidFill>
                  <a:schemeClr val="tx1"/>
                </a:solidFill>
                <a:latin typeface="Arial" charset="0"/>
              </a:rPr>
              <a:t>Increased processing power enables new uses of camera technologies</a:t>
            </a:r>
          </a:p>
          <a:p>
            <a:pPr marL="457200" indent="-457200" algn="l">
              <a:buFont typeface="Arial" charset="0"/>
              <a:buChar char="•"/>
            </a:pPr>
            <a:r>
              <a:rPr lang="en-US" sz="2400">
                <a:solidFill>
                  <a:schemeClr val="tx1"/>
                </a:solidFill>
                <a:latin typeface="Arial" charset="0"/>
              </a:rPr>
              <a:t>Special markers on cards enables computer vision algorithms to detect the position &amp; orientation of a card.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Camera Tracked Interfaces</a:t>
            </a:r>
            <a:br>
              <a:rPr lang="en-US"/>
            </a:br>
            <a:r>
              <a:rPr lang="en-US"/>
              <a:t>TrackIR</a:t>
            </a:r>
          </a:p>
        </p:txBody>
      </p:sp>
      <p:pic>
        <p:nvPicPr>
          <p:cNvPr id="230404" name="Picture 4">
            <a:hlinkClick r:id="rId3"/>
          </p:cNvPr>
          <p:cNvPicPr>
            <a:picLocks noChangeAspect="1" noChangeArrowheads="1"/>
          </p:cNvPicPr>
          <p:nvPr/>
        </p:nvPicPr>
        <p:blipFill>
          <a:blip r:embed="rId4"/>
          <a:srcRect b="29630"/>
          <a:stretch>
            <a:fillRect/>
          </a:stretch>
        </p:blipFill>
        <p:spPr bwMode="auto">
          <a:xfrm>
            <a:off x="228600" y="1295400"/>
            <a:ext cx="4343400" cy="3182938"/>
          </a:xfrm>
          <a:prstGeom prst="rect">
            <a:avLst/>
          </a:prstGeom>
          <a:noFill/>
          <a:ln w="9525">
            <a:noFill/>
            <a:miter lim="800000"/>
            <a:headEnd/>
            <a:tailEnd/>
          </a:ln>
          <a:effectLst/>
        </p:spPr>
      </p:pic>
      <p:pic>
        <p:nvPicPr>
          <p:cNvPr id="230405" name="Picture 5"/>
          <p:cNvPicPr>
            <a:picLocks noChangeAspect="1" noChangeArrowheads="1"/>
          </p:cNvPicPr>
          <p:nvPr/>
        </p:nvPicPr>
        <p:blipFill>
          <a:blip r:embed="rId5"/>
          <a:srcRect/>
          <a:stretch>
            <a:fillRect/>
          </a:stretch>
        </p:blipFill>
        <p:spPr bwMode="auto">
          <a:xfrm>
            <a:off x="5181600" y="1295400"/>
            <a:ext cx="3733800" cy="3046413"/>
          </a:xfrm>
          <a:prstGeom prst="rect">
            <a:avLst/>
          </a:prstGeom>
          <a:noFill/>
          <a:ln w="9525">
            <a:noFill/>
            <a:miter lim="800000"/>
            <a:headEnd/>
            <a:tailEnd/>
          </a:ln>
          <a:effectLst/>
        </p:spPr>
      </p:pic>
      <p:sp>
        <p:nvSpPr>
          <p:cNvPr id="230407" name="Text Box 7"/>
          <p:cNvSpPr txBox="1">
            <a:spLocks noChangeArrowheads="1"/>
          </p:cNvSpPr>
          <p:nvPr/>
        </p:nvSpPr>
        <p:spPr bwMode="auto">
          <a:xfrm>
            <a:off x="1676400" y="4391025"/>
            <a:ext cx="5715000" cy="1917700"/>
          </a:xfrm>
          <a:prstGeom prst="rect">
            <a:avLst/>
          </a:prstGeom>
          <a:noFill/>
          <a:ln w="9525">
            <a:noFill/>
            <a:miter lim="800000"/>
            <a:headEnd/>
            <a:tailEnd/>
          </a:ln>
          <a:effectLst/>
        </p:spPr>
        <p:txBody>
          <a:bodyPr anchor="ctr">
            <a:prstTxWarp prst="textNoShape">
              <a:avLst/>
            </a:prstTxWarp>
            <a:spAutoFit/>
          </a:bodyPr>
          <a:lstStyle/>
          <a:p>
            <a:pPr marL="457200" indent="-457200" algn="l">
              <a:buFont typeface="Arial" charset="0"/>
              <a:buChar char="•"/>
            </a:pPr>
            <a:r>
              <a:rPr lang="en-US" sz="2400">
                <a:solidFill>
                  <a:schemeClr val="tx1"/>
                </a:solidFill>
                <a:latin typeface="Arial" charset="0"/>
              </a:rPr>
              <a:t>Camera tracks retro-reflective markers to determine position and orientation.</a:t>
            </a:r>
          </a:p>
          <a:p>
            <a:pPr marL="457200" indent="-457200" algn="l">
              <a:buFont typeface="Arial" charset="0"/>
              <a:buChar char="•"/>
            </a:pPr>
            <a:r>
              <a:rPr lang="en-US" sz="2400">
                <a:solidFill>
                  <a:schemeClr val="tx1"/>
                </a:solidFill>
                <a:latin typeface="Arial" charset="0"/>
              </a:rPr>
              <a:t>Reflectors are lit by Infrared light source in camera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Getting People Back Into the Arcades</a:t>
            </a:r>
            <a:br>
              <a:rPr lang="en-US"/>
            </a:br>
            <a:r>
              <a:rPr lang="en-US"/>
              <a:t>Dance Dance Revolution (DDR) Pad</a:t>
            </a:r>
          </a:p>
        </p:txBody>
      </p:sp>
      <p:sp>
        <p:nvSpPr>
          <p:cNvPr id="195587" name="Rectangle 3"/>
          <p:cNvSpPr>
            <a:spLocks noGrp="1" noChangeArrowheads="1"/>
          </p:cNvSpPr>
          <p:nvPr>
            <p:ph type="body" idx="1"/>
          </p:nvPr>
        </p:nvSpPr>
        <p:spPr>
          <a:xfrm>
            <a:off x="152400" y="1295400"/>
            <a:ext cx="8610600" cy="4572000"/>
          </a:xfrm>
        </p:spPr>
        <p:txBody>
          <a:bodyPr/>
          <a:lstStyle/>
          <a:p>
            <a:r>
              <a:rPr lang="en-US" dirty="0"/>
              <a:t>It’s interfaces like this that draw people back into the arcades.</a:t>
            </a:r>
          </a:p>
          <a:p>
            <a:r>
              <a:rPr lang="en-US" dirty="0"/>
              <a:t>Dance Dance Revolution (DDR)</a:t>
            </a:r>
          </a:p>
          <a:p>
            <a:r>
              <a:rPr lang="en-US" dirty="0" smtClean="0"/>
              <a:t>Snowboarding</a:t>
            </a:r>
            <a:br>
              <a:rPr lang="en-US" dirty="0" smtClean="0"/>
            </a:br>
            <a:endParaRPr lang="en-US" dirty="0" smtClean="0"/>
          </a:p>
          <a:p>
            <a:r>
              <a:rPr lang="en-US" dirty="0" smtClean="0">
                <a:hlinkClick r:id="rId3"/>
              </a:rPr>
              <a:t>http://</a:t>
            </a:r>
            <a:r>
              <a:rPr lang="en-US" sz="2800" dirty="0" smtClean="0">
                <a:hlinkClick r:id="rId3"/>
              </a:rPr>
              <a:t>www.youtube.com/watch?v=wSQd4n-</a:t>
            </a:r>
            <a:r>
              <a:rPr lang="en-US" sz="2800" dirty="0" smtClean="0">
                <a:hlinkClick r:id="rId3"/>
              </a:rPr>
              <a:t>Ts7k</a:t>
            </a:r>
          </a:p>
          <a:p>
            <a:r>
              <a:rPr lang="en-US" sz="2800" dirty="0" smtClean="0">
                <a:hlinkClick r:id="rId3"/>
              </a:rPr>
              <a:t>http</a:t>
            </a:r>
            <a:r>
              <a:rPr lang="en-US" sz="2800" dirty="0" smtClean="0">
                <a:hlinkClick r:id="rId3"/>
              </a:rPr>
              <a:t>://www.youtube.com/watch?v=</a:t>
            </a:r>
            <a:r>
              <a:rPr lang="en-US" sz="2800" dirty="0" smtClean="0">
                <a:hlinkClick r:id="rId3"/>
              </a:rPr>
              <a:t>6JzcqALklRs</a:t>
            </a:r>
            <a:endParaRPr lang="en-US" sz="2800" dirty="0" smtClean="0"/>
          </a:p>
          <a:p>
            <a:r>
              <a:rPr lang="en-US" sz="2800" dirty="0" smtClean="0">
                <a:hlinkClick r:id="rId4"/>
              </a:rPr>
              <a:t>http://www.youtube.com/watch?v=06m-</a:t>
            </a:r>
            <a:r>
              <a:rPr lang="en-US" sz="2800" dirty="0" smtClean="0">
                <a:hlinkClick r:id="rId4"/>
              </a:rPr>
              <a:t>S8U_XUA</a:t>
            </a:r>
            <a:endParaRPr lang="en-US" sz="2800" dirty="0" smtClean="0"/>
          </a:p>
          <a:p>
            <a:endParaRPr lang="en-US" dirty="0"/>
          </a:p>
        </p:txBody>
      </p:sp>
      <p:sp>
        <p:nvSpPr>
          <p:cNvPr id="195592" name="AutoShape 8">
            <a:hlinkClick r:id="" action="ppaction://noaction" highlightClick="1"/>
          </p:cNvPr>
          <p:cNvSpPr>
            <a:spLocks noChangeArrowheads="1"/>
          </p:cNvSpPr>
          <p:nvPr/>
        </p:nvSpPr>
        <p:spPr bwMode="auto">
          <a:xfrm>
            <a:off x="304800" y="1600200"/>
            <a:ext cx="1042988" cy="1042988"/>
          </a:xfrm>
          <a:prstGeom prst="actionButtonMovie">
            <a:avLst/>
          </a:prstGeom>
          <a:noFill/>
          <a:ln w="9525">
            <a:noFill/>
            <a:miter lim="800000"/>
            <a:headEnd/>
            <a:tailEnd/>
          </a:ln>
          <a:effectLst/>
        </p:spPr>
        <p:txBody>
          <a:bodyPr wrap="none" anchor="ctr">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6552941" y="1905000"/>
            <a:ext cx="2591059" cy="202534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Stereoscopic Computer Graphics</a:t>
            </a:r>
          </a:p>
        </p:txBody>
      </p:sp>
      <p:sp>
        <p:nvSpPr>
          <p:cNvPr id="159747" name="Rectangle 3"/>
          <p:cNvSpPr>
            <a:spLocks noGrp="1" noChangeArrowheads="1"/>
          </p:cNvSpPr>
          <p:nvPr>
            <p:ph type="body" idx="1"/>
          </p:nvPr>
        </p:nvSpPr>
        <p:spPr>
          <a:xfrm>
            <a:off x="228600" y="1219200"/>
            <a:ext cx="5867400" cy="4572000"/>
          </a:xfrm>
        </p:spPr>
        <p:txBody>
          <a:bodyPr/>
          <a:lstStyle/>
          <a:p>
            <a:pPr>
              <a:lnSpc>
                <a:spcPct val="80000"/>
              </a:lnSpc>
            </a:pPr>
            <a:r>
              <a:rPr lang="en-US" sz="1800"/>
              <a:t>Technology has been in existence for more than 10 years. (Stereographics Corporation designed them mainly for Chemistry)</a:t>
            </a:r>
          </a:p>
          <a:p>
            <a:pPr>
              <a:lnSpc>
                <a:spcPct val="80000"/>
              </a:lnSpc>
            </a:pPr>
            <a:r>
              <a:rPr lang="en-US" sz="1800"/>
              <a:t>Field sequential stereoscopic at 60Hz (30Hz per eye)</a:t>
            </a:r>
          </a:p>
          <a:p>
            <a:pPr>
              <a:lnSpc>
                <a:spcPct val="80000"/>
              </a:lnSpc>
            </a:pPr>
            <a:r>
              <a:rPr lang="en-US" sz="1800"/>
              <a:t>Each eye goes opaque by polarizing each lens.</a:t>
            </a:r>
          </a:p>
          <a:p>
            <a:pPr>
              <a:lnSpc>
                <a:spcPct val="80000"/>
              </a:lnSpc>
            </a:pPr>
            <a:r>
              <a:rPr lang="en-US" sz="1800"/>
              <a:t>Synchronization is either via a cable or via infra red emitter and receiver.</a:t>
            </a:r>
          </a:p>
          <a:p>
            <a:pPr>
              <a:lnSpc>
                <a:spcPct val="80000"/>
              </a:lnSpc>
            </a:pPr>
            <a:r>
              <a:rPr lang="en-US" sz="1800"/>
              <a:t>4 graphics buffers:</a:t>
            </a:r>
          </a:p>
          <a:p>
            <a:pPr lvl="1">
              <a:lnSpc>
                <a:spcPct val="80000"/>
              </a:lnSpc>
            </a:pPr>
            <a:r>
              <a:rPr lang="en-US" sz="1600"/>
              <a:t>Rear left, rear right, front left, front right</a:t>
            </a:r>
          </a:p>
          <a:p>
            <a:pPr lvl="1">
              <a:lnSpc>
                <a:spcPct val="80000"/>
              </a:lnSpc>
            </a:pPr>
            <a:r>
              <a:rPr lang="en-US" sz="1600"/>
              <a:t>Draw to rear, swap both.</a:t>
            </a:r>
          </a:p>
          <a:p>
            <a:pPr>
              <a:lnSpc>
                <a:spcPct val="80000"/>
              </a:lnSpc>
            </a:pPr>
            <a:r>
              <a:rPr lang="en-US" sz="1800"/>
              <a:t>30Hz is too slow- flickering is very noticeable.</a:t>
            </a:r>
          </a:p>
          <a:p>
            <a:pPr>
              <a:lnSpc>
                <a:spcPct val="80000"/>
              </a:lnSpc>
            </a:pPr>
            <a:r>
              <a:rPr lang="en-US" sz="1800"/>
              <a:t>The ones used in the CAVE are 120Hz (60Hz per eye).</a:t>
            </a:r>
          </a:p>
          <a:p>
            <a:pPr>
              <a:lnSpc>
                <a:spcPct val="80000"/>
              </a:lnSpc>
            </a:pPr>
            <a:r>
              <a:rPr lang="en-US" sz="1800"/>
              <a:t>Players only able to tolerate flicker for brief periods of time.</a:t>
            </a:r>
          </a:p>
          <a:p>
            <a:pPr>
              <a:lnSpc>
                <a:spcPct val="80000"/>
              </a:lnSpc>
            </a:pPr>
            <a:r>
              <a:rPr lang="en-US" sz="1800"/>
              <a:t>Stereo enabled by graphics cards are stereo driver enhancements for DirectX.</a:t>
            </a:r>
          </a:p>
          <a:p>
            <a:pPr>
              <a:lnSpc>
                <a:spcPct val="80000"/>
              </a:lnSpc>
            </a:pPr>
            <a:r>
              <a:rPr lang="en-US" sz="1800"/>
              <a:t>Only works on CRTs- not LCD screens becoz LCDs are polarized screens.</a:t>
            </a:r>
          </a:p>
          <a:p>
            <a:pPr>
              <a:lnSpc>
                <a:spcPct val="80000"/>
              </a:lnSpc>
            </a:pPr>
            <a:endParaRPr lang="en-US" sz="1800"/>
          </a:p>
        </p:txBody>
      </p:sp>
      <p:pic>
        <p:nvPicPr>
          <p:cNvPr id="159749" name="Picture 5" descr="ed_glasses"/>
          <p:cNvPicPr>
            <a:picLocks noChangeAspect="1" noChangeArrowheads="1"/>
          </p:cNvPicPr>
          <p:nvPr/>
        </p:nvPicPr>
        <p:blipFill>
          <a:blip r:embed="rId3"/>
          <a:srcRect/>
          <a:stretch>
            <a:fillRect/>
          </a:stretch>
        </p:blipFill>
        <p:spPr bwMode="auto">
          <a:xfrm>
            <a:off x="6324600" y="4343400"/>
            <a:ext cx="2819400" cy="1228725"/>
          </a:xfrm>
          <a:prstGeom prst="rect">
            <a:avLst/>
          </a:prstGeom>
          <a:noFill/>
        </p:spPr>
      </p:pic>
      <p:pic>
        <p:nvPicPr>
          <p:cNvPr id="159750" name="Picture 6" descr="gmsmall">
            <a:hlinkClick r:id="rId4"/>
          </p:cNvPr>
          <p:cNvPicPr>
            <a:picLocks noChangeAspect="1" noChangeArrowheads="1"/>
          </p:cNvPicPr>
          <p:nvPr/>
        </p:nvPicPr>
        <p:blipFill>
          <a:blip r:embed="rId5"/>
          <a:srcRect/>
          <a:stretch>
            <a:fillRect/>
          </a:stretch>
        </p:blipFill>
        <p:spPr bwMode="auto">
          <a:xfrm>
            <a:off x="6019800" y="1143000"/>
            <a:ext cx="2971800" cy="23939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Other goofy controllers</a:t>
            </a:r>
          </a:p>
        </p:txBody>
      </p:sp>
      <p:sp>
        <p:nvSpPr>
          <p:cNvPr id="193539" name="Rectangle 3"/>
          <p:cNvSpPr>
            <a:spLocks noGrp="1" noChangeArrowheads="1"/>
          </p:cNvSpPr>
          <p:nvPr>
            <p:ph type="body" idx="1"/>
          </p:nvPr>
        </p:nvSpPr>
        <p:spPr/>
        <p:txBody>
          <a:bodyPr/>
          <a:lstStyle/>
          <a:p>
            <a:r>
              <a:rPr lang="en-US" dirty="0" err="1"/>
              <a:t>Onimusha</a:t>
            </a:r>
            <a:r>
              <a:rPr lang="en-US" dirty="0"/>
              <a:t> 3 Katana Controller ($190)</a:t>
            </a:r>
          </a:p>
          <a:p>
            <a:r>
              <a:rPr lang="en-US" dirty="0"/>
              <a:t>Resident Evil 4 Chainsaw Controller ($60)</a:t>
            </a:r>
          </a:p>
          <a:p>
            <a:pPr lvl="1"/>
            <a:r>
              <a:rPr lang="en-US" dirty="0"/>
              <a:t>Pull cord to start game</a:t>
            </a:r>
            <a:r>
              <a:rPr lang="en-US" dirty="0" smtClean="0"/>
              <a:t> </a:t>
            </a:r>
            <a:r>
              <a:rPr lang="en-US" dirty="0" err="1" smtClean="0">
                <a:sym typeface="Wingdings"/>
              </a:rPr>
              <a:t></a:t>
            </a:r>
            <a:endParaRPr lang="en-US" dirty="0"/>
          </a:p>
        </p:txBody>
      </p:sp>
      <p:pic>
        <p:nvPicPr>
          <p:cNvPr id="11" name="Picture 10"/>
          <p:cNvPicPr>
            <a:picLocks noChangeAspect="1"/>
          </p:cNvPicPr>
          <p:nvPr/>
        </p:nvPicPr>
        <p:blipFill>
          <a:blip r:embed="rId3"/>
          <a:stretch>
            <a:fillRect/>
          </a:stretch>
        </p:blipFill>
        <p:spPr>
          <a:xfrm>
            <a:off x="152400" y="3048000"/>
            <a:ext cx="4714099" cy="2999881"/>
          </a:xfrm>
          <a:prstGeom prst="rect">
            <a:avLst/>
          </a:prstGeom>
        </p:spPr>
      </p:pic>
      <p:pic>
        <p:nvPicPr>
          <p:cNvPr id="12" name="Picture 11"/>
          <p:cNvPicPr>
            <a:picLocks noChangeAspect="1"/>
          </p:cNvPicPr>
          <p:nvPr/>
        </p:nvPicPr>
        <p:blipFill>
          <a:blip r:embed="rId4"/>
          <a:stretch>
            <a:fillRect/>
          </a:stretch>
        </p:blipFill>
        <p:spPr>
          <a:xfrm>
            <a:off x="4318000" y="3276600"/>
            <a:ext cx="4826000" cy="2438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Haptic Interaction</a:t>
            </a:r>
          </a:p>
        </p:txBody>
      </p:sp>
      <p:pic>
        <p:nvPicPr>
          <p:cNvPr id="223239" name="Picture 7">
            <a:hlinkClick r:id="rId3"/>
          </p:cNvPr>
          <p:cNvPicPr>
            <a:picLocks noChangeAspect="1" noChangeArrowheads="1"/>
          </p:cNvPicPr>
          <p:nvPr/>
        </p:nvPicPr>
        <p:blipFill>
          <a:blip r:embed="rId4"/>
          <a:srcRect/>
          <a:stretch>
            <a:fillRect/>
          </a:stretch>
        </p:blipFill>
        <p:spPr bwMode="auto">
          <a:xfrm>
            <a:off x="4495800" y="1295400"/>
            <a:ext cx="4648200" cy="2809875"/>
          </a:xfrm>
          <a:prstGeom prst="rect">
            <a:avLst/>
          </a:prstGeom>
          <a:noFill/>
          <a:ln w="9525">
            <a:noFill/>
            <a:miter lim="800000"/>
            <a:headEnd/>
            <a:tailEnd/>
          </a:ln>
          <a:effectLst/>
        </p:spPr>
      </p:pic>
      <p:pic>
        <p:nvPicPr>
          <p:cNvPr id="223240" name="Picture 8">
            <a:hlinkClick r:id="rId5"/>
          </p:cNvPr>
          <p:cNvPicPr>
            <a:picLocks noChangeAspect="1" noChangeArrowheads="1"/>
          </p:cNvPicPr>
          <p:nvPr/>
        </p:nvPicPr>
        <p:blipFill>
          <a:blip r:embed="rId6"/>
          <a:srcRect/>
          <a:stretch>
            <a:fillRect/>
          </a:stretch>
        </p:blipFill>
        <p:spPr bwMode="auto">
          <a:xfrm>
            <a:off x="304800" y="1219200"/>
            <a:ext cx="3581400" cy="2828925"/>
          </a:xfrm>
          <a:prstGeom prst="rect">
            <a:avLst/>
          </a:prstGeom>
          <a:noFill/>
          <a:ln w="9525">
            <a:noFill/>
            <a:miter lim="800000"/>
            <a:headEnd/>
            <a:tailEnd/>
          </a:ln>
          <a:effectLst/>
        </p:spPr>
      </p:pic>
      <p:sp>
        <p:nvSpPr>
          <p:cNvPr id="223241" name="Text Box 9"/>
          <p:cNvSpPr txBox="1">
            <a:spLocks noChangeArrowheads="1"/>
          </p:cNvSpPr>
          <p:nvPr/>
        </p:nvSpPr>
        <p:spPr bwMode="auto">
          <a:xfrm>
            <a:off x="381000" y="3641725"/>
            <a:ext cx="3348038" cy="396875"/>
          </a:xfrm>
          <a:prstGeom prst="rect">
            <a:avLst/>
          </a:prstGeom>
          <a:solidFill>
            <a:schemeClr val="bg1">
              <a:alpha val="82001"/>
            </a:schemeClr>
          </a:solidFill>
          <a:ln w="9525">
            <a:noFill/>
            <a:miter lim="800000"/>
            <a:headEnd/>
            <a:tailEnd/>
          </a:ln>
          <a:effectLst/>
        </p:spPr>
        <p:txBody>
          <a:bodyPr wrap="none" anchor="ctr">
            <a:prstTxWarp prst="textNoShape">
              <a:avLst/>
            </a:prstTxWarp>
            <a:spAutoFit/>
          </a:bodyPr>
          <a:lstStyle/>
          <a:p>
            <a:r>
              <a:rPr lang="en-US" sz="2000">
                <a:latin typeface="Arial" charset="0"/>
              </a:rPr>
              <a:t>SensAble Phantom $20,000</a:t>
            </a:r>
          </a:p>
        </p:txBody>
      </p:sp>
      <p:sp>
        <p:nvSpPr>
          <p:cNvPr id="223242" name="Text Box 10"/>
          <p:cNvSpPr txBox="1">
            <a:spLocks noChangeArrowheads="1"/>
          </p:cNvSpPr>
          <p:nvPr/>
        </p:nvSpPr>
        <p:spPr bwMode="auto">
          <a:xfrm>
            <a:off x="6019800" y="3581400"/>
            <a:ext cx="2809875" cy="457200"/>
          </a:xfrm>
          <a:prstGeom prst="rect">
            <a:avLst/>
          </a:prstGeom>
          <a:solidFill>
            <a:schemeClr val="bg1">
              <a:alpha val="78999"/>
            </a:schemeClr>
          </a:solidFill>
          <a:ln w="9525">
            <a:noFill/>
            <a:miter lim="800000"/>
            <a:headEnd/>
            <a:tailEnd/>
          </a:ln>
          <a:effectLst/>
        </p:spPr>
        <p:txBody>
          <a:bodyPr wrap="none" anchor="ctr">
            <a:prstTxWarp prst="textNoShape">
              <a:avLst/>
            </a:prstTxWarp>
            <a:spAutoFit/>
          </a:bodyPr>
          <a:lstStyle/>
          <a:p>
            <a:r>
              <a:rPr lang="en-US" sz="2400">
                <a:latin typeface="Arial" charset="0"/>
              </a:rPr>
              <a:t>Novint Falcon $200</a:t>
            </a:r>
          </a:p>
        </p:txBody>
      </p:sp>
      <p:sp>
        <p:nvSpPr>
          <p:cNvPr id="223247" name="Text Box 15"/>
          <p:cNvSpPr txBox="1">
            <a:spLocks noChangeArrowheads="1"/>
          </p:cNvSpPr>
          <p:nvPr/>
        </p:nvSpPr>
        <p:spPr bwMode="auto">
          <a:xfrm>
            <a:off x="457200" y="4479925"/>
            <a:ext cx="8382000" cy="1311275"/>
          </a:xfrm>
          <a:prstGeom prst="rect">
            <a:avLst/>
          </a:prstGeom>
          <a:noFill/>
          <a:ln w="9525">
            <a:noFill/>
            <a:miter lim="800000"/>
            <a:headEnd/>
            <a:tailEnd/>
          </a:ln>
          <a:effectLst/>
        </p:spPr>
        <p:txBody>
          <a:bodyPr anchor="ctr">
            <a:prstTxWarp prst="textNoShape">
              <a:avLst/>
            </a:prstTxWarp>
            <a:spAutoFit/>
          </a:bodyPr>
          <a:lstStyle/>
          <a:p>
            <a:pPr marL="457200" indent="-457200" algn="l">
              <a:buFont typeface="Arial" charset="0"/>
              <a:buChar char="•"/>
            </a:pPr>
            <a:r>
              <a:rPr lang="en-US" sz="2000">
                <a:solidFill>
                  <a:schemeClr val="tx1"/>
                </a:solidFill>
                <a:latin typeface="Arial" charset="0"/>
              </a:rPr>
              <a:t>PC maintains both a visual representation of the scene and a version of the scene containing information about haptic surfaces.</a:t>
            </a:r>
          </a:p>
          <a:p>
            <a:pPr marL="457200" indent="-457200" algn="l">
              <a:buFont typeface="Arial" charset="0"/>
              <a:buChar char="•"/>
            </a:pPr>
            <a:r>
              <a:rPr lang="en-US" sz="2000">
                <a:solidFill>
                  <a:schemeClr val="tx1"/>
                </a:solidFill>
                <a:latin typeface="Arial" charset="0"/>
              </a:rPr>
              <a:t>When user pushes the device against a supposed surface the internal motors in the device operate to oppose your push.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More Haptics</a:t>
            </a:r>
          </a:p>
        </p:txBody>
      </p:sp>
      <p:pic>
        <p:nvPicPr>
          <p:cNvPr id="225284" name="Picture 4">
            <a:hlinkClick r:id="rId3"/>
          </p:cNvPr>
          <p:cNvPicPr>
            <a:picLocks noChangeAspect="1" noChangeArrowheads="1"/>
          </p:cNvPicPr>
          <p:nvPr/>
        </p:nvPicPr>
        <p:blipFill>
          <a:blip r:embed="rId4"/>
          <a:srcRect l="7603" r="53221" b="32727"/>
          <a:stretch>
            <a:fillRect/>
          </a:stretch>
        </p:blipFill>
        <p:spPr bwMode="auto">
          <a:xfrm>
            <a:off x="152400" y="1219200"/>
            <a:ext cx="3352800" cy="2006600"/>
          </a:xfrm>
          <a:prstGeom prst="rect">
            <a:avLst/>
          </a:prstGeom>
          <a:noFill/>
          <a:ln w="9525">
            <a:noFill/>
            <a:miter lim="800000"/>
            <a:headEnd/>
            <a:tailEnd/>
          </a:ln>
          <a:effectLst/>
        </p:spPr>
      </p:pic>
      <p:sp>
        <p:nvSpPr>
          <p:cNvPr id="225285" name="Text Box 5"/>
          <p:cNvSpPr txBox="1">
            <a:spLocks noChangeArrowheads="1"/>
          </p:cNvSpPr>
          <p:nvPr/>
        </p:nvSpPr>
        <p:spPr bwMode="auto">
          <a:xfrm>
            <a:off x="152400" y="3030538"/>
            <a:ext cx="1392238" cy="336550"/>
          </a:xfrm>
          <a:prstGeom prst="rect">
            <a:avLst/>
          </a:prstGeom>
          <a:solidFill>
            <a:schemeClr val="bg1">
              <a:alpha val="73000"/>
            </a:schemeClr>
          </a:solidFill>
          <a:ln w="9525">
            <a:noFill/>
            <a:miter lim="800000"/>
            <a:headEnd/>
            <a:tailEnd/>
          </a:ln>
          <a:effectLst/>
        </p:spPr>
        <p:txBody>
          <a:bodyPr wrap="none" anchor="ctr">
            <a:prstTxWarp prst="textNoShape">
              <a:avLst/>
            </a:prstTxWarp>
            <a:spAutoFit/>
          </a:bodyPr>
          <a:lstStyle/>
          <a:p>
            <a:r>
              <a:rPr lang="en-US" sz="1600">
                <a:latin typeface="Arial" charset="0"/>
              </a:rPr>
              <a:t>Logitech G25</a:t>
            </a:r>
          </a:p>
        </p:txBody>
      </p:sp>
      <p:pic>
        <p:nvPicPr>
          <p:cNvPr id="225289" name="Picture 9">
            <a:hlinkClick r:id="rId5"/>
          </p:cNvPr>
          <p:cNvPicPr>
            <a:picLocks noChangeAspect="1" noChangeArrowheads="1"/>
          </p:cNvPicPr>
          <p:nvPr/>
        </p:nvPicPr>
        <p:blipFill>
          <a:blip r:embed="rId6"/>
          <a:srcRect b="25714"/>
          <a:stretch>
            <a:fillRect/>
          </a:stretch>
        </p:blipFill>
        <p:spPr bwMode="auto">
          <a:xfrm>
            <a:off x="4572000" y="3733800"/>
            <a:ext cx="3200400" cy="2378075"/>
          </a:xfrm>
          <a:prstGeom prst="rect">
            <a:avLst/>
          </a:prstGeom>
          <a:noFill/>
          <a:ln w="9525">
            <a:noFill/>
            <a:miter lim="800000"/>
            <a:headEnd/>
            <a:tailEnd/>
          </a:ln>
          <a:effectLst/>
        </p:spPr>
      </p:pic>
      <p:sp>
        <p:nvSpPr>
          <p:cNvPr id="225290" name="Text Box 10"/>
          <p:cNvSpPr txBox="1">
            <a:spLocks noChangeArrowheads="1"/>
          </p:cNvSpPr>
          <p:nvPr/>
        </p:nvSpPr>
        <p:spPr bwMode="auto">
          <a:xfrm>
            <a:off x="6942138" y="5500688"/>
            <a:ext cx="1744662" cy="519112"/>
          </a:xfrm>
          <a:prstGeom prst="rect">
            <a:avLst/>
          </a:prstGeom>
          <a:solidFill>
            <a:schemeClr val="bg1">
              <a:alpha val="78000"/>
            </a:schemeClr>
          </a:solidFill>
          <a:ln w="9525">
            <a:noFill/>
            <a:miter lim="800000"/>
            <a:headEnd/>
            <a:tailEnd/>
          </a:ln>
          <a:effectLst/>
        </p:spPr>
        <p:txBody>
          <a:bodyPr wrap="none" anchor="ctr">
            <a:prstTxWarp prst="textNoShape">
              <a:avLst/>
            </a:prstTxWarp>
            <a:spAutoFit/>
          </a:bodyPr>
          <a:lstStyle/>
          <a:p>
            <a:r>
              <a:rPr lang="en-US" sz="2800">
                <a:latin typeface="Arial" charset="0"/>
              </a:rPr>
              <a:t>Buttkicker</a:t>
            </a:r>
          </a:p>
        </p:txBody>
      </p:sp>
      <p:pic>
        <p:nvPicPr>
          <p:cNvPr id="225291" name="Picture 11">
            <a:hlinkClick r:id="rId7"/>
          </p:cNvPr>
          <p:cNvPicPr>
            <a:picLocks noChangeAspect="1" noChangeArrowheads="1"/>
          </p:cNvPicPr>
          <p:nvPr/>
        </p:nvPicPr>
        <p:blipFill>
          <a:blip r:embed="rId8"/>
          <a:srcRect/>
          <a:stretch>
            <a:fillRect/>
          </a:stretch>
        </p:blipFill>
        <p:spPr bwMode="auto">
          <a:xfrm>
            <a:off x="533400" y="3429000"/>
            <a:ext cx="2667000" cy="2667000"/>
          </a:xfrm>
          <a:prstGeom prst="rect">
            <a:avLst/>
          </a:prstGeom>
          <a:noFill/>
          <a:ln w="9525">
            <a:noFill/>
            <a:miter lim="800000"/>
            <a:headEnd/>
            <a:tailEnd/>
          </a:ln>
          <a:effectLst/>
        </p:spPr>
      </p:pic>
      <p:sp>
        <p:nvSpPr>
          <p:cNvPr id="225293" name="Text Box 13"/>
          <p:cNvSpPr txBox="1">
            <a:spLocks noChangeArrowheads="1"/>
          </p:cNvSpPr>
          <p:nvPr/>
        </p:nvSpPr>
        <p:spPr bwMode="auto">
          <a:xfrm>
            <a:off x="2597150" y="5426075"/>
            <a:ext cx="1652588" cy="701675"/>
          </a:xfrm>
          <a:prstGeom prst="rect">
            <a:avLst/>
          </a:prstGeom>
          <a:solidFill>
            <a:schemeClr val="bg1">
              <a:alpha val="73000"/>
            </a:schemeClr>
          </a:solidFill>
          <a:ln w="9525">
            <a:noFill/>
            <a:miter lim="800000"/>
            <a:headEnd/>
            <a:tailEnd/>
          </a:ln>
          <a:effectLst/>
        </p:spPr>
        <p:txBody>
          <a:bodyPr wrap="none" anchor="ctr">
            <a:prstTxWarp prst="textNoShape">
              <a:avLst/>
            </a:prstTxWarp>
            <a:spAutoFit/>
          </a:bodyPr>
          <a:lstStyle/>
          <a:p>
            <a:r>
              <a:rPr lang="en-US" sz="2000">
                <a:latin typeface="Arial" charset="0"/>
              </a:rPr>
              <a:t>3rd Space</a:t>
            </a:r>
          </a:p>
          <a:p>
            <a:r>
              <a:rPr lang="en-US" sz="2000">
                <a:latin typeface="Arial" charset="0"/>
              </a:rPr>
              <a:t>Gaming Vest</a:t>
            </a:r>
          </a:p>
        </p:txBody>
      </p:sp>
      <p:pic>
        <p:nvPicPr>
          <p:cNvPr id="225296" name="Picture 16" descr="7big">
            <a:hlinkClick r:id="rId9"/>
          </p:cNvPr>
          <p:cNvPicPr>
            <a:picLocks noChangeAspect="1" noChangeArrowheads="1"/>
          </p:cNvPicPr>
          <p:nvPr/>
        </p:nvPicPr>
        <p:blipFill>
          <a:blip r:embed="rId10"/>
          <a:srcRect/>
          <a:stretch>
            <a:fillRect/>
          </a:stretch>
        </p:blipFill>
        <p:spPr bwMode="auto">
          <a:xfrm>
            <a:off x="3962400" y="1143000"/>
            <a:ext cx="4197350" cy="2795588"/>
          </a:xfrm>
          <a:prstGeom prst="rect">
            <a:avLst/>
          </a:prstGeom>
          <a:noFill/>
        </p:spPr>
      </p:pic>
      <p:sp>
        <p:nvSpPr>
          <p:cNvPr id="225297" name="Text Box 17"/>
          <p:cNvSpPr txBox="1">
            <a:spLocks noChangeArrowheads="1"/>
          </p:cNvSpPr>
          <p:nvPr/>
        </p:nvSpPr>
        <p:spPr bwMode="auto">
          <a:xfrm>
            <a:off x="6289675" y="3565525"/>
            <a:ext cx="1863725" cy="396875"/>
          </a:xfrm>
          <a:prstGeom prst="rect">
            <a:avLst/>
          </a:prstGeom>
          <a:noFill/>
          <a:ln w="9525">
            <a:noFill/>
            <a:miter lim="800000"/>
            <a:headEnd/>
            <a:tailEnd/>
          </a:ln>
          <a:effectLst/>
        </p:spPr>
        <p:txBody>
          <a:bodyPr wrap="none" anchor="ctr">
            <a:prstTxWarp prst="textNoShape">
              <a:avLst/>
            </a:prstTxWarp>
            <a:spAutoFit/>
          </a:bodyPr>
          <a:lstStyle/>
          <a:p>
            <a:r>
              <a:rPr lang="en-US" sz="2000">
                <a:latin typeface="Arial" charset="0"/>
              </a:rPr>
              <a:t>Simcraft APEX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Service Message</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a:t>
            </a:r>
            <a:r>
              <a:rPr lang="en-US" smtClean="0">
                <a:hlinkClick r:id="rId2"/>
              </a:rPr>
              <a:t>=</a:t>
            </a:r>
            <a:r>
              <a:rPr lang="en-US" smtClean="0">
                <a:hlinkClick r:id="rId2"/>
              </a:rPr>
              <a:t>fbiHwGBsRr0</a:t>
            </a:r>
            <a:endParaRPr lang="en-US"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Neural Interfaces</a:t>
            </a:r>
          </a:p>
        </p:txBody>
      </p:sp>
      <p:pic>
        <p:nvPicPr>
          <p:cNvPr id="224262" name="Picture 6">
            <a:hlinkClick r:id="rId3"/>
          </p:cNvPr>
          <p:cNvPicPr>
            <a:picLocks noChangeAspect="1" noChangeArrowheads="1"/>
          </p:cNvPicPr>
          <p:nvPr/>
        </p:nvPicPr>
        <p:blipFill>
          <a:blip r:embed="rId4"/>
          <a:srcRect/>
          <a:stretch>
            <a:fillRect/>
          </a:stretch>
        </p:blipFill>
        <p:spPr bwMode="auto">
          <a:xfrm>
            <a:off x="762000" y="1295400"/>
            <a:ext cx="3886200" cy="2619375"/>
          </a:xfrm>
          <a:prstGeom prst="rect">
            <a:avLst/>
          </a:prstGeom>
          <a:noFill/>
          <a:ln w="9525">
            <a:noFill/>
            <a:miter lim="800000"/>
            <a:headEnd/>
            <a:tailEnd/>
          </a:ln>
          <a:effectLst/>
        </p:spPr>
      </p:pic>
      <p:sp>
        <p:nvSpPr>
          <p:cNvPr id="224263" name="Text Box 7"/>
          <p:cNvSpPr txBox="1">
            <a:spLocks noChangeArrowheads="1"/>
          </p:cNvSpPr>
          <p:nvPr/>
        </p:nvSpPr>
        <p:spPr bwMode="auto">
          <a:xfrm>
            <a:off x="762000" y="3429000"/>
            <a:ext cx="1271588" cy="519113"/>
          </a:xfrm>
          <a:prstGeom prst="rect">
            <a:avLst/>
          </a:prstGeom>
          <a:noFill/>
          <a:ln w="9525">
            <a:noFill/>
            <a:miter lim="800000"/>
            <a:headEnd/>
            <a:tailEnd/>
          </a:ln>
          <a:effectLst/>
        </p:spPr>
        <p:txBody>
          <a:bodyPr wrap="none" anchor="ctr">
            <a:prstTxWarp prst="textNoShape">
              <a:avLst/>
            </a:prstTxWarp>
            <a:spAutoFit/>
          </a:bodyPr>
          <a:lstStyle/>
          <a:p>
            <a:r>
              <a:rPr lang="en-US" sz="2800">
                <a:latin typeface="Arial" charset="0"/>
              </a:rPr>
              <a:t>Emotiv</a:t>
            </a:r>
          </a:p>
        </p:txBody>
      </p:sp>
      <p:pic>
        <p:nvPicPr>
          <p:cNvPr id="224264" name="Picture 8"/>
          <p:cNvPicPr>
            <a:picLocks noChangeAspect="1" noChangeArrowheads="1"/>
          </p:cNvPicPr>
          <p:nvPr/>
        </p:nvPicPr>
        <p:blipFill>
          <a:blip r:embed="rId5"/>
          <a:srcRect/>
          <a:stretch>
            <a:fillRect/>
          </a:stretch>
        </p:blipFill>
        <p:spPr bwMode="auto">
          <a:xfrm>
            <a:off x="4724400" y="1295400"/>
            <a:ext cx="3962400" cy="2641600"/>
          </a:xfrm>
          <a:prstGeom prst="rect">
            <a:avLst/>
          </a:prstGeom>
          <a:noFill/>
          <a:ln w="9525">
            <a:noFill/>
            <a:miter lim="800000"/>
            <a:headEnd/>
            <a:tailEnd/>
          </a:ln>
          <a:effectLst/>
        </p:spPr>
      </p:pic>
      <p:sp>
        <p:nvSpPr>
          <p:cNvPr id="224265" name="Text Box 9"/>
          <p:cNvSpPr txBox="1">
            <a:spLocks noChangeArrowheads="1"/>
          </p:cNvSpPr>
          <p:nvPr/>
        </p:nvSpPr>
        <p:spPr bwMode="auto">
          <a:xfrm>
            <a:off x="7010400" y="3352800"/>
            <a:ext cx="1625600" cy="519113"/>
          </a:xfrm>
          <a:prstGeom prst="rect">
            <a:avLst/>
          </a:prstGeom>
          <a:solidFill>
            <a:schemeClr val="bg1">
              <a:alpha val="87000"/>
            </a:schemeClr>
          </a:solidFill>
          <a:ln w="9525">
            <a:noFill/>
            <a:miter lim="800000"/>
            <a:headEnd/>
            <a:tailEnd/>
          </a:ln>
          <a:effectLst/>
        </p:spPr>
        <p:txBody>
          <a:bodyPr wrap="none" anchor="ctr">
            <a:prstTxWarp prst="textNoShape">
              <a:avLst/>
            </a:prstTxWarp>
            <a:spAutoFit/>
          </a:bodyPr>
          <a:lstStyle/>
          <a:p>
            <a:r>
              <a:rPr lang="en-US" sz="2800">
                <a:latin typeface="Arial" charset="0"/>
              </a:rPr>
              <a:t>OCZ NIA</a:t>
            </a:r>
          </a:p>
        </p:txBody>
      </p:sp>
      <p:sp>
        <p:nvSpPr>
          <p:cNvPr id="224266" name="Text Box 10"/>
          <p:cNvSpPr txBox="1">
            <a:spLocks noChangeArrowheads="1"/>
          </p:cNvSpPr>
          <p:nvPr/>
        </p:nvSpPr>
        <p:spPr bwMode="auto">
          <a:xfrm>
            <a:off x="1524000" y="4038600"/>
            <a:ext cx="6172200" cy="1920875"/>
          </a:xfrm>
          <a:prstGeom prst="rect">
            <a:avLst/>
          </a:prstGeom>
          <a:noFill/>
          <a:ln w="9525">
            <a:noFill/>
            <a:miter lim="800000"/>
            <a:headEnd/>
            <a:tailEnd/>
          </a:ln>
          <a:effectLst/>
        </p:spPr>
        <p:txBody>
          <a:bodyPr anchor="ctr">
            <a:prstTxWarp prst="textNoShape">
              <a:avLst/>
            </a:prstTxWarp>
            <a:spAutoFit/>
          </a:bodyPr>
          <a:lstStyle/>
          <a:p>
            <a:pPr marL="457200" indent="-457200" algn="l">
              <a:buFont typeface="Arial" charset="0"/>
              <a:buChar char="•"/>
            </a:pPr>
            <a:r>
              <a:rPr lang="en-US" sz="2000">
                <a:solidFill>
                  <a:schemeClr val="tx1"/>
                </a:solidFill>
                <a:latin typeface="Arial" charset="0"/>
              </a:rPr>
              <a:t>Based on EEG (Electroecephalography) technology to measure electrical brain activity.</a:t>
            </a:r>
          </a:p>
          <a:p>
            <a:pPr marL="457200" indent="-457200" algn="l">
              <a:buFont typeface="Arial" charset="0"/>
              <a:buChar char="•"/>
            </a:pPr>
            <a:r>
              <a:rPr lang="en-US" sz="2000">
                <a:solidFill>
                  <a:schemeClr val="tx1"/>
                </a:solidFill>
                <a:latin typeface="Arial" charset="0"/>
              </a:rPr>
              <a:t>Considerable training is needed for effective use.</a:t>
            </a:r>
          </a:p>
          <a:p>
            <a:pPr marL="457200" indent="-457200" algn="l">
              <a:buFont typeface="Arial" charset="0"/>
              <a:buChar char="•"/>
            </a:pPr>
            <a:r>
              <a:rPr lang="en-US" sz="2000">
                <a:solidFill>
                  <a:schemeClr val="tx1"/>
                </a:solidFill>
                <a:latin typeface="Arial" charset="0"/>
              </a:rPr>
              <a:t>System must learn what signals you emit.</a:t>
            </a:r>
          </a:p>
          <a:p>
            <a:pPr marL="457200" indent="-457200" algn="l">
              <a:buFont typeface="Arial" charset="0"/>
              <a:buChar char="•"/>
            </a:pPr>
            <a:r>
              <a:rPr lang="en-US" sz="2000">
                <a:solidFill>
                  <a:schemeClr val="tx1"/>
                </a:solidFill>
                <a:latin typeface="Arial" charset="0"/>
              </a:rPr>
              <a:t>This technology is now affordable because of low cost of powerful digital signal processors.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Criteria for a successful hardware interface</a:t>
            </a:r>
          </a:p>
        </p:txBody>
      </p:sp>
      <p:sp>
        <p:nvSpPr>
          <p:cNvPr id="167939" name="Rectangle 3"/>
          <p:cNvSpPr>
            <a:spLocks noGrp="1" noChangeArrowheads="1"/>
          </p:cNvSpPr>
          <p:nvPr>
            <p:ph type="body" idx="1"/>
          </p:nvPr>
        </p:nvSpPr>
        <p:spPr/>
        <p:txBody>
          <a:bodyPr/>
          <a:lstStyle/>
          <a:p>
            <a:r>
              <a:rPr lang="en-US" sz="2800"/>
              <a:t>Must allow a player to use the interface for long periods of time without fatigue or discomfort.</a:t>
            </a:r>
          </a:p>
          <a:p>
            <a:r>
              <a:rPr lang="en-US" sz="2800"/>
              <a:t>Gamers can play on a computer or a console for hour(s).</a:t>
            </a:r>
          </a:p>
          <a:p>
            <a:r>
              <a:rPr lang="en-US" sz="2800"/>
              <a:t>Devices must provide a noticeable advantage over existing controls- e.g. a mouse with lots of buttons is great for first-person shooters.</a:t>
            </a:r>
          </a:p>
          <a:p>
            <a:r>
              <a:rPr lang="en-US" sz="2800"/>
              <a:t>Benefit must outweigh the cost.</a:t>
            </a:r>
          </a:p>
          <a:p>
            <a:r>
              <a:rPr lang="en-US" sz="2800"/>
              <a:t>Device must be robust- withstand aggressive 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5" name="Picture 5" descr="processor"/>
          <p:cNvPicPr>
            <a:picLocks noChangeAspect="1" noChangeArrowheads="1"/>
          </p:cNvPicPr>
          <p:nvPr/>
        </p:nvPicPr>
        <p:blipFill>
          <a:blip r:embed="rId3"/>
          <a:srcRect/>
          <a:stretch>
            <a:fillRect/>
          </a:stretch>
        </p:blipFill>
        <p:spPr bwMode="auto">
          <a:xfrm>
            <a:off x="152400" y="0"/>
            <a:ext cx="5432425" cy="6858000"/>
          </a:xfrm>
          <a:prstGeom prst="rect">
            <a:avLst/>
          </a:prstGeom>
          <a:noFill/>
        </p:spPr>
      </p:pic>
      <p:sp>
        <p:nvSpPr>
          <p:cNvPr id="148486" name="Text Box 6"/>
          <p:cNvSpPr txBox="1">
            <a:spLocks noChangeArrowheads="1"/>
          </p:cNvSpPr>
          <p:nvPr/>
        </p:nvSpPr>
        <p:spPr bwMode="auto">
          <a:xfrm>
            <a:off x="5715000" y="974725"/>
            <a:ext cx="3429000" cy="4535488"/>
          </a:xfrm>
          <a:prstGeom prst="rect">
            <a:avLst/>
          </a:prstGeom>
          <a:noFill/>
          <a:ln w="9525">
            <a:noFill/>
            <a:miter lim="800000"/>
            <a:headEnd/>
            <a:tailEnd/>
          </a:ln>
          <a:effectLst/>
        </p:spPr>
        <p:txBody>
          <a:bodyPr>
            <a:prstTxWarp prst="textNoShape">
              <a:avLst/>
            </a:prstTxWarp>
            <a:spAutoFit/>
          </a:bodyPr>
          <a:lstStyle/>
          <a:p>
            <a:pPr marL="457200" indent="-457200" algn="l">
              <a:spcBef>
                <a:spcPct val="50000"/>
              </a:spcBef>
            </a:pPr>
            <a:endParaRPr lang="en-US" sz="1800">
              <a:latin typeface="Arial" charset="0"/>
            </a:endParaRPr>
          </a:p>
          <a:p>
            <a:pPr marL="457200" indent="-457200" algn="l">
              <a:spcBef>
                <a:spcPct val="50000"/>
              </a:spcBef>
            </a:pPr>
            <a:r>
              <a:rPr lang="en-US" sz="1800">
                <a:solidFill>
                  <a:schemeClr val="accent1"/>
                </a:solidFill>
                <a:latin typeface="Arial" charset="0"/>
              </a:rPr>
              <a:t>The Psychology of Human-Computer Interaction by Stuart Card </a:t>
            </a:r>
          </a:p>
          <a:p>
            <a:pPr marL="457200" indent="-457200" algn="l">
              <a:spcBef>
                <a:spcPct val="50000"/>
              </a:spcBef>
              <a:buFontTx/>
              <a:buChar char="•"/>
            </a:pPr>
            <a:r>
              <a:rPr lang="en-US" sz="1800">
                <a:solidFill>
                  <a:schemeClr val="tx1"/>
                </a:solidFill>
                <a:latin typeface="Arial" charset="0"/>
              </a:rPr>
              <a:t>Many experiments dating back to the 1960s to predict how quickly humans can detect and respond to a stimulus.</a:t>
            </a:r>
          </a:p>
          <a:p>
            <a:pPr marL="457200" indent="-457200" algn="l">
              <a:spcBef>
                <a:spcPct val="50000"/>
              </a:spcBef>
              <a:buFontTx/>
              <a:buChar char="•"/>
            </a:pPr>
            <a:r>
              <a:rPr lang="en-US" sz="1800">
                <a:solidFill>
                  <a:schemeClr val="tx1"/>
                </a:solidFill>
                <a:latin typeface="Arial" charset="0"/>
              </a:rPr>
              <a:t>E.g. User sees a sequence of random characters on the screen and is asked to press a button every time he sees an A.</a:t>
            </a:r>
          </a:p>
          <a:p>
            <a:pPr marL="457200" indent="-457200" algn="l">
              <a:spcBef>
                <a:spcPct val="50000"/>
              </a:spcBef>
              <a:buFontTx/>
              <a:buChar char="•"/>
            </a:pPr>
            <a:endParaRPr lang="en-US" sz="800">
              <a:solidFill>
                <a:schemeClr val="tx1"/>
              </a:solidFill>
              <a:latin typeface="Arial" charset="0"/>
            </a:endParaRPr>
          </a:p>
        </p:txBody>
      </p:sp>
      <p:sp>
        <p:nvSpPr>
          <p:cNvPr id="148487" name="AutoShape 7"/>
          <p:cNvSpPr>
            <a:spLocks noChangeArrowheads="1"/>
          </p:cNvSpPr>
          <p:nvPr/>
        </p:nvSpPr>
        <p:spPr bwMode="auto">
          <a:xfrm>
            <a:off x="2895600" y="2438400"/>
            <a:ext cx="228600" cy="228600"/>
          </a:xfrm>
          <a:prstGeom prst="star5">
            <a:avLst/>
          </a:prstGeom>
          <a:solidFill>
            <a:srgbClr val="FF3300"/>
          </a:solidFill>
          <a:ln w="9525">
            <a:noFill/>
            <a:miter lim="800000"/>
            <a:headEnd/>
            <a:tailEnd/>
          </a:ln>
          <a:effectLst/>
        </p:spPr>
        <p:txBody>
          <a:bodyPr wrap="none" anchor="ctr">
            <a:prstTxWarp prst="textNoShape">
              <a:avLst/>
            </a:prstTxWarp>
          </a:bodyPr>
          <a:lstStyle/>
          <a:p>
            <a:endParaRPr lang="en-US"/>
          </a:p>
        </p:txBody>
      </p:sp>
      <p:sp>
        <p:nvSpPr>
          <p:cNvPr id="148488" name="AutoShape 8"/>
          <p:cNvSpPr>
            <a:spLocks noChangeArrowheads="1"/>
          </p:cNvSpPr>
          <p:nvPr/>
        </p:nvSpPr>
        <p:spPr bwMode="auto">
          <a:xfrm>
            <a:off x="4724400" y="2362200"/>
            <a:ext cx="228600" cy="228600"/>
          </a:xfrm>
          <a:prstGeom prst="star5">
            <a:avLst/>
          </a:prstGeom>
          <a:solidFill>
            <a:srgbClr val="FF3300"/>
          </a:solidFill>
          <a:ln w="9525">
            <a:noFill/>
            <a:miter lim="800000"/>
            <a:headEnd/>
            <a:tailEnd/>
          </a:ln>
          <a:effectLst/>
        </p:spPr>
        <p:txBody>
          <a:bodyPr wrap="none" anchor="ctr">
            <a:prstTxWarp prst="textNoShape">
              <a:avLst/>
            </a:prstTxWarp>
          </a:bodyPr>
          <a:lstStyle/>
          <a:p>
            <a:endParaRPr lang="en-US"/>
          </a:p>
        </p:txBody>
      </p:sp>
      <p:sp>
        <p:nvSpPr>
          <p:cNvPr id="148489" name="AutoShape 9"/>
          <p:cNvSpPr>
            <a:spLocks noChangeArrowheads="1"/>
          </p:cNvSpPr>
          <p:nvPr/>
        </p:nvSpPr>
        <p:spPr bwMode="auto">
          <a:xfrm>
            <a:off x="5029200" y="2971800"/>
            <a:ext cx="228600" cy="228600"/>
          </a:xfrm>
          <a:prstGeom prst="star5">
            <a:avLst/>
          </a:prstGeom>
          <a:solidFill>
            <a:srgbClr val="FF3300"/>
          </a:solidFill>
          <a:ln w="9525">
            <a:noFill/>
            <a:miter lim="800000"/>
            <a:headEnd/>
            <a:tailEnd/>
          </a:ln>
          <a:effectLst/>
        </p:spPr>
        <p:txBody>
          <a:bodyPr wrap="none" anchor="ctr">
            <a:prstTxWarp prst="textNoShape">
              <a:avLst/>
            </a:prstTxWarp>
          </a:bodyPr>
          <a:lstStyle/>
          <a:p>
            <a:endParaRPr lang="en-US"/>
          </a:p>
        </p:txBody>
      </p:sp>
      <p:sp>
        <p:nvSpPr>
          <p:cNvPr id="148490" name="Rectangle 10"/>
          <p:cNvSpPr>
            <a:spLocks noChangeArrowheads="1"/>
          </p:cNvSpPr>
          <p:nvPr/>
        </p:nvSpPr>
        <p:spPr bwMode="auto">
          <a:xfrm>
            <a:off x="6342063" y="92075"/>
            <a:ext cx="2182812" cy="822325"/>
          </a:xfrm>
          <a:prstGeom prst="rect">
            <a:avLst/>
          </a:prstGeom>
          <a:noFill/>
          <a:ln w="9525">
            <a:noFill/>
            <a:miter lim="800000"/>
            <a:headEnd/>
            <a:tailEnd/>
          </a:ln>
          <a:effectLst/>
        </p:spPr>
        <p:txBody>
          <a:bodyPr wrap="none">
            <a:prstTxWarp prst="textNoShape">
              <a:avLst/>
            </a:prstTxWarp>
            <a:spAutoFit/>
          </a:bodyPr>
          <a:lstStyle/>
          <a:p>
            <a:r>
              <a:rPr lang="en-US" sz="2400" b="1">
                <a:latin typeface="Arial" charset="0"/>
              </a:rPr>
              <a:t>Model Human</a:t>
            </a:r>
          </a:p>
          <a:p>
            <a:r>
              <a:rPr lang="en-US" sz="2400" b="1">
                <a:latin typeface="Arial" charset="0"/>
              </a:rPr>
              <a:t>Processor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Some Thoughts About</a:t>
            </a:r>
            <a:br>
              <a:rPr lang="en-US"/>
            </a:br>
            <a:r>
              <a:rPr lang="en-US"/>
              <a:t>Multi-Touch Table Interaction</a:t>
            </a:r>
          </a:p>
        </p:txBody>
      </p:sp>
      <p:sp>
        <p:nvSpPr>
          <p:cNvPr id="233475" name="Rectangle 3"/>
          <p:cNvSpPr>
            <a:spLocks noGrp="1" noChangeArrowheads="1"/>
          </p:cNvSpPr>
          <p:nvPr>
            <p:ph type="body" idx="1"/>
          </p:nvPr>
        </p:nvSpPr>
        <p:spPr>
          <a:xfrm>
            <a:off x="76200" y="1066800"/>
            <a:ext cx="4648200" cy="4876800"/>
          </a:xfrm>
        </p:spPr>
        <p:txBody>
          <a:bodyPr/>
          <a:lstStyle/>
          <a:p>
            <a:pPr>
              <a:lnSpc>
                <a:spcPct val="90000"/>
              </a:lnSpc>
            </a:pPr>
            <a:r>
              <a:rPr lang="en-US" sz="1600"/>
              <a:t>There is no “up” or “top” necessarily so there may not be a “correct” orientation for text.</a:t>
            </a:r>
          </a:p>
          <a:p>
            <a:pPr>
              <a:lnSpc>
                <a:spcPct val="90000"/>
              </a:lnSpc>
            </a:pPr>
            <a:r>
              <a:rPr lang="en-US" sz="1600"/>
              <a:t>More than 1 player can provide input at a time.</a:t>
            </a:r>
          </a:p>
          <a:p>
            <a:pPr>
              <a:lnSpc>
                <a:spcPct val="90000"/>
              </a:lnSpc>
            </a:pPr>
            <a:r>
              <a:rPr lang="en-US" sz="1600"/>
              <a:t>Gesture tracking challenging if more than 1 user wants to gesture at the same time.</a:t>
            </a:r>
            <a:br>
              <a:rPr lang="en-US" sz="1600"/>
            </a:br>
            <a:r>
              <a:rPr lang="en-US" sz="1600"/>
              <a:t>E.g. zooming vs raining.</a:t>
            </a:r>
          </a:p>
          <a:p>
            <a:pPr>
              <a:lnSpc>
                <a:spcPct val="90000"/>
              </a:lnSpc>
            </a:pPr>
            <a:r>
              <a:rPr lang="en-US" sz="1600"/>
              <a:t>Can’t guarantee that touch ID will perfectly track a touch point, especialy when movement is fast.</a:t>
            </a:r>
          </a:p>
          <a:p>
            <a:pPr>
              <a:lnSpc>
                <a:spcPct val="90000"/>
              </a:lnSpc>
            </a:pPr>
            <a:r>
              <a:rPr lang="en-US" sz="1600"/>
              <a:t>Test often on the TacTile because how you think your interaction scheme will work, may not work as intended.</a:t>
            </a:r>
          </a:p>
          <a:p>
            <a:pPr>
              <a:lnSpc>
                <a:spcPct val="90000"/>
              </a:lnSpc>
            </a:pPr>
            <a:r>
              <a:rPr lang="en-US" sz="1600"/>
              <a:t>Try to have a working build of game each week so your UIC team mate can test on TacTile each week and report back.</a:t>
            </a:r>
          </a:p>
          <a:p>
            <a:pPr>
              <a:lnSpc>
                <a:spcPct val="90000"/>
              </a:lnSpc>
            </a:pPr>
            <a:r>
              <a:rPr lang="en-US" sz="1600"/>
              <a:t>Could potentially track pressure too based on blob size.</a:t>
            </a:r>
          </a:p>
          <a:p>
            <a:pPr>
              <a:lnSpc>
                <a:spcPct val="90000"/>
              </a:lnSpc>
            </a:pPr>
            <a:r>
              <a:rPr lang="en-US" sz="1600"/>
              <a:t>Can also use external objects- anything that emits infra-red.</a:t>
            </a:r>
            <a:br>
              <a:rPr lang="en-US" sz="1600"/>
            </a:br>
            <a:r>
              <a:rPr lang="en-US" sz="1600"/>
              <a:t>E.g. flash light. Make your own custom chess piece.</a:t>
            </a:r>
          </a:p>
        </p:txBody>
      </p:sp>
      <p:pic>
        <p:nvPicPr>
          <p:cNvPr id="233477" name="Picture 5"/>
          <p:cNvPicPr>
            <a:picLocks noChangeAspect="1" noChangeArrowheads="1"/>
          </p:cNvPicPr>
          <p:nvPr/>
        </p:nvPicPr>
        <p:blipFill>
          <a:blip r:embed="rId2"/>
          <a:srcRect/>
          <a:stretch>
            <a:fillRect/>
          </a:stretch>
        </p:blipFill>
        <p:spPr bwMode="auto">
          <a:xfrm>
            <a:off x="4876800" y="3505200"/>
            <a:ext cx="3962400" cy="2654300"/>
          </a:xfrm>
          <a:prstGeom prst="rect">
            <a:avLst/>
          </a:prstGeom>
          <a:noFill/>
          <a:ln w="9525">
            <a:noFill/>
            <a:miter lim="800000"/>
            <a:headEnd/>
            <a:tailEnd/>
          </a:ln>
          <a:effectLst/>
        </p:spPr>
      </p:pic>
      <p:pic>
        <p:nvPicPr>
          <p:cNvPr id="233476" name="Picture 4"/>
          <p:cNvPicPr>
            <a:picLocks noChangeAspect="1" noChangeArrowheads="1"/>
          </p:cNvPicPr>
          <p:nvPr/>
        </p:nvPicPr>
        <p:blipFill>
          <a:blip r:embed="rId3"/>
          <a:srcRect/>
          <a:stretch>
            <a:fillRect/>
          </a:stretch>
        </p:blipFill>
        <p:spPr bwMode="auto">
          <a:xfrm>
            <a:off x="4876800" y="1176338"/>
            <a:ext cx="39624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References</a:t>
            </a:r>
          </a:p>
        </p:txBody>
      </p:sp>
      <p:sp>
        <p:nvSpPr>
          <p:cNvPr id="156675" name="Rectangle 3"/>
          <p:cNvSpPr>
            <a:spLocks noGrp="1" noChangeArrowheads="1"/>
          </p:cNvSpPr>
          <p:nvPr>
            <p:ph type="body" idx="1"/>
          </p:nvPr>
        </p:nvSpPr>
        <p:spPr/>
        <p:txBody>
          <a:bodyPr/>
          <a:lstStyle/>
          <a:p>
            <a:r>
              <a:rPr lang="en-US">
                <a:hlinkClick r:id="rId3"/>
              </a:rPr>
              <a:t>http://www.bassdove.demon.co.uk/pokemon.htm</a:t>
            </a:r>
            <a:endParaRPr lang="en-US"/>
          </a:p>
          <a:p>
            <a:r>
              <a:rPr lang="en-US">
                <a:hlinkClick r:id="rId4"/>
              </a:rPr>
              <a:t>http://www.microsoft.com/playtest/publications.htm</a:t>
            </a:r>
            <a:endParaRPr lang="en-US"/>
          </a:p>
          <a:p>
            <a:r>
              <a:rPr lang="en-US"/>
              <a:t>www.cs.umd.edu/~ben/p63-shneidermanSept2000CACMf.pdf </a:t>
            </a:r>
          </a:p>
          <a:p>
            <a:endParaRPr lang="en-US"/>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Flicker Fusion Frequency</a:t>
            </a:r>
          </a:p>
        </p:txBody>
      </p:sp>
      <p:sp>
        <p:nvSpPr>
          <p:cNvPr id="146435" name="Rectangle 3"/>
          <p:cNvSpPr>
            <a:spLocks noGrp="1" noChangeArrowheads="1"/>
          </p:cNvSpPr>
          <p:nvPr>
            <p:ph type="body" idx="1"/>
          </p:nvPr>
        </p:nvSpPr>
        <p:spPr>
          <a:xfrm>
            <a:off x="0" y="1295400"/>
            <a:ext cx="9144000" cy="4572000"/>
          </a:xfrm>
        </p:spPr>
        <p:txBody>
          <a:bodyPr/>
          <a:lstStyle/>
          <a:p>
            <a:pPr>
              <a:lnSpc>
                <a:spcPct val="80000"/>
              </a:lnSpc>
            </a:pPr>
            <a:r>
              <a:rPr lang="en-US" sz="2400"/>
              <a:t>Rate above which the human eye can no longer recognize discontinuous changes in brightness as a flicker. </a:t>
            </a:r>
          </a:p>
          <a:p>
            <a:pPr>
              <a:lnSpc>
                <a:spcPct val="80000"/>
              </a:lnSpc>
            </a:pPr>
            <a:r>
              <a:rPr lang="en-US" sz="2400"/>
              <a:t>31.25 Hz for most humans. Some can see up to about 50Hz.</a:t>
            </a:r>
          </a:p>
          <a:p>
            <a:pPr>
              <a:lnSpc>
                <a:spcPct val="80000"/>
              </a:lnSpc>
            </a:pPr>
            <a:r>
              <a:rPr lang="en-US" sz="2400">
                <a:solidFill>
                  <a:schemeClr val="accent1"/>
                </a:solidFill>
              </a:rPr>
              <a:t>Video game monitors should ensure that they are set at refresh rates higher than this rate. Typically 60Hz is used in monitors.</a:t>
            </a:r>
          </a:p>
          <a:p>
            <a:pPr>
              <a:lnSpc>
                <a:spcPct val="80000"/>
              </a:lnSpc>
            </a:pPr>
            <a:r>
              <a:rPr lang="en-US" sz="2400">
                <a:solidFill>
                  <a:schemeClr val="accent1"/>
                </a:solidFill>
              </a:rPr>
              <a:t>Highest quality monitors today refresh at 120Hz (at most).</a:t>
            </a:r>
          </a:p>
          <a:p>
            <a:pPr>
              <a:lnSpc>
                <a:spcPct val="80000"/>
              </a:lnSpc>
            </a:pPr>
            <a:r>
              <a:rPr lang="en-US" sz="2400">
                <a:solidFill>
                  <a:schemeClr val="accent1"/>
                </a:solidFill>
              </a:rPr>
              <a:t>Most consumer monitors refresh at about 60 to 80Hz.</a:t>
            </a:r>
          </a:p>
          <a:p>
            <a:pPr>
              <a:lnSpc>
                <a:spcPct val="80000"/>
              </a:lnSpc>
            </a:pPr>
            <a:r>
              <a:rPr lang="en-US" sz="2400">
                <a:solidFill>
                  <a:srgbClr val="FFFF00"/>
                </a:solidFill>
              </a:rPr>
              <a:t>Some games claim several hundred frames per second. This is impressive but ultimately not perceivable by the human.</a:t>
            </a:r>
          </a:p>
          <a:p>
            <a:pPr>
              <a:lnSpc>
                <a:spcPct val="80000"/>
              </a:lnSpc>
            </a:pPr>
            <a:r>
              <a:rPr lang="en-US" sz="2400">
                <a:solidFill>
                  <a:schemeClr val="accent1"/>
                </a:solidFill>
              </a:rPr>
              <a:t>Plus, if graphics are not synchronized with the vertical blank of the screen- </a:t>
            </a:r>
            <a:r>
              <a:rPr lang="en-US" sz="2400">
                <a:solidFill>
                  <a:srgbClr val="FFFF00"/>
                </a:solidFill>
              </a:rPr>
              <a:t>image will appear to tear even at high frame rates.</a:t>
            </a:r>
          </a:p>
          <a:p>
            <a:pPr>
              <a:lnSpc>
                <a:spcPct val="80000"/>
              </a:lnSpc>
            </a:pPr>
            <a:r>
              <a:rPr lang="en-US" sz="2400">
                <a:solidFill>
                  <a:schemeClr val="accent1"/>
                </a:solidFill>
              </a:rPr>
              <a:t>So for optimal graphics presentation you synch the frame rate with the refresh rate so that image buffer swaps occur </a:t>
            </a:r>
            <a:r>
              <a:rPr lang="en-US" sz="2400">
                <a:solidFill>
                  <a:schemeClr val="tx2"/>
                </a:solidFill>
              </a:rPr>
              <a:t>ONLY </a:t>
            </a:r>
            <a:r>
              <a:rPr lang="en-US" sz="2400">
                <a:solidFill>
                  <a:schemeClr val="accent1"/>
                </a:solidFill>
              </a:rPr>
              <a:t>during vertical blank cycle.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b="0"/>
              <a:t>Results- and ramification for video games</a:t>
            </a:r>
          </a:p>
        </p:txBody>
      </p:sp>
      <p:sp>
        <p:nvSpPr>
          <p:cNvPr id="150531" name="Rectangle 3"/>
          <p:cNvSpPr>
            <a:spLocks noGrp="1" noChangeArrowheads="1"/>
          </p:cNvSpPr>
          <p:nvPr>
            <p:ph type="body" idx="1"/>
          </p:nvPr>
        </p:nvSpPr>
        <p:spPr>
          <a:xfrm>
            <a:off x="0" y="1066800"/>
            <a:ext cx="9144000" cy="4572000"/>
          </a:xfrm>
        </p:spPr>
        <p:txBody>
          <a:bodyPr/>
          <a:lstStyle/>
          <a:p>
            <a:pPr>
              <a:lnSpc>
                <a:spcPct val="80000"/>
              </a:lnSpc>
            </a:pPr>
            <a:r>
              <a:rPr lang="en-US" sz="2400" dirty="0">
                <a:solidFill>
                  <a:schemeClr val="tx2"/>
                </a:solidFill>
              </a:rPr>
              <a:t>Perceptual processor</a:t>
            </a:r>
          </a:p>
          <a:p>
            <a:pPr lvl="1">
              <a:lnSpc>
                <a:spcPct val="80000"/>
              </a:lnSpc>
            </a:pPr>
            <a:r>
              <a:rPr lang="en-US" sz="2000" dirty="0"/>
              <a:t>Time it takes for visual system to detect a change: 100 [50~200] ms</a:t>
            </a:r>
            <a:endParaRPr lang="en-US" sz="2000" dirty="0">
              <a:solidFill>
                <a:schemeClr val="accent1"/>
              </a:solidFill>
            </a:endParaRPr>
          </a:p>
          <a:p>
            <a:pPr>
              <a:lnSpc>
                <a:spcPct val="80000"/>
              </a:lnSpc>
            </a:pPr>
            <a:r>
              <a:rPr lang="en-US" sz="2400" dirty="0">
                <a:solidFill>
                  <a:schemeClr val="tx2"/>
                </a:solidFill>
              </a:rPr>
              <a:t>Cognitive processor</a:t>
            </a:r>
          </a:p>
          <a:p>
            <a:pPr lvl="1">
              <a:lnSpc>
                <a:spcPct val="80000"/>
              </a:lnSpc>
            </a:pPr>
            <a:r>
              <a:rPr lang="en-US" sz="2000" dirty="0"/>
              <a:t>Time it takes for you to identify what it is: 70 [25~170] ms</a:t>
            </a:r>
          </a:p>
          <a:p>
            <a:pPr>
              <a:lnSpc>
                <a:spcPct val="80000"/>
              </a:lnSpc>
            </a:pPr>
            <a:r>
              <a:rPr lang="en-US" sz="2400" dirty="0">
                <a:solidFill>
                  <a:schemeClr val="tx2"/>
                </a:solidFill>
              </a:rPr>
              <a:t>Motor processor</a:t>
            </a:r>
          </a:p>
          <a:p>
            <a:pPr lvl="1">
              <a:lnSpc>
                <a:spcPct val="80000"/>
              </a:lnSpc>
            </a:pPr>
            <a:r>
              <a:rPr lang="en-US" sz="2000" dirty="0"/>
              <a:t>Time it takes to tell your finger to press the button: 70 [30 ~ 100] ms</a:t>
            </a:r>
          </a:p>
          <a:p>
            <a:pPr lvl="1">
              <a:lnSpc>
                <a:spcPct val="80000"/>
              </a:lnSpc>
            </a:pPr>
            <a:r>
              <a:rPr lang="en-US" sz="2000" dirty="0">
                <a:solidFill>
                  <a:schemeClr val="accent1"/>
                </a:solidFill>
              </a:rPr>
              <a:t>In a button masher game you cannot expect the average player to be able to push buttons in rapid succession faster than 70ms.</a:t>
            </a:r>
          </a:p>
          <a:p>
            <a:pPr>
              <a:lnSpc>
                <a:spcPct val="80000"/>
              </a:lnSpc>
            </a:pPr>
            <a:r>
              <a:rPr lang="en-US" sz="2400" dirty="0">
                <a:solidFill>
                  <a:schemeClr val="tx2"/>
                </a:solidFill>
              </a:rPr>
              <a:t>Total: 240 [105~470] ms</a:t>
            </a:r>
          </a:p>
          <a:p>
            <a:pPr lvl="1">
              <a:lnSpc>
                <a:spcPct val="80000"/>
              </a:lnSpc>
            </a:pPr>
            <a:r>
              <a:rPr lang="en-US" sz="2000" dirty="0">
                <a:solidFill>
                  <a:schemeClr val="accent1"/>
                </a:solidFill>
              </a:rPr>
              <a:t>In a fighting game, the average player will not be able to see a punch and block it faster than 200ms. (</a:t>
            </a:r>
            <a:r>
              <a:rPr lang="en-US" sz="2000" dirty="0" err="1">
                <a:solidFill>
                  <a:schemeClr val="accent1"/>
                </a:solidFill>
              </a:rPr>
              <a:t>ie</a:t>
            </a:r>
            <a:r>
              <a:rPr lang="en-US" sz="2000" dirty="0">
                <a:solidFill>
                  <a:schemeClr val="accent1"/>
                </a:solidFill>
              </a:rPr>
              <a:t> if you graphics update is at 30 frames/second [</a:t>
            </a:r>
            <a:r>
              <a:rPr lang="en-US" sz="2000" dirty="0" err="1">
                <a:solidFill>
                  <a:schemeClr val="accent1"/>
                </a:solidFill>
              </a:rPr>
              <a:t>ie</a:t>
            </a:r>
            <a:r>
              <a:rPr lang="en-US" sz="2000" dirty="0">
                <a:solidFill>
                  <a:schemeClr val="accent1"/>
                </a:solidFill>
              </a:rPr>
              <a:t> 33ms] and if there are fewer than 6 frames of animation in a punch, then the user won’t have enough time to see and block it)</a:t>
            </a:r>
          </a:p>
          <a:p>
            <a:pPr lvl="1">
              <a:lnSpc>
                <a:spcPct val="80000"/>
              </a:lnSpc>
            </a:pPr>
            <a:r>
              <a:rPr lang="en-US" sz="2000" dirty="0">
                <a:solidFill>
                  <a:schemeClr val="accent1"/>
                </a:solidFill>
              </a:rPr>
              <a:t>If they are experts they may be able to react as fast as 105ms- but no faster</a:t>
            </a:r>
            <a:r>
              <a:rPr lang="en-US" sz="2000" dirty="0" smtClean="0">
                <a:solidFill>
                  <a:schemeClr val="accent1"/>
                </a:solidFill>
              </a:rPr>
              <a:t>.</a:t>
            </a:r>
            <a:endParaRPr lang="en-US" sz="2000"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610600" cy="4572000"/>
          </a:xfrm>
        </p:spPr>
        <p:txBody>
          <a:bodyPr/>
          <a:lstStyle/>
          <a:p>
            <a:pPr>
              <a:lnSpc>
                <a:spcPct val="80000"/>
              </a:lnSpc>
            </a:pPr>
            <a:r>
              <a:rPr lang="en-US" sz="2400" dirty="0" smtClean="0">
                <a:solidFill>
                  <a:schemeClr val="tx2"/>
                </a:solidFill>
              </a:rPr>
              <a:t>Eye Movement</a:t>
            </a:r>
          </a:p>
          <a:p>
            <a:pPr lvl="1">
              <a:lnSpc>
                <a:spcPct val="80000"/>
              </a:lnSpc>
            </a:pPr>
            <a:r>
              <a:rPr lang="en-US" sz="2000" dirty="0" smtClean="0"/>
              <a:t>Time it takes to move your eye from one part of the screen to another: 230 [70-700] ms</a:t>
            </a:r>
          </a:p>
          <a:p>
            <a:pPr lvl="1">
              <a:lnSpc>
                <a:spcPct val="80000"/>
              </a:lnSpc>
            </a:pPr>
            <a:r>
              <a:rPr lang="en-US" sz="2000" dirty="0" smtClean="0">
                <a:solidFill>
                  <a:schemeClr val="accent1"/>
                </a:solidFill>
              </a:rPr>
              <a:t>Try to keep frequently used info in the center of the screen rather than in the periphery.</a:t>
            </a:r>
            <a:endParaRPr lang="en-US" sz="2000" dirty="0" smtClean="0"/>
          </a:p>
          <a:p>
            <a:pPr>
              <a:lnSpc>
                <a:spcPct val="80000"/>
              </a:lnSpc>
            </a:pPr>
            <a:r>
              <a:rPr lang="en-US" sz="2400" dirty="0" smtClean="0">
                <a:solidFill>
                  <a:schemeClr val="tx2"/>
                </a:solidFill>
              </a:rPr>
              <a:t>Effective working memory is 7 +/- 2 items. In this some long term memory is involved.</a:t>
            </a:r>
          </a:p>
          <a:p>
            <a:pPr>
              <a:lnSpc>
                <a:spcPct val="80000"/>
              </a:lnSpc>
            </a:pPr>
            <a:r>
              <a:rPr lang="en-US" sz="2400" dirty="0" smtClean="0"/>
              <a:t>In practice average person can keep about 3-4 items in his/her head at a time.</a:t>
            </a:r>
          </a:p>
          <a:p>
            <a:pPr>
              <a:lnSpc>
                <a:spcPct val="80000"/>
              </a:lnSpc>
            </a:pPr>
            <a:r>
              <a:rPr lang="en-US" sz="2400" dirty="0" smtClean="0"/>
              <a:t>For </a:t>
            </a:r>
            <a:r>
              <a:rPr lang="en-US" sz="2400" dirty="0" err="1" smtClean="0"/>
              <a:t>RPGs</a:t>
            </a:r>
            <a:r>
              <a:rPr lang="en-US" sz="2400" dirty="0" smtClean="0"/>
              <a:t>, if you have many quests for a player, you should keep an automated journal that the player can refer back to later- especially if the player might only play the game once a week.</a:t>
            </a:r>
          </a:p>
          <a:p>
            <a:pPr>
              <a:lnSpc>
                <a:spcPct val="80000"/>
              </a:lnSpc>
            </a:pPr>
            <a:r>
              <a:rPr lang="en-US" sz="2400" dirty="0" smtClean="0"/>
              <a:t>Interestingly enough: No game ever uses techniques from TV soap operas:</a:t>
            </a:r>
            <a:br>
              <a:rPr lang="en-US" sz="2400" dirty="0" smtClean="0"/>
            </a:br>
            <a:r>
              <a:rPr lang="en-US" sz="2400" dirty="0" smtClean="0">
                <a:solidFill>
                  <a:schemeClr val="accent1"/>
                </a:solidFill>
              </a:rPr>
              <a:t>“… in our last episode”</a:t>
            </a:r>
            <a:r>
              <a:rPr lang="en-US" sz="2400" dirty="0" smtClean="0">
                <a:solidFill>
                  <a:schemeClr val="accent1"/>
                </a:solidFill>
              </a:rPr>
              <a:t>.</a:t>
            </a:r>
            <a:endParaRPr lang="en-US" sz="2400" dirty="0"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Motion Sickness</a:t>
            </a:r>
          </a:p>
        </p:txBody>
      </p:sp>
      <p:sp>
        <p:nvSpPr>
          <p:cNvPr id="147459" name="Rectangle 3"/>
          <p:cNvSpPr>
            <a:spLocks noGrp="1" noChangeArrowheads="1"/>
          </p:cNvSpPr>
          <p:nvPr>
            <p:ph type="body" idx="1"/>
          </p:nvPr>
        </p:nvSpPr>
        <p:spPr>
          <a:xfrm>
            <a:off x="304800" y="1295400"/>
            <a:ext cx="4724400" cy="4572000"/>
          </a:xfrm>
        </p:spPr>
        <p:txBody>
          <a:bodyPr/>
          <a:lstStyle/>
          <a:p>
            <a:pPr>
              <a:lnSpc>
                <a:spcPct val="90000"/>
              </a:lnSpc>
            </a:pPr>
            <a:r>
              <a:rPr lang="en-US" sz="2400"/>
              <a:t>Symptom</a:t>
            </a:r>
          </a:p>
          <a:p>
            <a:pPr lvl="1">
              <a:lnSpc>
                <a:spcPct val="90000"/>
              </a:lnSpc>
            </a:pPr>
            <a:r>
              <a:rPr lang="en-US" sz="2000"/>
              <a:t>Nausea, discomfort, dizziness, drowsiness</a:t>
            </a:r>
          </a:p>
          <a:p>
            <a:pPr>
              <a:lnSpc>
                <a:spcPct val="90000"/>
              </a:lnSpc>
            </a:pPr>
            <a:r>
              <a:rPr lang="en-US" sz="2400"/>
              <a:t>Cause</a:t>
            </a:r>
          </a:p>
          <a:p>
            <a:pPr lvl="1">
              <a:lnSpc>
                <a:spcPct val="90000"/>
              </a:lnSpc>
            </a:pPr>
            <a:r>
              <a:rPr lang="en-US" sz="2000"/>
              <a:t>Conflict between visual system and vestibular system.</a:t>
            </a:r>
          </a:p>
          <a:p>
            <a:pPr lvl="1">
              <a:lnSpc>
                <a:spcPct val="90000"/>
              </a:lnSpc>
            </a:pPr>
            <a:r>
              <a:rPr lang="en-US" sz="2000"/>
              <a:t>The organ of the inner ear containing three semicircular ducts at right angles to one another.</a:t>
            </a:r>
          </a:p>
          <a:p>
            <a:pPr lvl="1">
              <a:lnSpc>
                <a:spcPct val="90000"/>
              </a:lnSpc>
            </a:pPr>
            <a:r>
              <a:rPr lang="en-US" sz="2000"/>
              <a:t>Responsible for maintaining the body’s orientation in space, balance, and posture; regulates locomotion and other movements and keeps objects in visual focus as the body moves. </a:t>
            </a:r>
          </a:p>
        </p:txBody>
      </p:sp>
      <p:pic>
        <p:nvPicPr>
          <p:cNvPr id="147462" name="Picture 6" descr="Graphic of inner ear."/>
          <p:cNvPicPr>
            <a:picLocks noChangeAspect="1" noChangeArrowheads="1"/>
          </p:cNvPicPr>
          <p:nvPr/>
        </p:nvPicPr>
        <p:blipFill>
          <a:blip r:embed="rId3"/>
          <a:srcRect/>
          <a:stretch>
            <a:fillRect/>
          </a:stretch>
        </p:blipFill>
        <p:spPr bwMode="auto">
          <a:xfrm>
            <a:off x="5086350" y="1066800"/>
            <a:ext cx="4057650" cy="2847975"/>
          </a:xfrm>
          <a:prstGeom prst="rect">
            <a:avLst/>
          </a:prstGeom>
          <a:noFill/>
        </p:spPr>
      </p:pic>
      <p:sp>
        <p:nvSpPr>
          <p:cNvPr id="147463" name="Rectangle 7"/>
          <p:cNvSpPr>
            <a:spLocks noChangeArrowheads="1"/>
          </p:cNvSpPr>
          <p:nvPr/>
        </p:nvSpPr>
        <p:spPr bwMode="auto">
          <a:xfrm>
            <a:off x="6781800" y="1905000"/>
            <a:ext cx="1447800" cy="1143000"/>
          </a:xfrm>
          <a:prstGeom prst="rect">
            <a:avLst/>
          </a:prstGeom>
          <a:noFill/>
          <a:ln w="38100">
            <a:solidFill>
              <a:srgbClr val="FF3300"/>
            </a:solidFill>
            <a:miter lim="800000"/>
            <a:headEnd/>
            <a:tailEnd/>
          </a:ln>
          <a:effectLst/>
        </p:spPr>
        <p:txBody>
          <a:bodyPr wrap="none" anchor="ctr">
            <a:prstTxWarp prst="textNoShape">
              <a:avLst/>
            </a:prstTxWarp>
          </a:bodyPr>
          <a:lstStyle/>
          <a:p>
            <a:endParaRPr lang="en-US"/>
          </a:p>
        </p:txBody>
      </p:sp>
      <p:pic>
        <p:nvPicPr>
          <p:cNvPr id="147465" name="Picture 9" descr="Image7a"/>
          <p:cNvPicPr>
            <a:picLocks noChangeAspect="1" noChangeArrowheads="1"/>
          </p:cNvPicPr>
          <p:nvPr/>
        </p:nvPicPr>
        <p:blipFill>
          <a:blip r:embed="rId4"/>
          <a:srcRect/>
          <a:stretch>
            <a:fillRect/>
          </a:stretch>
        </p:blipFill>
        <p:spPr bwMode="auto">
          <a:xfrm>
            <a:off x="4953000" y="1066800"/>
            <a:ext cx="5757863" cy="3171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7465"/>
                                        </p:tgtEl>
                                        <p:attrNameLst>
                                          <p:attrName>style.visibility</p:attrName>
                                        </p:attrNameLst>
                                      </p:cBhvr>
                                      <p:to>
                                        <p:strVal val="visible"/>
                                      </p:to>
                                    </p:set>
                                    <p:anim calcmode="lin" valueType="num">
                                      <p:cBhvr>
                                        <p:cTn id="7" dur="3000" fill="hold"/>
                                        <p:tgtEl>
                                          <p:spTgt spid="147465"/>
                                        </p:tgtEl>
                                        <p:attrNameLst>
                                          <p:attrName>ppt_w</p:attrName>
                                        </p:attrNameLst>
                                      </p:cBhvr>
                                      <p:tavLst>
                                        <p:tav tm="0">
                                          <p:val>
                                            <p:fltVal val="0"/>
                                          </p:val>
                                        </p:tav>
                                        <p:tav tm="100000">
                                          <p:val>
                                            <p:strVal val="#ppt_w"/>
                                          </p:val>
                                        </p:tav>
                                      </p:tavLst>
                                    </p:anim>
                                    <p:anim calcmode="lin" valueType="num">
                                      <p:cBhvr>
                                        <p:cTn id="8" dur="3000" fill="hold"/>
                                        <p:tgtEl>
                                          <p:spTgt spid="147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Remedies for Video Game</a:t>
            </a:r>
            <a:br>
              <a:rPr lang="en-US"/>
            </a:br>
            <a:r>
              <a:rPr lang="en-US"/>
              <a:t>Motion Sickness</a:t>
            </a:r>
          </a:p>
        </p:txBody>
      </p:sp>
      <p:sp>
        <p:nvSpPr>
          <p:cNvPr id="153603" name="Rectangle 3"/>
          <p:cNvSpPr>
            <a:spLocks noGrp="1" noChangeArrowheads="1"/>
          </p:cNvSpPr>
          <p:nvPr>
            <p:ph type="body" idx="1"/>
          </p:nvPr>
        </p:nvSpPr>
        <p:spPr/>
        <p:txBody>
          <a:bodyPr/>
          <a:lstStyle/>
          <a:p>
            <a:pPr>
              <a:lnSpc>
                <a:spcPct val="90000"/>
              </a:lnSpc>
            </a:pPr>
            <a:r>
              <a:rPr lang="en-US" sz="2400"/>
              <a:t>Close your eyes.</a:t>
            </a:r>
          </a:p>
          <a:p>
            <a:pPr>
              <a:lnSpc>
                <a:spcPct val="90000"/>
              </a:lnSpc>
            </a:pPr>
            <a:r>
              <a:rPr lang="en-US" sz="2400"/>
              <a:t>Or take a walk around the block if you can do it without falling over.</a:t>
            </a:r>
          </a:p>
          <a:p>
            <a:pPr>
              <a:lnSpc>
                <a:spcPct val="90000"/>
              </a:lnSpc>
            </a:pPr>
            <a:r>
              <a:rPr lang="en-US" sz="2400"/>
              <a:t>Break the illusion of motion by NOT covering your entire field of view with the game screen. (ie sit back so that you can see the edges of your monitor- </a:t>
            </a:r>
            <a:r>
              <a:rPr lang="en-US" sz="2400" i="1"/>
              <a:t>your mother was right!)</a:t>
            </a:r>
          </a:p>
          <a:p>
            <a:pPr>
              <a:lnSpc>
                <a:spcPct val="90000"/>
              </a:lnSpc>
            </a:pPr>
            <a:r>
              <a:rPr lang="en-US" sz="2400"/>
              <a:t>Do not play in a dark room- for the same reason as above.</a:t>
            </a:r>
          </a:p>
          <a:p>
            <a:pPr>
              <a:lnSpc>
                <a:spcPct val="90000"/>
              </a:lnSpc>
            </a:pPr>
            <a:r>
              <a:rPr lang="en-US" sz="2400"/>
              <a:t>Avoid scenes where you are rolling about the Z axis.</a:t>
            </a:r>
          </a:p>
          <a:p>
            <a:pPr>
              <a:lnSpc>
                <a:spcPct val="90000"/>
              </a:lnSpc>
            </a:pPr>
            <a:r>
              <a:rPr lang="en-US" sz="2400"/>
              <a:t>Higher frame rates can actually INCREASE the sense of motion.</a:t>
            </a:r>
          </a:p>
          <a:p>
            <a:pPr>
              <a:lnSpc>
                <a:spcPct val="90000"/>
              </a:lnSpc>
            </a:pPr>
            <a:r>
              <a:rPr lang="en-US" sz="2400"/>
              <a:t>But the jarring effect from lower frame rates can cause eye strain.</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Seizures</a:t>
            </a:r>
          </a:p>
        </p:txBody>
      </p:sp>
      <p:sp>
        <p:nvSpPr>
          <p:cNvPr id="154627" name="Rectangle 3"/>
          <p:cNvSpPr>
            <a:spLocks noGrp="1" noChangeArrowheads="1"/>
          </p:cNvSpPr>
          <p:nvPr>
            <p:ph type="body" idx="1"/>
          </p:nvPr>
        </p:nvSpPr>
        <p:spPr>
          <a:xfrm>
            <a:off x="0" y="1143000"/>
            <a:ext cx="9144000" cy="4572000"/>
          </a:xfrm>
        </p:spPr>
        <p:txBody>
          <a:bodyPr/>
          <a:lstStyle/>
          <a:p>
            <a:pPr>
              <a:lnSpc>
                <a:spcPct val="80000"/>
              </a:lnSpc>
            </a:pPr>
            <a:r>
              <a:rPr lang="en-US" sz="1800"/>
              <a:t>Japan – 6:50pm Dec 16, 1997: 685 people (310 boys, 375 girls) , most of them children, simultaneously felt ill from watching Pokemon show. 150 were hospitalized.</a:t>
            </a:r>
          </a:p>
          <a:p>
            <a:pPr>
              <a:lnSpc>
                <a:spcPct val="80000"/>
              </a:lnSpc>
            </a:pPr>
            <a:r>
              <a:rPr lang="en-US" sz="1800"/>
              <a:t>Cause was a red/blue flashing at 12Hz from one of the video game worlds in the show.</a:t>
            </a:r>
          </a:p>
          <a:p>
            <a:pPr>
              <a:lnSpc>
                <a:spcPct val="80000"/>
              </a:lnSpc>
            </a:pPr>
            <a:r>
              <a:rPr lang="en-US" sz="1800"/>
              <a:t>Formerly it was known that:</a:t>
            </a:r>
          </a:p>
          <a:p>
            <a:pPr>
              <a:lnSpc>
                <a:spcPct val="80000"/>
              </a:lnSpc>
            </a:pPr>
            <a:r>
              <a:rPr lang="en-US" sz="1800"/>
              <a:t>Rapid light/dark changes or alternating high-contrast patterns cause nerve cells in the brain to fire electrical impulses more rapidly than usual.</a:t>
            </a:r>
          </a:p>
          <a:p>
            <a:pPr>
              <a:lnSpc>
                <a:spcPct val="80000"/>
              </a:lnSpc>
            </a:pPr>
            <a:r>
              <a:rPr lang="en-US" sz="1800"/>
              <a:t>In people with photosensitive epilepsy this lead to muscular convulsions or loss of consciousness.</a:t>
            </a:r>
          </a:p>
          <a:p>
            <a:pPr>
              <a:lnSpc>
                <a:spcPct val="80000"/>
              </a:lnSpc>
            </a:pPr>
            <a:r>
              <a:rPr lang="en-US" sz="1800"/>
              <a:t>Pokemon incident “discovered” a new type of seizure:</a:t>
            </a:r>
          </a:p>
          <a:p>
            <a:pPr>
              <a:lnSpc>
                <a:spcPct val="80000"/>
              </a:lnSpc>
            </a:pPr>
            <a:r>
              <a:rPr lang="en-US" sz="1800"/>
              <a:t>Chromatic sensitive seizure- Red / Blue flashing</a:t>
            </a:r>
          </a:p>
          <a:p>
            <a:pPr>
              <a:lnSpc>
                <a:spcPct val="80000"/>
              </a:lnSpc>
            </a:pPr>
            <a:r>
              <a:rPr lang="en-US" sz="1800"/>
              <a:t>1993 – Advertisement in UK had fast moving computer graphics images. Caused a # of complaints from viewers &amp; 3 cases of seizures.</a:t>
            </a:r>
          </a:p>
          <a:p>
            <a:pPr>
              <a:lnSpc>
                <a:spcPct val="80000"/>
              </a:lnSpc>
            </a:pPr>
            <a:r>
              <a:rPr lang="en-US" sz="1800"/>
              <a:t>1994 – Independent Television Commission, which regulates commercial TV in UK, limited the rate of flash to three per second.</a:t>
            </a:r>
          </a:p>
          <a:p>
            <a:pPr>
              <a:lnSpc>
                <a:spcPct val="80000"/>
              </a:lnSpc>
            </a:pPr>
            <a:r>
              <a:rPr lang="en-US" sz="1800">
                <a:solidFill>
                  <a:schemeClr val="accent1"/>
                </a:solidFill>
              </a:rPr>
              <a:t>Flashing images, especially those with red, should not flicker faster than 3Hz.</a:t>
            </a:r>
          </a:p>
          <a:p>
            <a:pPr>
              <a:lnSpc>
                <a:spcPct val="80000"/>
              </a:lnSpc>
            </a:pPr>
            <a:r>
              <a:rPr lang="en-US" sz="1800">
                <a:solidFill>
                  <a:schemeClr val="accent1"/>
                </a:solidFill>
              </a:rPr>
              <a:t>If the image does not have red, it still should not flicker faster than 5Hz.</a:t>
            </a:r>
          </a:p>
          <a:p>
            <a:pPr>
              <a:lnSpc>
                <a:spcPct val="80000"/>
              </a:lnSpc>
            </a:pPr>
            <a:r>
              <a:rPr lang="en-US" sz="1800">
                <a:solidFill>
                  <a:schemeClr val="accent1"/>
                </a:solidFill>
              </a:rPr>
              <a:t>Flashing images should be displayed for a total duration of less than two seconds. </a:t>
            </a:r>
          </a:p>
          <a:p>
            <a:pPr>
              <a:lnSpc>
                <a:spcPct val="80000"/>
              </a:lnSpc>
            </a:pPr>
            <a:r>
              <a:rPr lang="en-US" sz="1800">
                <a:solidFill>
                  <a:schemeClr val="accent1"/>
                </a:solidFill>
              </a:rPr>
              <a:t>Stripes, whorls and concentric circles should not take up a large part of a TV screen. </a:t>
            </a:r>
          </a:p>
          <a:p>
            <a:pPr>
              <a:lnSpc>
                <a:spcPct val="80000"/>
              </a:lnSpc>
            </a:pPr>
            <a:endParaRPr lang="en-US" sz="180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VLPPTTemplate">
  <a:themeElements>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EVLPP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Times New Roman" charset="0"/>
          </a:defRPr>
        </a:defPPr>
      </a:lstStyle>
    </a:lnDef>
  </a:objectDefaults>
  <a:extraClrSchemeLst>
    <a:extraClrScheme>
      <a:clrScheme name="EVLPPT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LPPT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LPPT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LPPT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LPP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LPP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LPP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EVLPPTTemplate</Template>
  <TotalTime>1695</TotalTime>
  <Words>3490</Words>
  <Application>Microsoft PowerPoint</Application>
  <PresentationFormat>On-screen Show (4:3)</PresentationFormat>
  <Paragraphs>328</Paragraphs>
  <Slides>42</Slides>
  <Notes>38</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EVLPPTTemplate</vt:lpstr>
      <vt:lpstr>Slide 1</vt:lpstr>
      <vt:lpstr>Prior studies in human perception and performance can help guide game design. </vt:lpstr>
      <vt:lpstr>Human Visual System</vt:lpstr>
      <vt:lpstr>Slide 4</vt:lpstr>
      <vt:lpstr>Results- and ramification for video games</vt:lpstr>
      <vt:lpstr>Slide 6</vt:lpstr>
      <vt:lpstr>Motion Sickness</vt:lpstr>
      <vt:lpstr>Remedies for Video Game Motion Sickness</vt:lpstr>
      <vt:lpstr>Seizures</vt:lpstr>
      <vt:lpstr>All Video Games Now Include a Standard Warning…</vt:lpstr>
      <vt:lpstr>Theories / prior studies can only tell you so much about game design because they were designed to answer a specific question that might not be the same question you are asking, like: "how do I make my game more fun for more gamers?"    In this case FEEDBACK is crucial</vt:lpstr>
      <vt:lpstr>4 Important Criteria for Feedback</vt:lpstr>
      <vt:lpstr>Slide 13</vt:lpstr>
      <vt:lpstr>2 Common Sources of Feedback: Professionals and Gamers</vt:lpstr>
      <vt:lpstr>Approach taken by Microsoft Game Studios</vt:lpstr>
      <vt:lpstr>Usability research (small sample observational studies)</vt:lpstr>
      <vt:lpstr>Playtest research (large, structured questionnaire studies that focus on the first hour of game play.)</vt:lpstr>
      <vt:lpstr>Reviews from user-testing specialists  </vt:lpstr>
      <vt:lpstr>Focus Groups</vt:lpstr>
      <vt:lpstr>Composition of Microsoft User-Testing Group</vt:lpstr>
      <vt:lpstr>Hardware Interfaces</vt:lpstr>
      <vt:lpstr>Joysticks</vt:lpstr>
      <vt:lpstr>Gamepads</vt:lpstr>
      <vt:lpstr>Belkin Nostromo Speedpad N50</vt:lpstr>
      <vt:lpstr>Belkin Nostromo Speedpad N52</vt:lpstr>
      <vt:lpstr>Microsoft Gamevoice</vt:lpstr>
      <vt:lpstr>Slide 27</vt:lpstr>
      <vt:lpstr>Essential Reality P5 Glove or Nintendo Power Glove</vt:lpstr>
      <vt:lpstr>Camera Tracked Interfaces Eye Toy</vt:lpstr>
      <vt:lpstr>Camera Tracked Interfaces Eye of Judgement</vt:lpstr>
      <vt:lpstr>Camera Tracked Interfaces TrackIR</vt:lpstr>
      <vt:lpstr>Getting People Back Into the Arcades Dance Dance Revolution (DDR) Pad</vt:lpstr>
      <vt:lpstr>Stereoscopic Computer Graphics</vt:lpstr>
      <vt:lpstr>Other goofy controllers</vt:lpstr>
      <vt:lpstr>Haptic Interaction</vt:lpstr>
      <vt:lpstr>More Haptics</vt:lpstr>
      <vt:lpstr>Public Service Message</vt:lpstr>
      <vt:lpstr>Neural Interfaces</vt:lpstr>
      <vt:lpstr>Criteria for a successful hardware interface</vt:lpstr>
      <vt:lpstr>Some Thoughts About Multi-Touch Table Interaction</vt:lpstr>
      <vt:lpstr>References</vt:lpstr>
      <vt:lpstr>Flicker Fusion Frequency</vt:lpstr>
    </vt:vector>
  </TitlesOfParts>
  <Company>EVL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Leigh</dc:creator>
  <cp:lastModifiedBy>Jason Leigh</cp:lastModifiedBy>
  <cp:revision>114</cp:revision>
  <dcterms:created xsi:type="dcterms:W3CDTF">2010-03-05T13:56:37Z</dcterms:created>
  <dcterms:modified xsi:type="dcterms:W3CDTF">2010-03-06T02:22:31Z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D:\Jason\cise_html</vt:lpwstr>
  </property>
</Properties>
</file>