
<file path=[Content_Types].xml><?xml version="1.0" encoding="utf-8"?>
<Types xmlns="http://schemas.openxmlformats.org/package/2006/content-types">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slideLayouts/slideLayout11.xml" ContentType="application/vnd.openxmlformats-officedocument.presentationml.slideLayout+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notesSlides/notesSlide12.xml" ContentType="application/vnd.openxmlformats-officedocument.presentationml.notesSlide+xml"/>
  <Default Extension="jpeg" ContentType="image/jpeg"/>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Default Extension="xml" ContentType="application/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55" r:id="rId1"/>
  </p:sldMasterIdLst>
  <p:notesMasterIdLst>
    <p:notesMasterId r:id="rId19"/>
  </p:notesMasterIdLst>
  <p:sldIdLst>
    <p:sldId id="256" r:id="rId2"/>
    <p:sldId id="316" r:id="rId3"/>
    <p:sldId id="257" r:id="rId4"/>
    <p:sldId id="308" r:id="rId5"/>
    <p:sldId id="309" r:id="rId6"/>
    <p:sldId id="327" r:id="rId7"/>
    <p:sldId id="317" r:id="rId8"/>
    <p:sldId id="322" r:id="rId9"/>
    <p:sldId id="325" r:id="rId10"/>
    <p:sldId id="318" r:id="rId11"/>
    <p:sldId id="326" r:id="rId12"/>
    <p:sldId id="320" r:id="rId13"/>
    <p:sldId id="321" r:id="rId14"/>
    <p:sldId id="329" r:id="rId15"/>
    <p:sldId id="330" r:id="rId16"/>
    <p:sldId id="328" r:id="rId17"/>
    <p:sldId id="331" r:id="rId18"/>
  </p:sldIdLst>
  <p:sldSz cx="9144000" cy="6858000" type="screen4x3"/>
  <p:notesSz cx="6858000" cy="9144000"/>
  <p:defaultTextStyle>
    <a:defPPr>
      <a:defRPr lang="en-US"/>
    </a:defPPr>
    <a:lvl1pPr algn="ctr" rtl="0" eaLnBrk="0" fontAlgn="base" hangingPunct="0">
      <a:spcBef>
        <a:spcPct val="0"/>
      </a:spcBef>
      <a:spcAft>
        <a:spcPct val="0"/>
      </a:spcAft>
      <a:defRPr sz="5400" kern="1200">
        <a:solidFill>
          <a:schemeClr val="tx2"/>
        </a:solidFill>
        <a:latin typeface="Times New Roman" charset="0"/>
        <a:ea typeface="Arial" charset="0"/>
        <a:cs typeface="Arial" charset="0"/>
      </a:defRPr>
    </a:lvl1pPr>
    <a:lvl2pPr marL="457200" algn="ctr" rtl="0" eaLnBrk="0" fontAlgn="base" hangingPunct="0">
      <a:spcBef>
        <a:spcPct val="0"/>
      </a:spcBef>
      <a:spcAft>
        <a:spcPct val="0"/>
      </a:spcAft>
      <a:defRPr sz="5400" kern="1200">
        <a:solidFill>
          <a:schemeClr val="tx2"/>
        </a:solidFill>
        <a:latin typeface="Times New Roman" charset="0"/>
        <a:ea typeface="Arial" charset="0"/>
        <a:cs typeface="Arial" charset="0"/>
      </a:defRPr>
    </a:lvl2pPr>
    <a:lvl3pPr marL="914400" algn="ctr" rtl="0" eaLnBrk="0" fontAlgn="base" hangingPunct="0">
      <a:spcBef>
        <a:spcPct val="0"/>
      </a:spcBef>
      <a:spcAft>
        <a:spcPct val="0"/>
      </a:spcAft>
      <a:defRPr sz="5400" kern="1200">
        <a:solidFill>
          <a:schemeClr val="tx2"/>
        </a:solidFill>
        <a:latin typeface="Times New Roman" charset="0"/>
        <a:ea typeface="Arial" charset="0"/>
        <a:cs typeface="Arial" charset="0"/>
      </a:defRPr>
    </a:lvl3pPr>
    <a:lvl4pPr marL="1371600" algn="ctr" rtl="0" eaLnBrk="0" fontAlgn="base" hangingPunct="0">
      <a:spcBef>
        <a:spcPct val="0"/>
      </a:spcBef>
      <a:spcAft>
        <a:spcPct val="0"/>
      </a:spcAft>
      <a:defRPr sz="5400" kern="1200">
        <a:solidFill>
          <a:schemeClr val="tx2"/>
        </a:solidFill>
        <a:latin typeface="Times New Roman" charset="0"/>
        <a:ea typeface="Arial" charset="0"/>
        <a:cs typeface="Arial" charset="0"/>
      </a:defRPr>
    </a:lvl4pPr>
    <a:lvl5pPr marL="1828800" algn="ctr" rtl="0" eaLnBrk="0" fontAlgn="base" hangingPunct="0">
      <a:spcBef>
        <a:spcPct val="0"/>
      </a:spcBef>
      <a:spcAft>
        <a:spcPct val="0"/>
      </a:spcAft>
      <a:defRPr sz="5400" kern="1200">
        <a:solidFill>
          <a:schemeClr val="tx2"/>
        </a:solidFill>
        <a:latin typeface="Times New Roman" charset="0"/>
        <a:ea typeface="Arial" charset="0"/>
        <a:cs typeface="Arial" charset="0"/>
      </a:defRPr>
    </a:lvl5pPr>
    <a:lvl6pPr marL="2286000" algn="l" defTabSz="457200" rtl="0" eaLnBrk="1" latinLnBrk="0" hangingPunct="1">
      <a:defRPr sz="5400" kern="1200">
        <a:solidFill>
          <a:schemeClr val="tx2"/>
        </a:solidFill>
        <a:latin typeface="Times New Roman" charset="0"/>
        <a:ea typeface="Arial" charset="0"/>
        <a:cs typeface="Arial" charset="0"/>
      </a:defRPr>
    </a:lvl6pPr>
    <a:lvl7pPr marL="2743200" algn="l" defTabSz="457200" rtl="0" eaLnBrk="1" latinLnBrk="0" hangingPunct="1">
      <a:defRPr sz="5400" kern="1200">
        <a:solidFill>
          <a:schemeClr val="tx2"/>
        </a:solidFill>
        <a:latin typeface="Times New Roman" charset="0"/>
        <a:ea typeface="Arial" charset="0"/>
        <a:cs typeface="Arial" charset="0"/>
      </a:defRPr>
    </a:lvl7pPr>
    <a:lvl8pPr marL="3200400" algn="l" defTabSz="457200" rtl="0" eaLnBrk="1" latinLnBrk="0" hangingPunct="1">
      <a:defRPr sz="5400" kern="1200">
        <a:solidFill>
          <a:schemeClr val="tx2"/>
        </a:solidFill>
        <a:latin typeface="Times New Roman" charset="0"/>
        <a:ea typeface="Arial" charset="0"/>
        <a:cs typeface="Arial" charset="0"/>
      </a:defRPr>
    </a:lvl8pPr>
    <a:lvl9pPr marL="3657600" algn="l" defTabSz="457200" rtl="0" eaLnBrk="1" latinLnBrk="0" hangingPunct="1">
      <a:defRPr sz="5400" kern="1200">
        <a:solidFill>
          <a:schemeClr val="tx2"/>
        </a:solidFill>
        <a:latin typeface="Times New Roman" charset="0"/>
        <a:ea typeface="Arial" charset="0"/>
        <a:cs typeface="Arial"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8C1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ferSingleView="1">
    <p:restoredLeft sz="15835" autoAdjust="0"/>
    <p:restoredTop sz="84629" autoAdjust="0"/>
  </p:normalViewPr>
  <p:slideViewPr>
    <p:cSldViewPr>
      <p:cViewPr varScale="1">
        <p:scale>
          <a:sx n="139" d="100"/>
          <a:sy n="139" d="100"/>
        </p:scale>
        <p:origin x="-169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solidFill>
                  <a:schemeClr val="tx1"/>
                </a:solidFill>
                <a:latin typeface="Arial" charset="0"/>
              </a:defRPr>
            </a:lvl1pPr>
          </a:lstStyle>
          <a:p>
            <a:endParaRPr lang="en-US"/>
          </a:p>
        </p:txBody>
      </p:sp>
      <p:sp>
        <p:nvSpPr>
          <p:cNvPr id="747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charset="0"/>
              </a:defRPr>
            </a:lvl1pPr>
          </a:lstStyle>
          <a:p>
            <a:endParaRPr lang="en-US"/>
          </a:p>
        </p:txBody>
      </p:sp>
      <p:sp>
        <p:nvSpPr>
          <p:cNvPr id="7475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47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47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solidFill>
                  <a:schemeClr val="tx1"/>
                </a:solidFill>
                <a:latin typeface="Arial" charset="0"/>
              </a:defRPr>
            </a:lvl1pPr>
          </a:lstStyle>
          <a:p>
            <a:endParaRPr lang="en-US"/>
          </a:p>
        </p:txBody>
      </p:sp>
      <p:sp>
        <p:nvSpPr>
          <p:cNvPr id="747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latin typeface="Arial" charset="0"/>
              </a:defRPr>
            </a:lvl1pPr>
          </a:lstStyle>
          <a:p>
            <a:fld id="{3885954A-7977-8244-974F-818C18E76ED3}"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Arial" charset="0"/>
        <a:cs typeface="Arial" charset="0"/>
      </a:defRPr>
    </a:lvl1pPr>
    <a:lvl2pPr marL="457200" algn="l" rtl="0" fontAlgn="base">
      <a:spcBef>
        <a:spcPct val="30000"/>
      </a:spcBef>
      <a:spcAft>
        <a:spcPct val="0"/>
      </a:spcAft>
      <a:defRPr sz="1200" kern="1200">
        <a:solidFill>
          <a:schemeClr val="tx1"/>
        </a:solidFill>
        <a:latin typeface="Arial" charset="0"/>
        <a:ea typeface="Arial" charset="0"/>
        <a:cs typeface="Arial" charset="0"/>
      </a:defRPr>
    </a:lvl2pPr>
    <a:lvl3pPr marL="914400" algn="l" rtl="0" fontAlgn="base">
      <a:spcBef>
        <a:spcPct val="30000"/>
      </a:spcBef>
      <a:spcAft>
        <a:spcPct val="0"/>
      </a:spcAft>
      <a:defRPr sz="1200" kern="1200">
        <a:solidFill>
          <a:schemeClr val="tx1"/>
        </a:solidFill>
        <a:latin typeface="Arial" charset="0"/>
        <a:ea typeface="Arial" charset="0"/>
        <a:cs typeface="Arial" charset="0"/>
      </a:defRPr>
    </a:lvl3pPr>
    <a:lvl4pPr marL="1371600" algn="l" rtl="0" fontAlgn="base">
      <a:spcBef>
        <a:spcPct val="30000"/>
      </a:spcBef>
      <a:spcAft>
        <a:spcPct val="0"/>
      </a:spcAft>
      <a:defRPr sz="1200" kern="1200">
        <a:solidFill>
          <a:schemeClr val="tx1"/>
        </a:solidFill>
        <a:latin typeface="Arial" charset="0"/>
        <a:ea typeface="Arial" charset="0"/>
        <a:cs typeface="Arial" charset="0"/>
      </a:defRPr>
    </a:lvl4pPr>
    <a:lvl5pPr marL="1828800" algn="l" rtl="0" fontAlgn="base">
      <a:spcBef>
        <a:spcPct val="30000"/>
      </a:spcBef>
      <a:spcAft>
        <a:spcPct val="0"/>
      </a:spcAft>
      <a:defRPr sz="1200" kern="1200">
        <a:solidFill>
          <a:schemeClr val="tx1"/>
        </a:solidFill>
        <a:latin typeface="Arial" charset="0"/>
        <a:ea typeface="Arial" charset="0"/>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5A8216-C40A-884B-809A-EA56AA412224}" type="slidenum">
              <a:rPr lang="en-US"/>
              <a:pPr/>
              <a:t>1</a:t>
            </a:fld>
            <a:endParaRPr lang="en-US"/>
          </a:p>
        </p:txBody>
      </p:sp>
      <p:sp>
        <p:nvSpPr>
          <p:cNvPr id="176130" name="Rectangle 2"/>
          <p:cNvSpPr>
            <a:spLocks noRo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BBEF3E-2D8E-2E41-A7DF-3DCCEEA3B21A}" type="slidenum">
              <a:rPr lang="en-US"/>
              <a:pPr/>
              <a:t>10</a:t>
            </a:fld>
            <a:endParaRPr lang="en-US"/>
          </a:p>
        </p:txBody>
      </p:sp>
      <p:sp>
        <p:nvSpPr>
          <p:cNvPr id="186370" name="Rectangle 2"/>
          <p:cNvSpPr>
            <a:spLocks noRot="1" noChangeArrowheads="1" noTextEdit="1"/>
          </p:cNvSpPr>
          <p:nvPr>
            <p:ph type="sldImg"/>
          </p:nvPr>
        </p:nvSpPr>
        <p:spPr>
          <a:ln/>
        </p:spPr>
      </p:sp>
      <p:sp>
        <p:nvSpPr>
          <p:cNvPr id="186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86F43D-3DEA-1E45-9A57-46F294AE1717}" type="slidenum">
              <a:rPr lang="en-US"/>
              <a:pPr/>
              <a:t>11</a:t>
            </a:fld>
            <a:endParaRPr lang="en-US"/>
          </a:p>
        </p:txBody>
      </p:sp>
      <p:sp>
        <p:nvSpPr>
          <p:cNvPr id="187394" name="Rectangle 2"/>
          <p:cNvSpPr>
            <a:spLocks noRot="1" noChangeArrowheads="1" noTextEdit="1"/>
          </p:cNvSpPr>
          <p:nvPr>
            <p:ph type="sldImg"/>
          </p:nvPr>
        </p:nvSpPr>
        <p:spPr>
          <a:ln/>
        </p:spPr>
      </p:sp>
      <p:sp>
        <p:nvSpPr>
          <p:cNvPr id="187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B05C17-1620-8F49-90DB-3C4EC74E0C1A}" type="slidenum">
              <a:rPr lang="en-US"/>
              <a:pPr/>
              <a:t>12</a:t>
            </a:fld>
            <a:endParaRPr lang="en-US"/>
          </a:p>
        </p:txBody>
      </p:sp>
      <p:sp>
        <p:nvSpPr>
          <p:cNvPr id="188418" name="Rectangle 2"/>
          <p:cNvSpPr>
            <a:spLocks noRot="1" noChangeArrowheads="1" noTextEdit="1"/>
          </p:cNvSpPr>
          <p:nvPr>
            <p:ph type="sldImg"/>
          </p:nvPr>
        </p:nvSpPr>
        <p:spPr>
          <a:ln/>
        </p:spPr>
      </p:sp>
      <p:sp>
        <p:nvSpPr>
          <p:cNvPr id="188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33DF66-22CD-C44F-A8D0-CBD1195D30B2}" type="slidenum">
              <a:rPr lang="en-US"/>
              <a:pPr/>
              <a:t>13</a:t>
            </a:fld>
            <a:endParaRPr lang="en-US"/>
          </a:p>
        </p:txBody>
      </p:sp>
      <p:sp>
        <p:nvSpPr>
          <p:cNvPr id="189442" name="Rectangle 2"/>
          <p:cNvSpPr>
            <a:spLocks noRot="1" noChangeArrowheads="1" noTextEdit="1"/>
          </p:cNvSpPr>
          <p:nvPr>
            <p:ph type="sldImg"/>
          </p:nvPr>
        </p:nvSpPr>
        <p:spPr>
          <a:ln/>
        </p:spPr>
      </p:sp>
      <p:sp>
        <p:nvSpPr>
          <p:cNvPr id="189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9796E5-B1ED-9642-8453-75D6D4436B66}" type="slidenum">
              <a:rPr lang="en-US"/>
              <a:pPr/>
              <a:t>14</a:t>
            </a:fld>
            <a:endParaRPr lang="en-US"/>
          </a:p>
        </p:txBody>
      </p:sp>
      <p:sp>
        <p:nvSpPr>
          <p:cNvPr id="182274" name="Rectangle 2"/>
          <p:cNvSpPr>
            <a:spLocks noRot="1" noChangeArrowheads="1" noTextEdit="1"/>
          </p:cNvSpPr>
          <p:nvPr>
            <p:ph type="sldImg"/>
          </p:nvPr>
        </p:nvSpPr>
        <p:spPr>
          <a:ln/>
        </p:spPr>
      </p:sp>
      <p:sp>
        <p:nvSpPr>
          <p:cNvPr id="1822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95CFDC-EBC5-C04B-BC3A-98CD78F8FD1F}" type="slidenum">
              <a:rPr lang="en-US"/>
              <a:pPr/>
              <a:t>16</a:t>
            </a:fld>
            <a:endParaRPr lang="en-US"/>
          </a:p>
        </p:txBody>
      </p:sp>
      <p:sp>
        <p:nvSpPr>
          <p:cNvPr id="190466" name="Rectangle 2"/>
          <p:cNvSpPr>
            <a:spLocks noRo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262ACC-94CC-494C-9EB4-625033691F61}" type="slidenum">
              <a:rPr lang="en-US"/>
              <a:pPr/>
              <a:t>2</a:t>
            </a:fld>
            <a:endParaRPr lang="en-US"/>
          </a:p>
        </p:txBody>
      </p:sp>
      <p:sp>
        <p:nvSpPr>
          <p:cNvPr id="177154" name="Rectangle 2"/>
          <p:cNvSpPr>
            <a:spLocks noRot="1" noChangeArrowheads="1" noTextEdit="1"/>
          </p:cNvSpPr>
          <p:nvPr>
            <p:ph type="sldImg"/>
          </p:nvPr>
        </p:nvSpPr>
        <p:spPr>
          <a:ln/>
        </p:spPr>
      </p:sp>
      <p:sp>
        <p:nvSpPr>
          <p:cNvPr id="177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072A0F-12B0-8A40-818C-525D24486BCE}" type="slidenum">
              <a:rPr lang="en-US"/>
              <a:pPr/>
              <a:t>3</a:t>
            </a:fld>
            <a:endParaRPr lang="en-US"/>
          </a:p>
        </p:txBody>
      </p:sp>
      <p:sp>
        <p:nvSpPr>
          <p:cNvPr id="178178" name="Rectangle 2"/>
          <p:cNvSpPr>
            <a:spLocks noRot="1" noChangeArrowheads="1" noTextEdit="1"/>
          </p:cNvSpPr>
          <p:nvPr>
            <p:ph type="sldImg"/>
          </p:nvPr>
        </p:nvSpPr>
        <p:spPr>
          <a:ln/>
        </p:spPr>
      </p:sp>
      <p:sp>
        <p:nvSpPr>
          <p:cNvPr id="178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1EB119-00C5-C449-9715-CE46AFE1B874}" type="slidenum">
              <a:rPr lang="en-US"/>
              <a:pPr/>
              <a:t>4</a:t>
            </a:fld>
            <a:endParaRPr lang="en-US"/>
          </a:p>
        </p:txBody>
      </p:sp>
      <p:sp>
        <p:nvSpPr>
          <p:cNvPr id="179202" name="Rectangle 2"/>
          <p:cNvSpPr>
            <a:spLocks noRot="1" noChangeArrowheads="1" noTextEdit="1"/>
          </p:cNvSpPr>
          <p:nvPr>
            <p:ph type="sldImg"/>
          </p:nvPr>
        </p:nvSpPr>
        <p:spPr>
          <a:ln/>
        </p:spPr>
      </p:sp>
      <p:sp>
        <p:nvSpPr>
          <p:cNvPr id="179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8A7DC7-6C8F-C94D-ADF1-AF8FEA46873A}" type="slidenum">
              <a:rPr lang="en-US"/>
              <a:pPr/>
              <a:t>5</a:t>
            </a:fld>
            <a:endParaRPr lang="en-US"/>
          </a:p>
        </p:txBody>
      </p:sp>
      <p:sp>
        <p:nvSpPr>
          <p:cNvPr id="180226" name="Rectangle 2"/>
          <p:cNvSpPr>
            <a:spLocks noRot="1" noChangeArrowheads="1" noTextEdit="1"/>
          </p:cNvSpPr>
          <p:nvPr>
            <p:ph type="sldImg"/>
          </p:nvPr>
        </p:nvSpPr>
        <p:spPr>
          <a:ln/>
        </p:spPr>
      </p:sp>
      <p:sp>
        <p:nvSpPr>
          <p:cNvPr id="180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A27058-D07F-7B43-9793-097645F1821F}" type="slidenum">
              <a:rPr lang="en-US"/>
              <a:pPr/>
              <a:t>6</a:t>
            </a:fld>
            <a:endParaRPr lang="en-US"/>
          </a:p>
        </p:txBody>
      </p:sp>
      <p:sp>
        <p:nvSpPr>
          <p:cNvPr id="181250" name="Rectangle 2"/>
          <p:cNvSpPr>
            <a:spLocks noRot="1" noChangeArrowheads="1" noTextEdit="1"/>
          </p:cNvSpPr>
          <p:nvPr>
            <p:ph type="sldImg"/>
          </p:nvPr>
        </p:nvSpPr>
        <p:spPr>
          <a:ln/>
        </p:spPr>
      </p:sp>
      <p:sp>
        <p:nvSpPr>
          <p:cNvPr id="181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AB53BD-0E87-4648-A89C-A41E5A5D02A8}" type="slidenum">
              <a:rPr lang="en-US"/>
              <a:pPr/>
              <a:t>7</a:t>
            </a:fld>
            <a:endParaRPr lang="en-US"/>
          </a:p>
        </p:txBody>
      </p:sp>
      <p:sp>
        <p:nvSpPr>
          <p:cNvPr id="183298" name="Rectangle 2"/>
          <p:cNvSpPr>
            <a:spLocks noRot="1" noChangeArrowheads="1" noTextEdit="1"/>
          </p:cNvSpPr>
          <p:nvPr>
            <p:ph type="sldImg"/>
          </p:nvPr>
        </p:nvSpPr>
        <p:spPr>
          <a:ln/>
        </p:spPr>
      </p:sp>
      <p:sp>
        <p:nvSpPr>
          <p:cNvPr id="183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1D3B4A-B4C3-7447-9712-5E35EEDFB57E}" type="slidenum">
              <a:rPr lang="en-US"/>
              <a:pPr/>
              <a:t>8</a:t>
            </a:fld>
            <a:endParaRPr lang="en-US"/>
          </a:p>
        </p:txBody>
      </p:sp>
      <p:sp>
        <p:nvSpPr>
          <p:cNvPr id="184322" name="Rectangle 2"/>
          <p:cNvSpPr>
            <a:spLocks noRo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EB53EB-89A9-FE40-BF65-E1E4922241AC}" type="slidenum">
              <a:rPr lang="en-US"/>
              <a:pPr/>
              <a:t>9</a:t>
            </a:fld>
            <a:endParaRPr lang="en-US"/>
          </a:p>
        </p:txBody>
      </p:sp>
      <p:sp>
        <p:nvSpPr>
          <p:cNvPr id="185346" name="Rectangle 2"/>
          <p:cNvSpPr>
            <a:spLocks noRot="1" noChangeArrowheads="1" noTextEdit="1"/>
          </p:cNvSpPr>
          <p:nvPr>
            <p:ph type="sldImg"/>
          </p:nvPr>
        </p:nvSpPr>
        <p:spPr>
          <a:ln/>
        </p:spPr>
      </p:sp>
      <p:sp>
        <p:nvSpPr>
          <p:cNvPr id="1853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0"/>
            <a:ext cx="215265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0"/>
            <a:ext cx="630555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95400"/>
            <a:ext cx="42291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95400"/>
            <a:ext cx="42291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gradFill rotWithShape="0">
          <a:gsLst>
            <a:gs pos="0">
              <a:schemeClr val="bg1"/>
            </a:gs>
            <a:gs pos="100000">
              <a:schemeClr val="bg1">
                <a:gamma/>
                <a:shade val="46275"/>
                <a:invGamma/>
              </a:schemeClr>
            </a:gs>
          </a:gsLst>
          <a:lin ang="5400000" scaled="1"/>
        </a:gra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381000" y="0"/>
            <a:ext cx="8305800" cy="1066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4339" name="Rectangle 3"/>
          <p:cNvSpPr>
            <a:spLocks noGrp="1" noChangeArrowheads="1"/>
          </p:cNvSpPr>
          <p:nvPr>
            <p:ph type="body" idx="1"/>
          </p:nvPr>
        </p:nvSpPr>
        <p:spPr bwMode="auto">
          <a:xfrm>
            <a:off x="304800" y="1295400"/>
            <a:ext cx="8610600" cy="457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340" name="Line 4"/>
          <p:cNvSpPr>
            <a:spLocks noChangeShapeType="1"/>
          </p:cNvSpPr>
          <p:nvPr/>
        </p:nvSpPr>
        <p:spPr bwMode="auto">
          <a:xfrm>
            <a:off x="0" y="1066800"/>
            <a:ext cx="9525000" cy="0"/>
          </a:xfrm>
          <a:prstGeom prst="line">
            <a:avLst/>
          </a:prstGeom>
          <a:noFill/>
          <a:ln w="9525">
            <a:solidFill>
              <a:srgbClr val="6699FF"/>
            </a:solidFill>
            <a:round/>
            <a:headEnd/>
            <a:tailEnd/>
          </a:ln>
          <a:effectLst/>
        </p:spPr>
        <p:txBody>
          <a:bodyPr wrap="none" anchor="ctr">
            <a:prstTxWarp prst="textNoShape">
              <a:avLst/>
            </a:prstTxWarp>
          </a:bodyPr>
          <a:lstStyle/>
          <a:p>
            <a:endParaRPr lang="en-US"/>
          </a:p>
        </p:txBody>
      </p:sp>
      <p:sp>
        <p:nvSpPr>
          <p:cNvPr id="14342" name="Rectangle 6"/>
          <p:cNvSpPr>
            <a:spLocks noChangeArrowheads="1"/>
          </p:cNvSpPr>
          <p:nvPr/>
        </p:nvSpPr>
        <p:spPr bwMode="auto">
          <a:xfrm>
            <a:off x="-1447800" y="914400"/>
            <a:ext cx="914400" cy="914400"/>
          </a:xfrm>
          <a:prstGeom prst="rect">
            <a:avLst/>
          </a:prstGeom>
          <a:noFill/>
          <a:ln w="9525">
            <a:noFill/>
            <a:miter lim="800000"/>
            <a:headEnd/>
            <a:tailEnd/>
          </a:ln>
          <a:effectLst/>
        </p:spPr>
        <p:txBody>
          <a:bodyPr wrap="none" anchor="ctr">
            <a:prstTxWarp prst="textNoShape">
              <a:avLst/>
            </a:prstTxWarp>
          </a:bodyPr>
          <a:lstStyle/>
          <a:p>
            <a:endParaRPr lang="en-US"/>
          </a:p>
        </p:txBody>
      </p:sp>
      <p:sp>
        <p:nvSpPr>
          <p:cNvPr id="14344" name="Rectangle 8"/>
          <p:cNvSpPr>
            <a:spLocks noChangeArrowheads="1"/>
          </p:cNvSpPr>
          <p:nvPr/>
        </p:nvSpPr>
        <p:spPr bwMode="auto">
          <a:xfrm>
            <a:off x="4876800" y="990600"/>
            <a:ext cx="4648200" cy="76200"/>
          </a:xfrm>
          <a:prstGeom prst="rect">
            <a:avLst/>
          </a:prstGeom>
          <a:solidFill>
            <a:schemeClr val="accent2"/>
          </a:solidFill>
          <a:ln w="9525">
            <a:noFill/>
            <a:miter lim="800000"/>
            <a:headEnd/>
            <a:tailEnd/>
          </a:ln>
          <a:effectLst/>
        </p:spPr>
        <p:txBody>
          <a:bodyPr wrap="none" anchor="ctr">
            <a:prstTxWarp prst="textNoShape">
              <a:avLst/>
            </a:prstTxWarp>
          </a:bodyPr>
          <a:lstStyle/>
          <a:p>
            <a:endParaRPr lang="en-US"/>
          </a:p>
        </p:txBody>
      </p:sp>
    </p:spTree>
  </p:cSld>
  <p:clrMap bg1="dk2" tx1="lt1" bg2="dk1" tx2="lt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Arial" charset="0"/>
        </a:defRPr>
      </a:lvl2pPr>
      <a:lvl3pPr algn="ctr" rtl="0" eaLnBrk="0" fontAlgn="base" hangingPunct="0">
        <a:spcBef>
          <a:spcPct val="0"/>
        </a:spcBef>
        <a:spcAft>
          <a:spcPct val="0"/>
        </a:spcAft>
        <a:defRPr sz="3200" b="1">
          <a:solidFill>
            <a:schemeClr val="tx2"/>
          </a:solidFill>
          <a:latin typeface="Arial" charset="0"/>
        </a:defRPr>
      </a:lvl3pPr>
      <a:lvl4pPr algn="ctr" rtl="0" eaLnBrk="0" fontAlgn="base" hangingPunct="0">
        <a:spcBef>
          <a:spcPct val="0"/>
        </a:spcBef>
        <a:spcAft>
          <a:spcPct val="0"/>
        </a:spcAft>
        <a:defRPr sz="3200" b="1">
          <a:solidFill>
            <a:schemeClr val="tx2"/>
          </a:solidFill>
          <a:latin typeface="Arial" charset="0"/>
        </a:defRPr>
      </a:lvl4pPr>
      <a:lvl5pPr algn="ctr" rtl="0" eaLnBrk="0" fontAlgn="base" hangingPunct="0">
        <a:spcBef>
          <a:spcPct val="0"/>
        </a:spcBef>
        <a:spcAft>
          <a:spcPct val="0"/>
        </a:spcAft>
        <a:defRPr sz="3200" b="1">
          <a:solidFill>
            <a:schemeClr val="tx2"/>
          </a:solidFill>
          <a:latin typeface="Arial" charset="0"/>
        </a:defRPr>
      </a:lvl5pPr>
      <a:lvl6pPr marL="457200" algn="ctr" rtl="0" eaLnBrk="0" fontAlgn="base" hangingPunct="0">
        <a:spcBef>
          <a:spcPct val="0"/>
        </a:spcBef>
        <a:spcAft>
          <a:spcPct val="0"/>
        </a:spcAft>
        <a:defRPr sz="3200" b="1">
          <a:solidFill>
            <a:schemeClr val="tx2"/>
          </a:solidFill>
          <a:latin typeface="Arial" charset="0"/>
        </a:defRPr>
      </a:lvl6pPr>
      <a:lvl7pPr marL="914400" algn="ctr" rtl="0" eaLnBrk="0" fontAlgn="base" hangingPunct="0">
        <a:spcBef>
          <a:spcPct val="0"/>
        </a:spcBef>
        <a:spcAft>
          <a:spcPct val="0"/>
        </a:spcAft>
        <a:defRPr sz="3200" b="1">
          <a:solidFill>
            <a:schemeClr val="tx2"/>
          </a:solidFill>
          <a:latin typeface="Arial" charset="0"/>
        </a:defRPr>
      </a:lvl7pPr>
      <a:lvl8pPr marL="1371600" algn="ctr" rtl="0" eaLnBrk="0" fontAlgn="base" hangingPunct="0">
        <a:spcBef>
          <a:spcPct val="0"/>
        </a:spcBef>
        <a:spcAft>
          <a:spcPct val="0"/>
        </a:spcAft>
        <a:defRPr sz="3200" b="1">
          <a:solidFill>
            <a:schemeClr val="tx2"/>
          </a:solidFill>
          <a:latin typeface="Arial" charset="0"/>
        </a:defRPr>
      </a:lvl8pPr>
      <a:lvl9pPr marL="1828800" algn="ctr" rtl="0" eaLnBrk="0" fontAlgn="base" hangingPunct="0">
        <a:spcBef>
          <a:spcPct val="0"/>
        </a:spcBef>
        <a:spcAft>
          <a:spcPct val="0"/>
        </a:spcAft>
        <a:defRPr sz="32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97180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42900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88620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v=5am1bJfjOJE" TargetMode="External"/><Relationship Id="rId4" Type="http://schemas.openxmlformats.org/officeDocument/2006/relationships/hyperlink" Target="http://www.youtube.com/watch?v=7QPMvj_xejg" TargetMode="Externa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971800"/>
            <a:ext cx="7772400" cy="1470025"/>
          </a:xfrm>
        </p:spPr>
        <p:txBody>
          <a:bodyPr/>
          <a:lstStyle/>
          <a:p>
            <a:r>
              <a:rPr lang="en-US"/>
              <a:t>CS 426 : Multimedia</a:t>
            </a:r>
            <a:br>
              <a:rPr lang="en-US"/>
            </a:br>
            <a:r>
              <a:rPr lang="en-US" sz="2400"/>
              <a:t/>
            </a:r>
            <a:br>
              <a:rPr lang="en-US" sz="2400"/>
            </a:br>
            <a:r>
              <a:rPr lang="en-US" sz="2400"/>
              <a:t>Audio &amp; Sound Design</a:t>
            </a:r>
            <a:br>
              <a:rPr lang="en-US" sz="2400"/>
            </a:br>
            <a:r>
              <a:rPr lang="en-US" sz="2400"/>
              <a:t/>
            </a:r>
            <a:br>
              <a:rPr lang="en-US" sz="2400"/>
            </a:br>
            <a:r>
              <a:rPr lang="en-US" sz="2400">
                <a:solidFill>
                  <a:schemeClr val="tx1"/>
                </a:solidFill>
              </a:rPr>
              <a:t>© Steve Jones 2004</a:t>
            </a:r>
            <a:br>
              <a:rPr lang="en-US" sz="2400">
                <a:solidFill>
                  <a:schemeClr val="tx1"/>
                </a:solidFill>
              </a:rPr>
            </a:br>
            <a:r>
              <a:rPr lang="en-US" sz="2400">
                <a:solidFill>
                  <a:schemeClr val="tx1"/>
                </a:solidFill>
              </a:rPr>
              <a:t> This edited version © Jason Leigh 2008</a:t>
            </a:r>
            <a:br>
              <a:rPr lang="en-US" sz="2400">
                <a:solidFill>
                  <a:schemeClr val="tx1"/>
                </a:solidFill>
              </a:rPr>
            </a:br>
            <a:r>
              <a:rPr lang="en-US" sz="2400">
                <a:solidFill>
                  <a:schemeClr val="tx1"/>
                </a:solidFill>
              </a:rPr>
              <a:t/>
            </a:r>
            <a:br>
              <a:rPr lang="en-US" sz="2400">
                <a:solidFill>
                  <a:schemeClr val="tx1"/>
                </a:solidFill>
              </a:rPr>
            </a:br>
            <a:r>
              <a:rPr lang="en-US" sz="2400">
                <a:solidFill>
                  <a:schemeClr val="tx1"/>
                </a:solidFill>
              </a:rPr>
              <a:t>Communication &amp; Electronic Visualization Lab,</a:t>
            </a:r>
            <a:br>
              <a:rPr lang="en-US" sz="2400">
                <a:solidFill>
                  <a:schemeClr val="tx1"/>
                </a:solidFill>
              </a:rPr>
            </a:br>
            <a:r>
              <a:rPr lang="en-US" sz="2400">
                <a:solidFill>
                  <a:schemeClr val="tx1"/>
                </a:solidFill>
              </a:rPr>
              <a:t>University of Illinois at Chicago</a:t>
            </a:r>
            <a:br>
              <a:rPr lang="en-US" sz="2400">
                <a:solidFill>
                  <a:schemeClr val="tx1"/>
                </a:solidFill>
              </a:rPr>
            </a:br>
            <a:r>
              <a:rPr lang="en-US" sz="2400"/>
              <a:t/>
            </a:r>
            <a:br>
              <a:rPr lang="en-US" sz="2400"/>
            </a:br>
            <a:endParaRPr lang="en-US" sz="24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r>
              <a:rPr lang="en-US"/>
              <a:t>Sound Design</a:t>
            </a:r>
          </a:p>
        </p:txBody>
      </p:sp>
      <p:sp>
        <p:nvSpPr>
          <p:cNvPr id="162819" name="Rectangle 3"/>
          <p:cNvSpPr>
            <a:spLocks noGrp="1" noChangeArrowheads="1"/>
          </p:cNvSpPr>
          <p:nvPr>
            <p:ph type="body" idx="1"/>
          </p:nvPr>
        </p:nvSpPr>
        <p:spPr>
          <a:xfrm>
            <a:off x="304800" y="685800"/>
            <a:ext cx="8610600" cy="4572000"/>
          </a:xfrm>
        </p:spPr>
        <p:txBody>
          <a:bodyPr/>
          <a:lstStyle/>
          <a:p>
            <a:pPr>
              <a:lnSpc>
                <a:spcPct val="80000"/>
              </a:lnSpc>
              <a:buFontTx/>
              <a:buNone/>
            </a:pPr>
            <a:endParaRPr lang="en-US" sz="2400" dirty="0"/>
          </a:p>
          <a:p>
            <a:pPr>
              <a:lnSpc>
                <a:spcPct val="80000"/>
              </a:lnSpc>
            </a:pPr>
            <a:r>
              <a:rPr lang="en-US" dirty="0"/>
              <a:t>Roles of Audio Media in Multimedia Production</a:t>
            </a:r>
          </a:p>
          <a:p>
            <a:pPr lvl="1">
              <a:lnSpc>
                <a:spcPct val="80000"/>
              </a:lnSpc>
            </a:pPr>
            <a:r>
              <a:rPr lang="en-US" sz="2400" dirty="0">
                <a:solidFill>
                  <a:schemeClr val="tx2"/>
                </a:solidFill>
              </a:rPr>
              <a:t>Sound parallels picture-</a:t>
            </a:r>
            <a:r>
              <a:rPr lang="en-US" sz="2400" dirty="0"/>
              <a:t>  audio element combines with the visual element to create a mood or deliver information that is more potent than either element alone (sounds of battle with gunshots, cannon, and anguished screams complement the visual of a battle scene. The ferocity and destruction of war is conveyed by both media separately, but is intensified by both elements together - </a:t>
            </a:r>
            <a:r>
              <a:rPr lang="en-US" sz="2400" dirty="0">
                <a:solidFill>
                  <a:schemeClr val="accent1"/>
                </a:solidFill>
              </a:rPr>
              <a:t>G1.mov</a:t>
            </a:r>
            <a:endParaRPr lang="en-US" sz="2400" dirty="0"/>
          </a:p>
          <a:p>
            <a:pPr lvl="1">
              <a:lnSpc>
                <a:spcPct val="80000"/>
              </a:lnSpc>
            </a:pPr>
            <a:r>
              <a:rPr lang="en-US" sz="2400" dirty="0">
                <a:solidFill>
                  <a:schemeClr val="tx2"/>
                </a:solidFill>
              </a:rPr>
              <a:t>Sound defines picture-</a:t>
            </a:r>
            <a:r>
              <a:rPr lang="en-US" sz="2400" dirty="0"/>
              <a:t> sound is so distinctive that mental image is formed before visual (rainfall, bird calls)</a:t>
            </a:r>
          </a:p>
          <a:p>
            <a:pPr lvl="1">
              <a:lnSpc>
                <a:spcPct val="80000"/>
              </a:lnSpc>
            </a:pPr>
            <a:r>
              <a:rPr lang="en-US" sz="2400" dirty="0">
                <a:solidFill>
                  <a:schemeClr val="tx2"/>
                </a:solidFill>
              </a:rPr>
              <a:t>Picture defines sound-</a:t>
            </a:r>
            <a:r>
              <a:rPr lang="en-US" sz="2400" dirty="0"/>
              <a:t> sound is a literal translation of the picture (raging storm demands crashing wave sounds)</a:t>
            </a:r>
          </a:p>
          <a:p>
            <a:pPr lvl="1">
              <a:lnSpc>
                <a:spcPct val="80000"/>
              </a:lnSpc>
            </a:pPr>
            <a:r>
              <a:rPr lang="en-US" sz="2400" dirty="0">
                <a:solidFill>
                  <a:schemeClr val="tx2"/>
                </a:solidFill>
              </a:rPr>
              <a:t>Sound counterpoints picture-</a:t>
            </a:r>
            <a:r>
              <a:rPr lang="en-US" sz="2400" dirty="0"/>
              <a:t> </a:t>
            </a:r>
            <a:r>
              <a:rPr lang="en-US" sz="2000" dirty="0"/>
              <a:t>both media elements contain unrelated information that creates an effect that is not conveyed by either media element alone (</a:t>
            </a:r>
            <a:r>
              <a:rPr lang="en-US" sz="2000" dirty="0">
                <a:solidFill>
                  <a:schemeClr val="accent1"/>
                </a:solidFill>
              </a:rPr>
              <a:t>G2.mov</a:t>
            </a:r>
            <a:r>
              <a:rPr lang="en-US" sz="2000" dirty="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r>
              <a:rPr lang="en-US"/>
              <a:t>Silence</a:t>
            </a:r>
          </a:p>
        </p:txBody>
      </p:sp>
      <p:sp>
        <p:nvSpPr>
          <p:cNvPr id="172035" name="Rectangle 3"/>
          <p:cNvSpPr>
            <a:spLocks noGrp="1" noChangeArrowheads="1"/>
          </p:cNvSpPr>
          <p:nvPr>
            <p:ph type="body" idx="1"/>
          </p:nvPr>
        </p:nvSpPr>
        <p:spPr/>
        <p:txBody>
          <a:bodyPr/>
          <a:lstStyle/>
          <a:p>
            <a:pPr>
              <a:lnSpc>
                <a:spcPct val="80000"/>
              </a:lnSpc>
              <a:buFontTx/>
              <a:buNone/>
            </a:pPr>
            <a:endParaRPr lang="en-US" sz="2400"/>
          </a:p>
          <a:p>
            <a:pPr>
              <a:lnSpc>
                <a:spcPct val="80000"/>
              </a:lnSpc>
            </a:pPr>
            <a:r>
              <a:rPr lang="en-US"/>
              <a:t>Silence (“is deafening”)</a:t>
            </a:r>
          </a:p>
          <a:p>
            <a:pPr>
              <a:lnSpc>
                <a:spcPct val="90000"/>
              </a:lnSpc>
            </a:pPr>
            <a:r>
              <a:rPr lang="en-US" sz="2400"/>
              <a:t>Every moment of a multimedia presentation does not need to be filled with sound. Silence can be used to </a:t>
            </a:r>
            <a:r>
              <a:rPr lang="en-US" sz="2400">
                <a:solidFill>
                  <a:srgbClr val="FF8C16"/>
                </a:solidFill>
              </a:rPr>
              <a:t>set a mood</a:t>
            </a:r>
            <a:r>
              <a:rPr lang="en-US" sz="2400"/>
              <a:t> or to provide a </a:t>
            </a:r>
            <a:r>
              <a:rPr lang="en-US" sz="2400">
                <a:solidFill>
                  <a:srgbClr val="FF8C16"/>
                </a:solidFill>
              </a:rPr>
              <a:t>moment for reflection</a:t>
            </a:r>
            <a:r>
              <a:rPr lang="en-US" sz="2400"/>
              <a:t>. </a:t>
            </a:r>
          </a:p>
          <a:p>
            <a:pPr>
              <a:lnSpc>
                <a:spcPct val="90000"/>
              </a:lnSpc>
            </a:pPr>
            <a:r>
              <a:rPr lang="en-US" sz="2400"/>
              <a:t>The audio channel is much more capable of maintaining attention if it is used as an </a:t>
            </a:r>
            <a:r>
              <a:rPr lang="en-US" sz="2400">
                <a:solidFill>
                  <a:srgbClr val="FF8C16"/>
                </a:solidFill>
              </a:rPr>
              <a:t>interjection</a:t>
            </a:r>
            <a:r>
              <a:rPr lang="en-US" sz="2400"/>
              <a:t> on the visual channel rather than being continuously parallel with the visual.</a:t>
            </a:r>
          </a:p>
          <a:p>
            <a:pPr>
              <a:lnSpc>
                <a:spcPct val="90000"/>
              </a:lnSpc>
            </a:pPr>
            <a:r>
              <a:rPr lang="en-US" sz="2400"/>
              <a:t>Human brain is expert at detecting </a:t>
            </a:r>
            <a:r>
              <a:rPr lang="en-US" sz="2400">
                <a:solidFill>
                  <a:srgbClr val="FF8C16"/>
                </a:solidFill>
              </a:rPr>
              <a:t>CHANGE</a:t>
            </a:r>
          </a:p>
          <a:p>
            <a:pPr lvl="1">
              <a:lnSpc>
                <a:spcPct val="90000"/>
              </a:lnSpc>
            </a:pPr>
            <a:r>
              <a:rPr lang="en-US" sz="2000"/>
              <a:t>E.g. if your eyeballs aren’t always moving you won’t see anything</a:t>
            </a:r>
          </a:p>
          <a:p>
            <a:pPr>
              <a:lnSpc>
                <a:spcPct val="90000"/>
              </a:lnSpc>
            </a:pPr>
            <a:r>
              <a:rPr lang="en-US" sz="2400"/>
              <a:t>E.g. </a:t>
            </a:r>
            <a:r>
              <a:rPr lang="en-US" sz="2400">
                <a:solidFill>
                  <a:schemeClr val="accent1"/>
                </a:solidFill>
              </a:rPr>
              <a:t>Clones.mov, Clones_narrated.mov</a:t>
            </a:r>
            <a:endParaRPr lang="en-US"/>
          </a:p>
          <a:p>
            <a:pPr lvl="1">
              <a:lnSpc>
                <a:spcPct val="80000"/>
              </a:lnSpc>
              <a:buFontTx/>
              <a:buNone/>
            </a:pP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r>
              <a:rPr lang="en-US"/>
              <a:t>Production</a:t>
            </a:r>
          </a:p>
        </p:txBody>
      </p:sp>
      <p:sp>
        <p:nvSpPr>
          <p:cNvPr id="164867" name="Rectangle 3"/>
          <p:cNvSpPr>
            <a:spLocks noGrp="1" noChangeArrowheads="1"/>
          </p:cNvSpPr>
          <p:nvPr>
            <p:ph type="body" idx="1"/>
          </p:nvPr>
        </p:nvSpPr>
        <p:spPr/>
        <p:txBody>
          <a:bodyPr/>
          <a:lstStyle/>
          <a:p>
            <a:pPr>
              <a:lnSpc>
                <a:spcPct val="80000"/>
              </a:lnSpc>
              <a:buFontTx/>
              <a:buNone/>
            </a:pPr>
            <a:endParaRPr lang="en-US" sz="2400"/>
          </a:p>
          <a:p>
            <a:pPr>
              <a:lnSpc>
                <a:spcPct val="80000"/>
              </a:lnSpc>
            </a:pPr>
            <a:r>
              <a:rPr lang="en-US"/>
              <a:t>Sound Sources</a:t>
            </a:r>
          </a:p>
          <a:p>
            <a:pPr lvl="1">
              <a:lnSpc>
                <a:spcPct val="80000"/>
              </a:lnSpc>
            </a:pPr>
            <a:r>
              <a:rPr lang="en-US"/>
              <a:t>Production libraries</a:t>
            </a:r>
          </a:p>
          <a:p>
            <a:pPr lvl="1">
              <a:lnSpc>
                <a:spcPct val="80000"/>
              </a:lnSpc>
            </a:pPr>
            <a:r>
              <a:rPr lang="en-US"/>
              <a:t>Internet</a:t>
            </a:r>
          </a:p>
          <a:p>
            <a:pPr lvl="1">
              <a:lnSpc>
                <a:spcPct val="80000"/>
              </a:lnSpc>
            </a:pPr>
            <a:r>
              <a:rPr lang="en-US"/>
              <a:t>Recording (Foley/collecting)</a:t>
            </a:r>
          </a:p>
          <a:p>
            <a:pPr lvl="1">
              <a:lnSpc>
                <a:spcPct val="80000"/>
              </a:lnSpc>
            </a:pPr>
            <a:r>
              <a:rPr lang="en-US"/>
              <a:t>Sampling (copyright)</a:t>
            </a:r>
          </a:p>
          <a:p>
            <a:pPr>
              <a:lnSpc>
                <a:spcPct val="80000"/>
              </a:lnSpc>
            </a:pPr>
            <a:r>
              <a:rPr lang="en-US"/>
              <a:t>Hardware/software</a:t>
            </a:r>
          </a:p>
          <a:p>
            <a:pPr lvl="1">
              <a:lnSpc>
                <a:spcPct val="80000"/>
              </a:lnSpc>
            </a:pPr>
            <a:r>
              <a:rPr lang="en-US"/>
              <a:t>Software (from freeware to very costly)</a:t>
            </a:r>
          </a:p>
          <a:p>
            <a:pPr lvl="1">
              <a:lnSpc>
                <a:spcPct val="80000"/>
              </a:lnSpc>
            </a:pPr>
            <a:r>
              <a:rPr lang="en-US"/>
              <a:t>Hardware</a:t>
            </a:r>
          </a:p>
          <a:p>
            <a:pPr>
              <a:lnSpc>
                <a:spcPct val="80000"/>
              </a:lnSpc>
            </a:pPr>
            <a:r>
              <a:rPr lang="en-US" sz="2800">
                <a:solidFill>
                  <a:schemeClr val="accent1"/>
                </a:solidFill>
              </a:rPr>
              <a:t>‘MIB2’ Foley Doc</a:t>
            </a:r>
            <a:endParaRPr lang="en-US" sz="24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r>
              <a:rPr lang="en-US"/>
              <a:t>Production</a:t>
            </a:r>
          </a:p>
        </p:txBody>
      </p:sp>
      <p:sp>
        <p:nvSpPr>
          <p:cNvPr id="165891" name="Rectangle 3"/>
          <p:cNvSpPr>
            <a:spLocks noGrp="1" noChangeArrowheads="1"/>
          </p:cNvSpPr>
          <p:nvPr>
            <p:ph type="body" idx="1"/>
          </p:nvPr>
        </p:nvSpPr>
        <p:spPr/>
        <p:txBody>
          <a:bodyPr/>
          <a:lstStyle/>
          <a:p>
            <a:pPr>
              <a:lnSpc>
                <a:spcPct val="80000"/>
              </a:lnSpc>
              <a:buFontTx/>
              <a:buNone/>
            </a:pPr>
            <a:endParaRPr lang="en-US" sz="2000"/>
          </a:p>
          <a:p>
            <a:pPr>
              <a:lnSpc>
                <a:spcPct val="80000"/>
              </a:lnSpc>
            </a:pPr>
            <a:r>
              <a:rPr lang="en-US" sz="2800"/>
              <a:t>Mixing</a:t>
            </a:r>
          </a:p>
          <a:p>
            <a:pPr lvl="1">
              <a:lnSpc>
                <a:spcPct val="80000"/>
              </a:lnSpc>
            </a:pPr>
            <a:r>
              <a:rPr lang="en-US" sz="2400"/>
              <a:t>In a professional studio you have to always remember the </a:t>
            </a:r>
            <a:r>
              <a:rPr lang="en-US" sz="2400">
                <a:solidFill>
                  <a:srgbClr val="FF8C16"/>
                </a:solidFill>
              </a:rPr>
              <a:t>goal format</a:t>
            </a:r>
            <a:r>
              <a:rPr lang="en-US" sz="2400"/>
              <a:t>! (e.g. tape vs cd vs cheap speakers vs surround sound)</a:t>
            </a:r>
          </a:p>
          <a:p>
            <a:pPr lvl="1">
              <a:lnSpc>
                <a:spcPct val="80000"/>
              </a:lnSpc>
            </a:pPr>
            <a:r>
              <a:rPr lang="en-US" sz="2400">
                <a:solidFill>
                  <a:srgbClr val="FF8C16"/>
                </a:solidFill>
              </a:rPr>
              <a:t>Localize/spatialize</a:t>
            </a:r>
            <a:r>
              <a:rPr lang="en-US" sz="2400"/>
              <a:t> (reverb)</a:t>
            </a:r>
          </a:p>
          <a:p>
            <a:pPr lvl="1">
              <a:lnSpc>
                <a:spcPct val="80000"/>
              </a:lnSpc>
            </a:pPr>
            <a:r>
              <a:rPr lang="en-US" sz="2400">
                <a:solidFill>
                  <a:srgbClr val="FF8C16"/>
                </a:solidFill>
              </a:rPr>
              <a:t>Layer</a:t>
            </a:r>
            <a:r>
              <a:rPr lang="en-US" sz="2400"/>
              <a:t> (use multiple sounds) - </a:t>
            </a:r>
            <a:r>
              <a:rPr lang="en-US" sz="2400">
                <a:solidFill>
                  <a:schemeClr val="accent1"/>
                </a:solidFill>
              </a:rPr>
              <a:t>BZBlitz</a:t>
            </a:r>
            <a:endParaRPr lang="en-US" sz="2400"/>
          </a:p>
          <a:p>
            <a:pPr lvl="1">
              <a:lnSpc>
                <a:spcPct val="80000"/>
              </a:lnSpc>
            </a:pPr>
            <a:r>
              <a:rPr lang="en-US" sz="2400">
                <a:solidFill>
                  <a:srgbClr val="FF8C16"/>
                </a:solidFill>
              </a:rPr>
              <a:t>Levels</a:t>
            </a:r>
            <a:r>
              <a:rPr lang="en-US" sz="2400"/>
              <a:t> (try different “loudnesses” when mixing)</a:t>
            </a:r>
          </a:p>
          <a:p>
            <a:pPr lvl="1">
              <a:lnSpc>
                <a:spcPct val="80000"/>
              </a:lnSpc>
            </a:pPr>
            <a:r>
              <a:rPr lang="en-US" sz="2400">
                <a:solidFill>
                  <a:srgbClr val="FF8C16"/>
                </a:solidFill>
              </a:rPr>
              <a:t>Audition</a:t>
            </a:r>
            <a:endParaRPr lang="en-US" sz="2400"/>
          </a:p>
          <a:p>
            <a:pPr lvl="1">
              <a:lnSpc>
                <a:spcPct val="80000"/>
              </a:lnSpc>
            </a:pPr>
            <a:r>
              <a:rPr lang="en-US" sz="2400">
                <a:solidFill>
                  <a:srgbClr val="FF8C16"/>
                </a:solidFill>
              </a:rPr>
              <a:t>Audition with game </a:t>
            </a:r>
            <a:r>
              <a:rPr lang="en-US" sz="2400"/>
              <a:t>- ie test it with the game &amp; test it with multiple sounds together</a:t>
            </a:r>
          </a:p>
          <a:p>
            <a:pPr lvl="1">
              <a:lnSpc>
                <a:spcPct val="80000"/>
              </a:lnSpc>
            </a:pPr>
            <a:r>
              <a:rPr lang="en-US" sz="1800">
                <a:solidFill>
                  <a:schemeClr val="accent1"/>
                </a:solidFill>
              </a:rPr>
              <a:t>Remember: Class website has 57M of sound effects as well as link to free Audio mixing tool (Audacity).</a:t>
            </a:r>
            <a:endParaRPr lang="en-US" sz="18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r>
              <a:rPr lang="en-US" dirty="0"/>
              <a:t>For Your Game</a:t>
            </a:r>
          </a:p>
        </p:txBody>
      </p:sp>
      <p:sp>
        <p:nvSpPr>
          <p:cNvPr id="175107" name="Rectangle 3"/>
          <p:cNvSpPr>
            <a:spLocks noGrp="1" noChangeArrowheads="1"/>
          </p:cNvSpPr>
          <p:nvPr>
            <p:ph type="body" idx="1"/>
          </p:nvPr>
        </p:nvSpPr>
        <p:spPr>
          <a:xfrm>
            <a:off x="304800" y="1143000"/>
            <a:ext cx="8610600" cy="4572000"/>
          </a:xfrm>
        </p:spPr>
        <p:txBody>
          <a:bodyPr/>
          <a:lstStyle/>
          <a:p>
            <a:pPr>
              <a:lnSpc>
                <a:spcPct val="90000"/>
              </a:lnSpc>
            </a:pPr>
            <a:r>
              <a:rPr lang="en-US" sz="2400" dirty="0"/>
              <a:t>For the team member in charge of sound design, you will be graded just as much for the effort you put into creating the sound as others put in for graphics or code.</a:t>
            </a:r>
          </a:p>
          <a:p>
            <a:pPr>
              <a:lnSpc>
                <a:spcPct val="90000"/>
              </a:lnSpc>
            </a:pPr>
            <a:r>
              <a:rPr lang="en-US" sz="2400" dirty="0"/>
              <a:t>On your website document the sounds you created for the game, the sounds you rejected. Explain how the sounds were created. Explain why in the end you accepted or rejected certain sounds.</a:t>
            </a:r>
          </a:p>
          <a:p>
            <a:pPr>
              <a:lnSpc>
                <a:spcPct val="90000"/>
              </a:lnSpc>
            </a:pPr>
            <a:r>
              <a:rPr lang="en-US" sz="2400" dirty="0"/>
              <a:t>For each event that occurs in your game, create and use more than one sound effect (even a small change in frequency helps). This helps reduce the monotony of a sound that is repeated too often.</a:t>
            </a:r>
          </a:p>
          <a:p>
            <a:pPr>
              <a:lnSpc>
                <a:spcPct val="90000"/>
              </a:lnSpc>
            </a:pPr>
            <a:r>
              <a:rPr lang="en-US" sz="2400" dirty="0"/>
              <a:t>Use </a:t>
            </a:r>
            <a:r>
              <a:rPr lang="en-US" sz="2400" dirty="0" err="1"/>
              <a:t>spatialized</a:t>
            </a:r>
            <a:r>
              <a:rPr lang="en-US" sz="2400" dirty="0"/>
              <a:t> sound so sounds</a:t>
            </a:r>
            <a:r>
              <a:rPr lang="en-US" sz="2400" dirty="0" smtClean="0"/>
              <a:t> are </a:t>
            </a:r>
            <a:r>
              <a:rPr lang="en-US" sz="2400" dirty="0"/>
              <a:t>not played at full intensity but changes with distance.</a:t>
            </a:r>
          </a:p>
          <a:p>
            <a:pPr>
              <a:lnSpc>
                <a:spcPct val="90000"/>
              </a:lnSpc>
            </a:pPr>
            <a:r>
              <a:rPr lang="en-US" sz="2400" dirty="0"/>
              <a:t>Use </a:t>
            </a:r>
            <a:r>
              <a:rPr lang="en-US" sz="2400" dirty="0" err="1"/>
              <a:t>doppler</a:t>
            </a:r>
            <a:r>
              <a:rPr lang="en-US" sz="2400" dirty="0"/>
              <a:t> effects if your sound engine provides it</a:t>
            </a:r>
            <a:r>
              <a:rPr lang="en-US" sz="2400" dirty="0" smtClean="0"/>
              <a:t>.</a:t>
            </a: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Your Game</a:t>
            </a:r>
            <a:endParaRPr lang="en-US" dirty="0"/>
          </a:p>
        </p:txBody>
      </p:sp>
      <p:sp>
        <p:nvSpPr>
          <p:cNvPr id="3" name="Content Placeholder 2"/>
          <p:cNvSpPr>
            <a:spLocks noGrp="1"/>
          </p:cNvSpPr>
          <p:nvPr>
            <p:ph idx="1"/>
          </p:nvPr>
        </p:nvSpPr>
        <p:spPr/>
        <p:txBody>
          <a:bodyPr/>
          <a:lstStyle/>
          <a:p>
            <a:pPr>
              <a:lnSpc>
                <a:spcPct val="90000"/>
              </a:lnSpc>
            </a:pPr>
            <a:r>
              <a:rPr lang="en-US" sz="2000" dirty="0" smtClean="0"/>
              <a:t>Don’t just mindlessly throw in a piece of background music and let that be the only background sound, also consider background ambient sounds that help a player identify an area with a sound. E.g. echo in a cave.</a:t>
            </a:r>
          </a:p>
          <a:p>
            <a:pPr>
              <a:lnSpc>
                <a:spcPct val="90000"/>
              </a:lnSpc>
            </a:pPr>
            <a:r>
              <a:rPr lang="en-US" sz="2000" dirty="0" smtClean="0"/>
              <a:t>Use more than one piece of background music or background sound. Fade from one theme/sound to another. You need to write that in as part of your code. You can create a Sound Agent - a finite state machine which controls how sounds are played, faded, stopped, etc.</a:t>
            </a:r>
          </a:p>
          <a:p>
            <a:pPr>
              <a:lnSpc>
                <a:spcPct val="90000"/>
              </a:lnSpc>
            </a:pPr>
            <a:r>
              <a:rPr lang="en-US" sz="2000" dirty="0" smtClean="0"/>
              <a:t>Make your own sounds by </a:t>
            </a:r>
            <a:r>
              <a:rPr lang="en-US" sz="2000" dirty="0" err="1" smtClean="0"/>
              <a:t>foleying</a:t>
            </a:r>
            <a:r>
              <a:rPr lang="en-US" sz="2000" dirty="0" smtClean="0"/>
              <a:t> and mixing. Don’t just use sounds found on the internet.</a:t>
            </a:r>
          </a:p>
          <a:p>
            <a:pPr>
              <a:lnSpc>
                <a:spcPct val="90000"/>
              </a:lnSpc>
            </a:pPr>
            <a:r>
              <a:rPr lang="en-US" sz="2000" dirty="0" smtClean="0"/>
              <a:t>Create your sounds in a sound proof or quiet room. EVL has a room you can use.</a:t>
            </a:r>
          </a:p>
          <a:p>
            <a:pPr>
              <a:lnSpc>
                <a:spcPct val="90000"/>
              </a:lnSpc>
            </a:pPr>
            <a:r>
              <a:rPr lang="en-US" sz="2000" dirty="0" smtClean="0"/>
              <a:t>Watch sound levels during recording carefully so they don’t “clip”.</a:t>
            </a:r>
          </a:p>
          <a:p>
            <a:pPr>
              <a:lnSpc>
                <a:spcPct val="90000"/>
              </a:lnSpc>
            </a:pPr>
            <a:r>
              <a:rPr lang="en-US" sz="2000" dirty="0" smtClean="0"/>
              <a:t>If you know someone who does voice-overs professionally ask them for help.</a:t>
            </a:r>
          </a:p>
          <a:p>
            <a:endParaRPr 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r>
              <a:rPr lang="en-US"/>
              <a:t>Try to Critique the Sounds Used in a Professionally Developed Game</a:t>
            </a:r>
          </a:p>
        </p:txBody>
      </p:sp>
      <p:sp>
        <p:nvSpPr>
          <p:cNvPr id="174083" name="Rectangle 3"/>
          <p:cNvSpPr>
            <a:spLocks noGrp="1" noChangeArrowheads="1"/>
          </p:cNvSpPr>
          <p:nvPr>
            <p:ph type="body" idx="1"/>
          </p:nvPr>
        </p:nvSpPr>
        <p:spPr/>
        <p:txBody>
          <a:bodyPr/>
          <a:lstStyle/>
          <a:p>
            <a:pPr>
              <a:lnSpc>
                <a:spcPct val="90000"/>
              </a:lnSpc>
            </a:pPr>
            <a:r>
              <a:rPr lang="en-US" sz="2000"/>
              <a:t>Find a well rated commercial game that is the closest to your game.</a:t>
            </a:r>
          </a:p>
          <a:p>
            <a:pPr>
              <a:lnSpc>
                <a:spcPct val="90000"/>
              </a:lnSpc>
            </a:pPr>
            <a:r>
              <a:rPr lang="en-US" sz="2000"/>
              <a:t>Have someone else play the game.</a:t>
            </a:r>
          </a:p>
          <a:p>
            <a:pPr>
              <a:lnSpc>
                <a:spcPct val="90000"/>
              </a:lnSpc>
            </a:pPr>
            <a:r>
              <a:rPr lang="en-US" sz="2000"/>
              <a:t>On a sheet of paper try to write down each sound you hear. Count how many there are.</a:t>
            </a:r>
          </a:p>
          <a:p>
            <a:pPr>
              <a:lnSpc>
                <a:spcPct val="90000"/>
              </a:lnSpc>
            </a:pPr>
            <a:r>
              <a:rPr lang="en-US" sz="2000"/>
              <a:t>For each sound:</a:t>
            </a:r>
          </a:p>
          <a:p>
            <a:pPr lvl="1">
              <a:lnSpc>
                <a:spcPct val="90000"/>
              </a:lnSpc>
            </a:pPr>
            <a:r>
              <a:rPr lang="en-US" sz="1800"/>
              <a:t>Identify where or when the sounds are taking place.</a:t>
            </a:r>
          </a:p>
          <a:p>
            <a:pPr lvl="1">
              <a:lnSpc>
                <a:spcPct val="90000"/>
              </a:lnSpc>
            </a:pPr>
            <a:r>
              <a:rPr lang="en-US" sz="1800"/>
              <a:t>Try to articulate </a:t>
            </a:r>
            <a:r>
              <a:rPr lang="en-US" sz="1800" i="1"/>
              <a:t>how</a:t>
            </a:r>
            <a:r>
              <a:rPr lang="en-US" sz="1800"/>
              <a:t> you think the sound impacts the visuals. How strong is the impact- is it too strong for the visual element it is portraying?</a:t>
            </a:r>
          </a:p>
          <a:p>
            <a:pPr lvl="1">
              <a:lnSpc>
                <a:spcPct val="90000"/>
              </a:lnSpc>
            </a:pPr>
            <a:r>
              <a:rPr lang="en-US" sz="1800"/>
              <a:t>Ask yourself why they are taking place. Some should be obvious, others not.</a:t>
            </a:r>
          </a:p>
          <a:p>
            <a:pPr lvl="1">
              <a:lnSpc>
                <a:spcPct val="90000"/>
              </a:lnSpc>
            </a:pPr>
            <a:r>
              <a:rPr lang="en-US" sz="1800"/>
              <a:t>If there are no sounds ask yourself, why not?</a:t>
            </a:r>
          </a:p>
          <a:p>
            <a:pPr lvl="1">
              <a:lnSpc>
                <a:spcPct val="90000"/>
              </a:lnSpc>
            </a:pPr>
            <a:r>
              <a:rPr lang="en-US" sz="1800"/>
              <a:t>Determine if the sound effects sound repetitive. Ask yourself how the game designers might have been able to reduce that repetition.</a:t>
            </a:r>
          </a:p>
          <a:p>
            <a:pPr lvl="1">
              <a:lnSpc>
                <a:spcPct val="90000"/>
              </a:lnSpc>
            </a:pPr>
            <a:r>
              <a:rPr lang="en-US" sz="1800"/>
              <a:t>Think about how they might have created each particular sound.</a:t>
            </a:r>
          </a:p>
          <a:p>
            <a:pPr lvl="1">
              <a:lnSpc>
                <a:spcPct val="90000"/>
              </a:lnSpc>
            </a:pPr>
            <a:r>
              <a:rPr lang="en-US" sz="1800"/>
              <a:t>Listen to how well balanced all the sounds are in full-out gameplay. Are some sounds too loud or too quiet because they are drowned out by other sounds?</a:t>
            </a:r>
          </a:p>
          <a:p>
            <a:pPr>
              <a:lnSpc>
                <a:spcPct val="90000"/>
              </a:lnSpc>
            </a:pPr>
            <a:r>
              <a:rPr lang="en-US" sz="2000"/>
              <a:t>Critique your own game in this way too.</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t>Audacity - </a:t>
            </a:r>
            <a:r>
              <a:rPr lang="en-US" dirty="0" err="1" smtClean="0"/>
              <a:t>audacity.sourceforge.net</a:t>
            </a:r>
            <a:endParaRPr lang="en-US" dirty="0" smtClean="0"/>
          </a:p>
          <a:p>
            <a:r>
              <a:rPr lang="en-US" dirty="0" err="1" smtClean="0"/>
              <a:t>Sounddogs.com</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r>
              <a:rPr lang="en-US"/>
              <a:t>What Good is Sound?</a:t>
            </a:r>
          </a:p>
        </p:txBody>
      </p:sp>
      <p:sp>
        <p:nvSpPr>
          <p:cNvPr id="160771" name="Rectangle 3"/>
          <p:cNvSpPr>
            <a:spLocks noGrp="1" noChangeArrowheads="1"/>
          </p:cNvSpPr>
          <p:nvPr>
            <p:ph type="body" idx="1"/>
          </p:nvPr>
        </p:nvSpPr>
        <p:spPr/>
        <p:txBody>
          <a:bodyPr/>
          <a:lstStyle/>
          <a:p>
            <a:r>
              <a:rPr lang="en-US"/>
              <a:t>It enhances the visual (and vice versa)</a:t>
            </a:r>
          </a:p>
          <a:p>
            <a:r>
              <a:rPr lang="en-US"/>
              <a:t>It is all around us (surround)</a:t>
            </a:r>
          </a:p>
          <a:p>
            <a:r>
              <a:rPr lang="en-US"/>
              <a:t>It is a rich source of information (and timing)</a:t>
            </a:r>
          </a:p>
          <a:p>
            <a:r>
              <a:rPr lang="en-US"/>
              <a:t>It can have psychological effects (psychoacoustics)</a:t>
            </a:r>
          </a:p>
          <a:p>
            <a:r>
              <a:rPr lang="en-US"/>
              <a:t>Examples of appropriate/inappropriate sound design - ‘</a:t>
            </a:r>
            <a:r>
              <a:rPr lang="en-US">
                <a:solidFill>
                  <a:schemeClr val="accent1"/>
                </a:solidFill>
              </a:rPr>
              <a:t>BZBlitz</a:t>
            </a:r>
            <a:r>
              <a:rPr lang="en-US"/>
              <a:t>’</a:t>
            </a:r>
          </a:p>
          <a:p>
            <a:r>
              <a:rPr lang="en-US" sz="2400">
                <a:solidFill>
                  <a:schemeClr val="accent1"/>
                </a:solidFill>
              </a:rPr>
              <a:t>Note to self: Play layering later…</a:t>
            </a:r>
          </a:p>
          <a:p>
            <a:r>
              <a:rPr lang="en-US" sz="2400">
                <a:solidFill>
                  <a:schemeClr val="accent1"/>
                </a:solidFill>
              </a:rPr>
              <a:t>Dungeons of Omaz</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The Physics of Sound</a:t>
            </a:r>
          </a:p>
        </p:txBody>
      </p:sp>
      <p:sp>
        <p:nvSpPr>
          <p:cNvPr id="15363" name="Rectangle 3"/>
          <p:cNvSpPr>
            <a:spLocks noGrp="1" noChangeArrowheads="1"/>
          </p:cNvSpPr>
          <p:nvPr>
            <p:ph type="body" idx="1"/>
          </p:nvPr>
        </p:nvSpPr>
        <p:spPr>
          <a:xfrm>
            <a:off x="0" y="1066800"/>
            <a:ext cx="9144000" cy="4572000"/>
          </a:xfrm>
        </p:spPr>
        <p:txBody>
          <a:bodyPr/>
          <a:lstStyle/>
          <a:p>
            <a:pPr>
              <a:lnSpc>
                <a:spcPct val="80000"/>
              </a:lnSpc>
            </a:pPr>
            <a:r>
              <a:rPr lang="en-US" sz="2800"/>
              <a:t>Sound is a wave that </a:t>
            </a:r>
            <a:r>
              <a:rPr lang="en-US" sz="2800" i="1">
                <a:solidFill>
                  <a:srgbClr val="FF8C16"/>
                </a:solidFill>
              </a:rPr>
              <a:t>interacts</a:t>
            </a:r>
            <a:r>
              <a:rPr lang="en-US" sz="2800"/>
              <a:t> with the environment</a:t>
            </a:r>
          </a:p>
          <a:p>
            <a:pPr>
              <a:lnSpc>
                <a:spcPct val="80000"/>
              </a:lnSpc>
            </a:pPr>
            <a:r>
              <a:rPr lang="en-US" sz="2800"/>
              <a:t>Sound has some basic components:</a:t>
            </a:r>
          </a:p>
          <a:p>
            <a:pPr lvl="1">
              <a:lnSpc>
                <a:spcPct val="80000"/>
              </a:lnSpc>
            </a:pPr>
            <a:r>
              <a:rPr lang="en-US" sz="2400">
                <a:solidFill>
                  <a:srgbClr val="FF8C16"/>
                </a:solidFill>
              </a:rPr>
              <a:t>Frequency</a:t>
            </a:r>
            <a:r>
              <a:rPr lang="en-US" sz="2400"/>
              <a:t> (the number of cycles that a vibration completes in one second, cps or Hertz/Hz)</a:t>
            </a:r>
          </a:p>
          <a:p>
            <a:pPr lvl="1">
              <a:lnSpc>
                <a:spcPct val="80000"/>
              </a:lnSpc>
            </a:pPr>
            <a:r>
              <a:rPr lang="en-US" sz="2400">
                <a:solidFill>
                  <a:srgbClr val="FF8C16"/>
                </a:solidFill>
              </a:rPr>
              <a:t>Pitch</a:t>
            </a:r>
            <a:r>
              <a:rPr lang="en-US" sz="2400"/>
              <a:t> (the psychological perception of frequency)</a:t>
            </a:r>
          </a:p>
          <a:p>
            <a:pPr lvl="2">
              <a:lnSpc>
                <a:spcPct val="80000"/>
              </a:lnSpc>
            </a:pPr>
            <a:r>
              <a:rPr lang="en-US" sz="2000"/>
              <a:t>Pitch carries with it psychological and emotional effects</a:t>
            </a:r>
          </a:p>
          <a:p>
            <a:pPr lvl="2">
              <a:lnSpc>
                <a:spcPct val="80000"/>
              </a:lnSpc>
            </a:pPr>
            <a:r>
              <a:rPr lang="en-US" sz="2000"/>
              <a:t>Lower pitch- more somber</a:t>
            </a:r>
          </a:p>
          <a:p>
            <a:pPr lvl="1">
              <a:lnSpc>
                <a:spcPct val="80000"/>
              </a:lnSpc>
            </a:pPr>
            <a:r>
              <a:rPr lang="en-US" sz="2400">
                <a:solidFill>
                  <a:srgbClr val="FF8C16"/>
                </a:solidFill>
              </a:rPr>
              <a:t>Amplitude</a:t>
            </a:r>
            <a:r>
              <a:rPr lang="en-US" sz="2400"/>
              <a:t> (the pressure of sound waves in the atmosphere)</a:t>
            </a:r>
          </a:p>
          <a:p>
            <a:pPr lvl="1">
              <a:lnSpc>
                <a:spcPct val="80000"/>
              </a:lnSpc>
            </a:pPr>
            <a:r>
              <a:rPr lang="en-US" sz="2400">
                <a:solidFill>
                  <a:srgbClr val="FF8C16"/>
                </a:solidFill>
              </a:rPr>
              <a:t>Loudness</a:t>
            </a:r>
            <a:r>
              <a:rPr lang="en-US" sz="2400"/>
              <a:t> (perceived from </a:t>
            </a:r>
            <a:r>
              <a:rPr lang="en-US" sz="2400" i="1"/>
              <a:t>both</a:t>
            </a:r>
            <a:r>
              <a:rPr lang="en-US" sz="2400"/>
              <a:t> amplitude </a:t>
            </a:r>
            <a:r>
              <a:rPr lang="en-US" sz="2400" i="1" u="sng"/>
              <a:t>and</a:t>
            </a:r>
            <a:r>
              <a:rPr lang="en-US" sz="2400"/>
              <a:t> pitch)</a:t>
            </a:r>
          </a:p>
          <a:p>
            <a:pPr lvl="2">
              <a:lnSpc>
                <a:spcPct val="80000"/>
              </a:lnSpc>
            </a:pPr>
            <a:r>
              <a:rPr lang="en-US" sz="2000"/>
              <a:t>Low pitched sound tends to sound quieter</a:t>
            </a:r>
          </a:p>
          <a:p>
            <a:pPr lvl="1">
              <a:lnSpc>
                <a:spcPct val="80000"/>
              </a:lnSpc>
            </a:pPr>
            <a:r>
              <a:rPr lang="en-US" sz="2400">
                <a:solidFill>
                  <a:srgbClr val="FF8C16"/>
                </a:solidFill>
              </a:rPr>
              <a:t>Timbre</a:t>
            </a:r>
            <a:r>
              <a:rPr lang="en-US" sz="2400"/>
              <a:t> (the tone quality or “color” of a sound) - allows you to distinguish two sounds of the same pitch and loudness (e.g. a violin vs a flute playing the same note).</a:t>
            </a:r>
          </a:p>
          <a:p>
            <a:pPr lvl="1">
              <a:lnSpc>
                <a:spcPct val="80000"/>
              </a:lnSpc>
            </a:pPr>
            <a:r>
              <a:rPr lang="en-US" sz="2400">
                <a:solidFill>
                  <a:srgbClr val="FF8C16"/>
                </a:solidFill>
              </a:rPr>
              <a:t>Envelope</a:t>
            </a:r>
            <a:r>
              <a:rPr lang="en-US" sz="2400"/>
              <a:t> (attack, initial decay, sustain, release - ADSR)</a:t>
            </a:r>
          </a:p>
          <a:p>
            <a:pPr lvl="2">
              <a:lnSpc>
                <a:spcPct val="80000"/>
              </a:lnSpc>
            </a:pPr>
            <a:r>
              <a:rPr lang="en-US" sz="1800"/>
              <a:t>Percussion instrument vs a string instrument</a:t>
            </a:r>
            <a:endParaRPr lang="en-US" sz="1600"/>
          </a:p>
          <a:p>
            <a:pPr>
              <a:lnSpc>
                <a:spcPct val="80000"/>
              </a:lnSpc>
              <a:buFontTx/>
              <a:buNone/>
            </a:pPr>
            <a:endParaRPr lang="en-US" sz="2000"/>
          </a:p>
          <a:p>
            <a:pPr>
              <a:lnSpc>
                <a:spcPct val="80000"/>
              </a:lnSpc>
            </a:pPr>
            <a:endParaRPr lang="en-US" sz="2000"/>
          </a:p>
          <a:p>
            <a:pPr>
              <a:lnSpc>
                <a:spcPct val="80000"/>
              </a:lnSpc>
            </a:pPr>
            <a:endParaRPr lang="en-US" sz="2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r>
              <a:rPr lang="en-US" sz="2800"/>
              <a:t>The Psychology of Sound (Psychoacoustics)</a:t>
            </a:r>
            <a:endParaRPr lang="en-US" sz="2000"/>
          </a:p>
        </p:txBody>
      </p:sp>
      <p:sp>
        <p:nvSpPr>
          <p:cNvPr id="149507" name="Rectangle 3"/>
          <p:cNvSpPr>
            <a:spLocks noGrp="1" noChangeArrowheads="1"/>
          </p:cNvSpPr>
          <p:nvPr>
            <p:ph type="body" idx="1"/>
          </p:nvPr>
        </p:nvSpPr>
        <p:spPr>
          <a:xfrm>
            <a:off x="304800" y="1295400"/>
            <a:ext cx="6248400" cy="4572000"/>
          </a:xfrm>
        </p:spPr>
        <p:txBody>
          <a:bodyPr/>
          <a:lstStyle/>
          <a:p>
            <a:pPr>
              <a:lnSpc>
                <a:spcPct val="80000"/>
              </a:lnSpc>
            </a:pPr>
            <a:r>
              <a:rPr lang="en-US" sz="2000" dirty="0"/>
              <a:t>Psychoacoustics deals with perceptions of sound and our subjective responses to sound.</a:t>
            </a:r>
          </a:p>
          <a:p>
            <a:pPr lvl="1">
              <a:lnSpc>
                <a:spcPct val="80000"/>
              </a:lnSpc>
            </a:pPr>
            <a:r>
              <a:rPr lang="en-US" sz="1800" dirty="0"/>
              <a:t>It is entirely connected to the </a:t>
            </a:r>
            <a:r>
              <a:rPr lang="en-US" sz="1800" i="1" dirty="0">
                <a:solidFill>
                  <a:srgbClr val="FF8C16"/>
                </a:solidFill>
              </a:rPr>
              <a:t>environment</a:t>
            </a:r>
            <a:r>
              <a:rPr lang="en-US" sz="1800" dirty="0"/>
              <a:t> and to our </a:t>
            </a:r>
            <a:r>
              <a:rPr lang="en-US" sz="1800" i="1" dirty="0">
                <a:solidFill>
                  <a:srgbClr val="FF8C16"/>
                </a:solidFill>
              </a:rPr>
              <a:t>experiences</a:t>
            </a:r>
            <a:r>
              <a:rPr lang="en-US" sz="1800" dirty="0"/>
              <a:t>.</a:t>
            </a:r>
          </a:p>
          <a:p>
            <a:pPr>
              <a:lnSpc>
                <a:spcPct val="80000"/>
              </a:lnSpc>
            </a:pPr>
            <a:r>
              <a:rPr lang="en-US" sz="2000" dirty="0"/>
              <a:t>Sound in the environment</a:t>
            </a:r>
          </a:p>
          <a:p>
            <a:pPr lvl="1">
              <a:lnSpc>
                <a:spcPct val="80000"/>
              </a:lnSpc>
            </a:pPr>
            <a:r>
              <a:rPr lang="en-US" sz="1800" dirty="0">
                <a:solidFill>
                  <a:srgbClr val="FF8C16"/>
                </a:solidFill>
              </a:rPr>
              <a:t>Direct sound</a:t>
            </a:r>
            <a:r>
              <a:rPr lang="en-US" sz="1800" dirty="0"/>
              <a:t> (reaches the listener first)</a:t>
            </a:r>
          </a:p>
          <a:p>
            <a:pPr lvl="1">
              <a:lnSpc>
                <a:spcPct val="80000"/>
              </a:lnSpc>
            </a:pPr>
            <a:r>
              <a:rPr lang="en-US" sz="1800" dirty="0">
                <a:solidFill>
                  <a:srgbClr val="FF8C16"/>
                </a:solidFill>
              </a:rPr>
              <a:t>Early sound</a:t>
            </a:r>
            <a:r>
              <a:rPr lang="en-US" sz="1800" dirty="0"/>
              <a:t> (early reflections)</a:t>
            </a:r>
          </a:p>
          <a:p>
            <a:pPr lvl="1">
              <a:lnSpc>
                <a:spcPct val="80000"/>
              </a:lnSpc>
            </a:pPr>
            <a:r>
              <a:rPr lang="en-US" sz="1800" dirty="0">
                <a:solidFill>
                  <a:srgbClr val="FF8C16"/>
                </a:solidFill>
              </a:rPr>
              <a:t>Reverberant</a:t>
            </a:r>
            <a:r>
              <a:rPr lang="en-US" sz="1800" dirty="0"/>
              <a:t> sound (or “reverb” is the decay of early sounds)</a:t>
            </a:r>
          </a:p>
          <a:p>
            <a:pPr>
              <a:lnSpc>
                <a:spcPct val="80000"/>
              </a:lnSpc>
            </a:pPr>
            <a:r>
              <a:rPr lang="en-US" sz="2000" dirty="0"/>
              <a:t>Reverb and Echo</a:t>
            </a:r>
          </a:p>
          <a:p>
            <a:pPr lvl="1">
              <a:lnSpc>
                <a:spcPct val="80000"/>
              </a:lnSpc>
            </a:pPr>
            <a:r>
              <a:rPr lang="en-US" sz="1800" dirty="0">
                <a:solidFill>
                  <a:srgbClr val="FF8C16"/>
                </a:solidFill>
              </a:rPr>
              <a:t>Reverb</a:t>
            </a:r>
            <a:r>
              <a:rPr lang="en-US" sz="1800" dirty="0"/>
              <a:t> gives “space” to our perception of sound by bouncing off multiple “walls” (random delay of sounds at &lt; 35ms)</a:t>
            </a:r>
          </a:p>
          <a:p>
            <a:pPr lvl="1">
              <a:lnSpc>
                <a:spcPct val="80000"/>
              </a:lnSpc>
            </a:pPr>
            <a:r>
              <a:rPr lang="en-US" sz="1800" dirty="0">
                <a:solidFill>
                  <a:srgbClr val="FF8C16"/>
                </a:solidFill>
              </a:rPr>
              <a:t>Echo</a:t>
            </a:r>
            <a:r>
              <a:rPr lang="en-US" sz="1800" dirty="0"/>
              <a:t> is the repeating of a sound (evenly delayed sounds at &gt; 35ms)</a:t>
            </a:r>
          </a:p>
          <a:p>
            <a:pPr>
              <a:lnSpc>
                <a:spcPct val="80000"/>
              </a:lnSpc>
            </a:pPr>
            <a:r>
              <a:rPr lang="en-US" sz="2000" dirty="0"/>
              <a:t>Noise is unwanted sound of any type</a:t>
            </a:r>
          </a:p>
          <a:p>
            <a:pPr>
              <a:lnSpc>
                <a:spcPct val="80000"/>
              </a:lnSpc>
            </a:pPr>
            <a:r>
              <a:rPr lang="en-US" sz="2000" dirty="0"/>
              <a:t>Now that you know these things, what can you </a:t>
            </a:r>
            <a:r>
              <a:rPr lang="en-US" sz="2000" i="1" u="sng" dirty="0"/>
              <a:t>do</a:t>
            </a:r>
            <a:r>
              <a:rPr lang="en-US" sz="2000" dirty="0"/>
              <a:t> with sound?</a:t>
            </a:r>
            <a:endParaRPr lang="en-US" sz="1600" dirty="0"/>
          </a:p>
        </p:txBody>
      </p:sp>
      <p:pic>
        <p:nvPicPr>
          <p:cNvPr id="7" name="Picture 6"/>
          <p:cNvPicPr>
            <a:picLocks noChangeAspect="1"/>
          </p:cNvPicPr>
          <p:nvPr/>
        </p:nvPicPr>
        <p:blipFill>
          <a:blip r:embed="rId3"/>
          <a:stretch>
            <a:fillRect/>
          </a:stretch>
        </p:blipFill>
        <p:spPr>
          <a:xfrm>
            <a:off x="6553200" y="1143000"/>
            <a:ext cx="2451100" cy="2590800"/>
          </a:xfrm>
          <a:prstGeom prst="rect">
            <a:avLst/>
          </a:prstGeom>
        </p:spPr>
      </p:pic>
      <p:pic>
        <p:nvPicPr>
          <p:cNvPr id="8" name="Picture 7"/>
          <p:cNvPicPr>
            <a:picLocks noChangeAspect="1"/>
          </p:cNvPicPr>
          <p:nvPr/>
        </p:nvPicPr>
        <p:blipFill>
          <a:blip r:embed="rId4"/>
          <a:stretch>
            <a:fillRect/>
          </a:stretch>
        </p:blipFill>
        <p:spPr>
          <a:xfrm>
            <a:off x="6553200" y="3886200"/>
            <a:ext cx="2413000" cy="25654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en-US"/>
              <a:t>Sound Design</a:t>
            </a:r>
          </a:p>
        </p:txBody>
      </p:sp>
      <p:sp>
        <p:nvSpPr>
          <p:cNvPr id="150531" name="Rectangle 3"/>
          <p:cNvSpPr>
            <a:spLocks noGrp="1" noChangeArrowheads="1"/>
          </p:cNvSpPr>
          <p:nvPr>
            <p:ph type="body" idx="1"/>
          </p:nvPr>
        </p:nvSpPr>
        <p:spPr/>
        <p:txBody>
          <a:bodyPr/>
          <a:lstStyle/>
          <a:p>
            <a:pPr>
              <a:lnSpc>
                <a:spcPct val="80000"/>
              </a:lnSpc>
            </a:pPr>
            <a:r>
              <a:rPr lang="en-US"/>
              <a:t>Three areas in which you must make decisions about sound:</a:t>
            </a:r>
          </a:p>
          <a:p>
            <a:pPr>
              <a:lnSpc>
                <a:spcPct val="80000"/>
              </a:lnSpc>
            </a:pPr>
            <a:r>
              <a:rPr lang="en-US">
                <a:solidFill>
                  <a:srgbClr val="FF8C16"/>
                </a:solidFill>
              </a:rPr>
              <a:t>Speech, Sound Effects, Music</a:t>
            </a:r>
            <a:endParaRPr lang="en-US" sz="2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r>
              <a:rPr lang="en-US"/>
              <a:t>Speech</a:t>
            </a:r>
          </a:p>
        </p:txBody>
      </p:sp>
      <p:sp>
        <p:nvSpPr>
          <p:cNvPr id="173059" name="Rectangle 3"/>
          <p:cNvSpPr>
            <a:spLocks noGrp="1" noChangeArrowheads="1"/>
          </p:cNvSpPr>
          <p:nvPr>
            <p:ph type="body" idx="1"/>
          </p:nvPr>
        </p:nvSpPr>
        <p:spPr/>
        <p:txBody>
          <a:bodyPr/>
          <a:lstStyle/>
          <a:p>
            <a:pPr>
              <a:lnSpc>
                <a:spcPct val="80000"/>
              </a:lnSpc>
            </a:pPr>
            <a:r>
              <a:rPr lang="en-US" sz="2400" dirty="0"/>
              <a:t>Verbal and </a:t>
            </a:r>
            <a:r>
              <a:rPr lang="en-US" sz="2400" dirty="0">
                <a:solidFill>
                  <a:srgbClr val="FF8C16"/>
                </a:solidFill>
              </a:rPr>
              <a:t>nonverbal</a:t>
            </a:r>
            <a:endParaRPr lang="en-US" sz="2400" dirty="0"/>
          </a:p>
          <a:p>
            <a:pPr lvl="1">
              <a:lnSpc>
                <a:spcPct val="80000"/>
              </a:lnSpc>
            </a:pPr>
            <a:r>
              <a:rPr lang="en-US" sz="2000" dirty="0"/>
              <a:t>Non-verbal : e.g. the Sims - laughter, sighs, cries</a:t>
            </a:r>
          </a:p>
          <a:p>
            <a:pPr>
              <a:lnSpc>
                <a:spcPct val="80000"/>
              </a:lnSpc>
            </a:pPr>
            <a:r>
              <a:rPr lang="en-US" sz="2400" dirty="0">
                <a:solidFill>
                  <a:srgbClr val="FF8C16"/>
                </a:solidFill>
              </a:rPr>
              <a:t>Narration</a:t>
            </a:r>
            <a:r>
              <a:rPr lang="en-US" sz="2400" dirty="0"/>
              <a:t> - can deliver concrete information &amp; can replace text- </a:t>
            </a:r>
            <a:r>
              <a:rPr lang="en-US" sz="2400" dirty="0">
                <a:solidFill>
                  <a:schemeClr val="accent1"/>
                </a:solidFill>
              </a:rPr>
              <a:t>Spiderman</a:t>
            </a:r>
            <a:endParaRPr lang="en-US" sz="2400" dirty="0"/>
          </a:p>
          <a:p>
            <a:pPr>
              <a:lnSpc>
                <a:spcPct val="80000"/>
              </a:lnSpc>
            </a:pPr>
            <a:r>
              <a:rPr lang="en-US" sz="2400" dirty="0">
                <a:solidFill>
                  <a:srgbClr val="FF8C16"/>
                </a:solidFill>
              </a:rPr>
              <a:t>Dialogue</a:t>
            </a:r>
            <a:r>
              <a:rPr lang="en-US" sz="2400" dirty="0"/>
              <a:t> - between 2 people can convey anger, tension, friendliness (even if non-verbal- as in Knights of the Old Republic)</a:t>
            </a:r>
          </a:p>
          <a:p>
            <a:pPr>
              <a:lnSpc>
                <a:spcPct val="80000"/>
              </a:lnSpc>
            </a:pPr>
            <a:r>
              <a:rPr lang="en-US" sz="2400" dirty="0"/>
              <a:t>Voice acting requires talent to do well. It’s not just about speaking into a microphone. Try it and listen to yourself.</a:t>
            </a:r>
          </a:p>
          <a:p>
            <a:pPr>
              <a:lnSpc>
                <a:spcPct val="80000"/>
              </a:lnSpc>
              <a:buFontTx/>
              <a:buNone/>
            </a:pPr>
            <a:endParaRPr lang="en-US" sz="2400" dirty="0">
              <a:hlinkClick r:id="rId3"/>
            </a:endParaRPr>
          </a:p>
          <a:p>
            <a:pPr>
              <a:lnSpc>
                <a:spcPct val="80000"/>
              </a:lnSpc>
            </a:pPr>
            <a:r>
              <a:rPr lang="en-US" sz="2400" dirty="0">
                <a:hlinkClick r:id="rId3"/>
              </a:rPr>
              <a:t>http://www.youtube.com/watch?v=5am1bJfjOJE</a:t>
            </a:r>
            <a:endParaRPr lang="en-US" sz="2400" dirty="0"/>
          </a:p>
          <a:p>
            <a:pPr>
              <a:lnSpc>
                <a:spcPct val="80000"/>
              </a:lnSpc>
            </a:pPr>
            <a:r>
              <a:rPr lang="en-US" sz="2400" dirty="0">
                <a:hlinkClick r:id="rId4"/>
              </a:rPr>
              <a:t>http://www.youtube.com/watch?v=7QPMvj_xejg</a:t>
            </a:r>
            <a:endParaRPr lang="en-US" sz="2800" dirty="0"/>
          </a:p>
          <a:p>
            <a:pPr>
              <a:lnSpc>
                <a:spcPct val="80000"/>
              </a:lnSpc>
            </a:pPr>
            <a:endParaRPr lang="en-US" sz="2800" dirty="0"/>
          </a:p>
          <a:p>
            <a:pPr>
              <a:lnSpc>
                <a:spcPct val="80000"/>
              </a:lnSpc>
            </a:pPr>
            <a:endParaRPr lang="en-US" sz="2400" dirty="0"/>
          </a:p>
          <a:p>
            <a:pPr>
              <a:lnSpc>
                <a:spcPct val="80000"/>
              </a:lnSpc>
            </a:pP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r>
              <a:rPr lang="en-US"/>
              <a:t>Sound Effects</a:t>
            </a:r>
          </a:p>
        </p:txBody>
      </p:sp>
      <p:sp>
        <p:nvSpPr>
          <p:cNvPr id="161795" name="Rectangle 3"/>
          <p:cNvSpPr>
            <a:spLocks noGrp="1" noChangeArrowheads="1"/>
          </p:cNvSpPr>
          <p:nvPr>
            <p:ph type="body" idx="1"/>
          </p:nvPr>
        </p:nvSpPr>
        <p:spPr>
          <a:xfrm>
            <a:off x="304800" y="1295400"/>
            <a:ext cx="8610600" cy="4800600"/>
          </a:xfrm>
        </p:spPr>
        <p:txBody>
          <a:bodyPr/>
          <a:lstStyle/>
          <a:p>
            <a:pPr>
              <a:lnSpc>
                <a:spcPct val="80000"/>
              </a:lnSpc>
            </a:pPr>
            <a:r>
              <a:rPr lang="en-US" sz="2800">
                <a:solidFill>
                  <a:srgbClr val="FF8C16"/>
                </a:solidFill>
              </a:rPr>
              <a:t>Contextual sound/Narrative sound</a:t>
            </a:r>
            <a:r>
              <a:rPr lang="en-US" sz="2800"/>
              <a:t> - sound interprets the visuals as it happens- (jet engine during take off, normal flight, in trouble)</a:t>
            </a:r>
          </a:p>
          <a:p>
            <a:pPr>
              <a:lnSpc>
                <a:spcPct val="80000"/>
              </a:lnSpc>
            </a:pPr>
            <a:r>
              <a:rPr lang="en-US" sz="2800">
                <a:solidFill>
                  <a:srgbClr val="FF8C16"/>
                </a:solidFill>
              </a:rPr>
              <a:t>Focusing attention</a:t>
            </a:r>
            <a:r>
              <a:rPr lang="en-US" sz="2800"/>
              <a:t> (also through sound spatialization)</a:t>
            </a:r>
          </a:p>
          <a:p>
            <a:pPr>
              <a:lnSpc>
                <a:spcPct val="80000"/>
              </a:lnSpc>
            </a:pPr>
            <a:r>
              <a:rPr lang="en-US" sz="2800">
                <a:solidFill>
                  <a:srgbClr val="FF8C16"/>
                </a:solidFill>
              </a:rPr>
              <a:t>Defining space</a:t>
            </a:r>
            <a:r>
              <a:rPr lang="en-US" sz="2800"/>
              <a:t> (open space vs closed space)</a:t>
            </a:r>
          </a:p>
          <a:p>
            <a:pPr>
              <a:lnSpc>
                <a:spcPct val="80000"/>
              </a:lnSpc>
            </a:pPr>
            <a:r>
              <a:rPr lang="en-US" sz="2800">
                <a:solidFill>
                  <a:srgbClr val="FF8C16"/>
                </a:solidFill>
              </a:rPr>
              <a:t>Establishing a place</a:t>
            </a:r>
            <a:r>
              <a:rPr lang="en-US" sz="2800"/>
              <a:t> (in the sky vs underwater)</a:t>
            </a:r>
          </a:p>
          <a:p>
            <a:pPr>
              <a:lnSpc>
                <a:spcPct val="80000"/>
              </a:lnSpc>
            </a:pPr>
            <a:r>
              <a:rPr lang="en-US" sz="2800">
                <a:solidFill>
                  <a:srgbClr val="FF8C16"/>
                </a:solidFill>
              </a:rPr>
              <a:t>Creating environment</a:t>
            </a:r>
            <a:r>
              <a:rPr lang="en-US" sz="2800"/>
              <a:t> (creating mood/atmosphere)</a:t>
            </a:r>
          </a:p>
          <a:p>
            <a:pPr>
              <a:lnSpc>
                <a:spcPct val="80000"/>
              </a:lnSpc>
            </a:pPr>
            <a:r>
              <a:rPr lang="en-US" sz="2800">
                <a:solidFill>
                  <a:srgbClr val="FF8C16"/>
                </a:solidFill>
              </a:rPr>
              <a:t>Emphasizing/Intensifying</a:t>
            </a:r>
            <a:r>
              <a:rPr lang="en-US" sz="2800"/>
              <a:t> action (explosions)</a:t>
            </a:r>
          </a:p>
          <a:p>
            <a:pPr>
              <a:lnSpc>
                <a:spcPct val="80000"/>
              </a:lnSpc>
            </a:pPr>
            <a:r>
              <a:rPr lang="en-US" sz="2800">
                <a:solidFill>
                  <a:srgbClr val="FF8C16"/>
                </a:solidFill>
              </a:rPr>
              <a:t>Setting pace</a:t>
            </a:r>
            <a:r>
              <a:rPr lang="en-US" sz="2800"/>
              <a:t> (motor engine sound)</a:t>
            </a:r>
          </a:p>
          <a:p>
            <a:pPr>
              <a:lnSpc>
                <a:spcPct val="80000"/>
              </a:lnSpc>
            </a:pPr>
            <a:r>
              <a:rPr lang="en-US" sz="2800">
                <a:solidFill>
                  <a:srgbClr val="FF8C16"/>
                </a:solidFill>
              </a:rPr>
              <a:t>Symbolizing meaning </a:t>
            </a:r>
            <a:r>
              <a:rPr lang="en-US" sz="2800"/>
              <a:t>(correct vs incorrect answer)</a:t>
            </a:r>
          </a:p>
          <a:p>
            <a:pPr>
              <a:lnSpc>
                <a:spcPct val="80000"/>
              </a:lnSpc>
            </a:pPr>
            <a:r>
              <a:rPr lang="en-US" sz="2800">
                <a:solidFill>
                  <a:srgbClr val="FF8C16"/>
                </a:solidFill>
              </a:rPr>
              <a:t>Unifying transitions</a:t>
            </a:r>
            <a:r>
              <a:rPr lang="en-US" sz="2800"/>
              <a:t> (segues- exiting from stargate)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r>
              <a:rPr lang="en-US"/>
              <a:t>Music</a:t>
            </a:r>
          </a:p>
        </p:txBody>
      </p:sp>
      <p:sp>
        <p:nvSpPr>
          <p:cNvPr id="167939" name="Rectangle 3"/>
          <p:cNvSpPr>
            <a:spLocks noGrp="1" noChangeArrowheads="1"/>
          </p:cNvSpPr>
          <p:nvPr>
            <p:ph type="body" idx="1"/>
          </p:nvPr>
        </p:nvSpPr>
        <p:spPr/>
        <p:txBody>
          <a:bodyPr/>
          <a:lstStyle/>
          <a:p>
            <a:pPr>
              <a:lnSpc>
                <a:spcPct val="80000"/>
              </a:lnSpc>
            </a:pPr>
            <a:r>
              <a:rPr lang="en-US" sz="2800">
                <a:solidFill>
                  <a:srgbClr val="FF8C16"/>
                </a:solidFill>
              </a:rPr>
              <a:t>Establishing place</a:t>
            </a:r>
            <a:r>
              <a:rPr lang="en-US" sz="2800"/>
              <a:t> (musical style- e.g. Jazz club)</a:t>
            </a:r>
          </a:p>
          <a:p>
            <a:pPr>
              <a:lnSpc>
                <a:spcPct val="80000"/>
              </a:lnSpc>
            </a:pPr>
            <a:r>
              <a:rPr lang="en-US" sz="2800">
                <a:solidFill>
                  <a:srgbClr val="FF8C16"/>
                </a:solidFill>
              </a:rPr>
              <a:t>Creating environment/atmosphere</a:t>
            </a:r>
            <a:endParaRPr lang="en-US" sz="2800"/>
          </a:p>
          <a:p>
            <a:pPr>
              <a:lnSpc>
                <a:spcPct val="80000"/>
              </a:lnSpc>
            </a:pPr>
            <a:r>
              <a:rPr lang="en-US" sz="2800">
                <a:solidFill>
                  <a:srgbClr val="FF8C16"/>
                </a:solidFill>
              </a:rPr>
              <a:t>Emphasizing action</a:t>
            </a:r>
            <a:r>
              <a:rPr lang="en-US" sz="2800"/>
              <a:t> (tempo/speed, dynamics/variation and gradation of volume)</a:t>
            </a:r>
          </a:p>
          <a:p>
            <a:pPr>
              <a:lnSpc>
                <a:spcPct val="80000"/>
              </a:lnSpc>
            </a:pPr>
            <a:r>
              <a:rPr lang="en-US" sz="2800">
                <a:solidFill>
                  <a:srgbClr val="FF8C16"/>
                </a:solidFill>
              </a:rPr>
              <a:t>Intensifying action</a:t>
            </a:r>
            <a:r>
              <a:rPr lang="en-US" sz="2800"/>
              <a:t> (rhythm, dynamics)</a:t>
            </a:r>
          </a:p>
          <a:p>
            <a:pPr>
              <a:lnSpc>
                <a:spcPct val="80000"/>
              </a:lnSpc>
            </a:pPr>
            <a:r>
              <a:rPr lang="en-US" sz="2800">
                <a:solidFill>
                  <a:srgbClr val="FF8C16"/>
                </a:solidFill>
              </a:rPr>
              <a:t>Depicting identity</a:t>
            </a:r>
            <a:r>
              <a:rPr lang="en-US" sz="2800"/>
              <a:t> (musical theme of a character)</a:t>
            </a:r>
          </a:p>
          <a:p>
            <a:pPr>
              <a:lnSpc>
                <a:spcPct val="80000"/>
              </a:lnSpc>
            </a:pPr>
            <a:r>
              <a:rPr lang="en-US" sz="2800">
                <a:solidFill>
                  <a:srgbClr val="FF8C16"/>
                </a:solidFill>
              </a:rPr>
              <a:t>Setting pace</a:t>
            </a:r>
            <a:r>
              <a:rPr lang="en-US" sz="2800"/>
              <a:t> (tempo, rhythm)</a:t>
            </a:r>
          </a:p>
          <a:p>
            <a:pPr>
              <a:lnSpc>
                <a:spcPct val="80000"/>
              </a:lnSpc>
            </a:pPr>
            <a:r>
              <a:rPr lang="en-US" sz="2800">
                <a:solidFill>
                  <a:srgbClr val="FF8C16"/>
                </a:solidFill>
              </a:rPr>
              <a:t>Setting time</a:t>
            </a:r>
            <a:r>
              <a:rPr lang="en-US" sz="2800"/>
              <a:t> (musical style/period- e.g. classical)</a:t>
            </a:r>
          </a:p>
          <a:p>
            <a:pPr>
              <a:lnSpc>
                <a:spcPct val="80000"/>
              </a:lnSpc>
            </a:pPr>
            <a:r>
              <a:rPr lang="en-US" sz="2800">
                <a:solidFill>
                  <a:srgbClr val="FF8C16"/>
                </a:solidFill>
              </a:rPr>
              <a:t>Unifying transitions</a:t>
            </a:r>
            <a:r>
              <a:rPr lang="en-US" sz="2800"/>
              <a:t> (lead-ins, segues and overlaps)</a:t>
            </a:r>
          </a:p>
          <a:p>
            <a:pPr lvl="1">
              <a:lnSpc>
                <a:spcPct val="80000"/>
              </a:lnSpc>
            </a:pPr>
            <a:endParaRPr lang="en-US" sz="16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r>
              <a:rPr lang="en-US"/>
              <a:t>Music</a:t>
            </a:r>
          </a:p>
        </p:txBody>
      </p:sp>
      <p:sp>
        <p:nvSpPr>
          <p:cNvPr id="171011" name="Rectangle 3"/>
          <p:cNvSpPr>
            <a:spLocks noGrp="1" noChangeArrowheads="1"/>
          </p:cNvSpPr>
          <p:nvPr>
            <p:ph type="body" idx="1"/>
          </p:nvPr>
        </p:nvSpPr>
        <p:spPr>
          <a:xfrm>
            <a:off x="304800" y="838200"/>
            <a:ext cx="8610600" cy="4572000"/>
          </a:xfrm>
        </p:spPr>
        <p:txBody>
          <a:bodyPr/>
          <a:lstStyle/>
          <a:p>
            <a:pPr>
              <a:lnSpc>
                <a:spcPct val="80000"/>
              </a:lnSpc>
              <a:buFontTx/>
              <a:buNone/>
            </a:pPr>
            <a:endParaRPr lang="en-US" sz="1600" dirty="0"/>
          </a:p>
          <a:p>
            <a:pPr>
              <a:lnSpc>
                <a:spcPct val="80000"/>
              </a:lnSpc>
            </a:pPr>
            <a:r>
              <a:rPr lang="en-US" sz="2400" dirty="0"/>
              <a:t>Things to consider regarding use of music</a:t>
            </a:r>
          </a:p>
          <a:p>
            <a:pPr lvl="1">
              <a:lnSpc>
                <a:spcPct val="80000"/>
              </a:lnSpc>
            </a:pPr>
            <a:r>
              <a:rPr lang="en-US" sz="2000" dirty="0">
                <a:solidFill>
                  <a:srgbClr val="FF8C16"/>
                </a:solidFill>
              </a:rPr>
              <a:t>Spotting</a:t>
            </a:r>
            <a:r>
              <a:rPr lang="en-US" sz="2000" dirty="0"/>
              <a:t> - The process of determining where music, sound effects, and ambiance are placed on a soundtrack or in a video game</a:t>
            </a:r>
          </a:p>
          <a:p>
            <a:pPr lvl="1">
              <a:lnSpc>
                <a:spcPct val="80000"/>
              </a:lnSpc>
            </a:pPr>
            <a:r>
              <a:rPr lang="en-US" sz="2000" dirty="0">
                <a:solidFill>
                  <a:srgbClr val="FF8C16"/>
                </a:solidFill>
              </a:rPr>
              <a:t>Main titles </a:t>
            </a:r>
            <a:r>
              <a:rPr lang="en-US" sz="2000" dirty="0"/>
              <a:t>- Sets the initial mood of the game- but be careful that the actual </a:t>
            </a:r>
            <a:r>
              <a:rPr lang="en-US" sz="2000" dirty="0" err="1"/>
              <a:t>gameplay</a:t>
            </a:r>
            <a:r>
              <a:rPr lang="en-US" sz="2000" dirty="0"/>
              <a:t> matches - don’t pick a piece of music just because you like it. Think about WHY it’s suitable.</a:t>
            </a:r>
          </a:p>
          <a:p>
            <a:pPr lvl="1">
              <a:lnSpc>
                <a:spcPct val="80000"/>
              </a:lnSpc>
            </a:pPr>
            <a:r>
              <a:rPr lang="en-US" sz="2000" dirty="0">
                <a:solidFill>
                  <a:srgbClr val="FF8C16"/>
                </a:solidFill>
              </a:rPr>
              <a:t>Music painting </a:t>
            </a:r>
            <a:r>
              <a:rPr lang="en-US" sz="2000" dirty="0"/>
              <a:t>- Background music</a:t>
            </a:r>
          </a:p>
          <a:p>
            <a:pPr lvl="1">
              <a:lnSpc>
                <a:spcPct val="80000"/>
              </a:lnSpc>
            </a:pPr>
            <a:r>
              <a:rPr lang="en-US" sz="2000" dirty="0">
                <a:solidFill>
                  <a:srgbClr val="FF8C16"/>
                </a:solidFill>
              </a:rPr>
              <a:t>Leitmotifs</a:t>
            </a:r>
            <a:r>
              <a:rPr lang="en-US" sz="2000" dirty="0"/>
              <a:t> - Repeating themes - e.g. music theme for a particular character</a:t>
            </a:r>
          </a:p>
          <a:p>
            <a:pPr lvl="1">
              <a:lnSpc>
                <a:spcPct val="80000"/>
              </a:lnSpc>
            </a:pPr>
            <a:r>
              <a:rPr lang="en-US" sz="2000" dirty="0">
                <a:solidFill>
                  <a:srgbClr val="FF8C16"/>
                </a:solidFill>
              </a:rPr>
              <a:t>Weighted music </a:t>
            </a:r>
            <a:r>
              <a:rPr lang="en-US" sz="2000" dirty="0"/>
              <a:t>- music that</a:t>
            </a:r>
            <a:r>
              <a:rPr lang="en-US" sz="2000" dirty="0" smtClean="0"/>
              <a:t> evokes a emotional response- like literally drawing </a:t>
            </a:r>
            <a:r>
              <a:rPr lang="en-US" sz="2000" dirty="0"/>
              <a:t>you to tears in a film</a:t>
            </a:r>
          </a:p>
          <a:p>
            <a:pPr lvl="1">
              <a:lnSpc>
                <a:spcPct val="80000"/>
              </a:lnSpc>
            </a:pPr>
            <a:r>
              <a:rPr lang="en-US" sz="2000" dirty="0">
                <a:solidFill>
                  <a:srgbClr val="FF8C16"/>
                </a:solidFill>
              </a:rPr>
              <a:t>Orchestration / instrumentation</a:t>
            </a:r>
            <a:r>
              <a:rPr lang="en-US" sz="2000" dirty="0"/>
              <a:t> - kind of instrument to depict the musical piece (classical </a:t>
            </a:r>
            <a:r>
              <a:rPr lang="en-US" sz="2000" dirty="0" err="1"/>
              <a:t>vs</a:t>
            </a:r>
            <a:r>
              <a:rPr lang="en-US" sz="2000" dirty="0"/>
              <a:t> techno).</a:t>
            </a:r>
          </a:p>
          <a:p>
            <a:pPr lvl="2">
              <a:lnSpc>
                <a:spcPct val="80000"/>
              </a:lnSpc>
            </a:pPr>
            <a:r>
              <a:rPr lang="en-US" sz="1800" dirty="0"/>
              <a:t>Also multiple musical pieces need to be seamlessly integrated</a:t>
            </a:r>
          </a:p>
          <a:p>
            <a:pPr lvl="1">
              <a:lnSpc>
                <a:spcPct val="80000"/>
              </a:lnSpc>
            </a:pPr>
            <a:r>
              <a:rPr lang="en-US" sz="2000" dirty="0">
                <a:solidFill>
                  <a:srgbClr val="FF8C16"/>
                </a:solidFill>
              </a:rPr>
              <a:t>Cues </a:t>
            </a:r>
            <a:r>
              <a:rPr lang="en-US" sz="2000" dirty="0"/>
              <a:t>- alerting you to a new event- like from exploration to combat</a:t>
            </a:r>
          </a:p>
          <a:p>
            <a:pPr lvl="1">
              <a:lnSpc>
                <a:spcPct val="80000"/>
              </a:lnSpc>
            </a:pPr>
            <a:r>
              <a:rPr lang="en-US" sz="2000" dirty="0">
                <a:solidFill>
                  <a:srgbClr val="FF8C16"/>
                </a:solidFill>
              </a:rPr>
              <a:t>Unifying transitions</a:t>
            </a:r>
            <a:r>
              <a:rPr lang="en-US" sz="2000" dirty="0"/>
              <a:t> (lead-ins, segues between scenes)</a:t>
            </a:r>
            <a:endParaRPr lang="en-US" sz="1400" dirty="0"/>
          </a:p>
        </p:txBody>
      </p:sp>
    </p:spTree>
  </p:cSld>
  <p:clrMapOvr>
    <a:masterClrMapping/>
  </p:clrMapOvr>
</p:sld>
</file>

<file path=ppt/theme/theme1.xml><?xml version="1.0" encoding="utf-8"?>
<a:theme xmlns:a="http://schemas.openxmlformats.org/drawingml/2006/main" name="EVLNEW">
  <a:themeElements>
    <a:clrScheme name="">
      <a:dk1>
        <a:srgbClr val="808080"/>
      </a:dk1>
      <a:lt1>
        <a:srgbClr val="FFFFFF"/>
      </a:lt1>
      <a:dk2>
        <a:srgbClr val="000000"/>
      </a:dk2>
      <a:lt2>
        <a:srgbClr val="FFFF00"/>
      </a:lt2>
      <a:accent1>
        <a:srgbClr val="00CC99"/>
      </a:accent1>
      <a:accent2>
        <a:srgbClr val="3333CC"/>
      </a:accent2>
      <a:accent3>
        <a:srgbClr val="AAAAAA"/>
      </a:accent3>
      <a:accent4>
        <a:srgbClr val="DADADA"/>
      </a:accent4>
      <a:accent5>
        <a:srgbClr val="AAE2CA"/>
      </a:accent5>
      <a:accent6>
        <a:srgbClr val="2D2DB9"/>
      </a:accent6>
      <a:hlink>
        <a:srgbClr val="CCCCFF"/>
      </a:hlink>
      <a:folHlink>
        <a:srgbClr val="B2B2B2"/>
      </a:folHlink>
    </a:clrScheme>
    <a:fontScheme name="EVLNEW">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5400" b="0" i="0" u="none" strike="noStrike" cap="none" normalizeH="0" baseline="0">
            <a:ln>
              <a:noFill/>
            </a:ln>
            <a:solidFill>
              <a:schemeClr val="tx2"/>
            </a:solidFill>
            <a:effectLst/>
            <a:latin typeface="Times New Roman" charset="0"/>
            <a:ea typeface="Arial"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5400" b="0" i="0" u="none" strike="noStrike" cap="none" normalizeH="0" baseline="0">
            <a:ln>
              <a:noFill/>
            </a:ln>
            <a:solidFill>
              <a:schemeClr val="tx2"/>
            </a:solidFill>
            <a:effectLst/>
            <a:latin typeface="Times New Roman" charset="0"/>
            <a:ea typeface="Arial" charset="0"/>
            <a:cs typeface="Arial" charset="0"/>
          </a:defRPr>
        </a:defPPr>
      </a:lstStyle>
    </a:lnDef>
  </a:objectDefaults>
  <a:extraClrSchemeLst>
    <a:extraClrScheme>
      <a:clrScheme name="EVLNEW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VLNEW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VLNEW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VLNEW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VLNEW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VLNEW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VLNEW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EVLPPTTemplate</Template>
  <TotalTime>1698</TotalTime>
  <Words>1724</Words>
  <Application>Microsoft PowerPoint</Application>
  <PresentationFormat>On-screen Show (4:3)</PresentationFormat>
  <Paragraphs>159</Paragraphs>
  <Slides>17</Slides>
  <Notes>15</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17</vt:i4>
      </vt:variant>
    </vt:vector>
  </HeadingPairs>
  <TitlesOfParts>
    <vt:vector size="20" baseType="lpstr">
      <vt:lpstr>Arial</vt:lpstr>
      <vt:lpstr>Times New Roman</vt:lpstr>
      <vt:lpstr>EVLNEW</vt:lpstr>
      <vt:lpstr>CS 426 : Multimedia  Audio &amp; Sound Design  © Steve Jones 2004  This edited version © Jason Leigh 2008  Communication &amp; Electronic Visualization Lab, University of Illinois at Chicago  </vt:lpstr>
      <vt:lpstr>What Good is Sound?</vt:lpstr>
      <vt:lpstr>The Physics of Sound</vt:lpstr>
      <vt:lpstr>The Psychology of Sound (Psychoacoustics)</vt:lpstr>
      <vt:lpstr>Sound Design</vt:lpstr>
      <vt:lpstr>Speech</vt:lpstr>
      <vt:lpstr>Sound Effects</vt:lpstr>
      <vt:lpstr>Music</vt:lpstr>
      <vt:lpstr>Music</vt:lpstr>
      <vt:lpstr>Sound Design</vt:lpstr>
      <vt:lpstr>Silence</vt:lpstr>
      <vt:lpstr>Production</vt:lpstr>
      <vt:lpstr>Production</vt:lpstr>
      <vt:lpstr>For Your Game</vt:lpstr>
      <vt:lpstr>For Your Game</vt:lpstr>
      <vt:lpstr>Try to Critique the Sounds Used in a Professionally Developed Game</vt:lpstr>
      <vt:lpstr>Resources</vt:lpstr>
    </vt:vector>
  </TitlesOfParts>
  <Company>EVL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426 : Multimedia</dc:title>
  <dc:creator>Jason Leigh</dc:creator>
  <cp:lastModifiedBy>Jason Leigh</cp:lastModifiedBy>
  <cp:revision>153</cp:revision>
  <dcterms:created xsi:type="dcterms:W3CDTF">2010-03-12T00:44:20Z</dcterms:created>
  <dcterms:modified xsi:type="dcterms:W3CDTF">2010-03-12T02:57:42Z</dcterms:modified>
</cp:coreProperties>
</file>