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Layouts/slideLayout13.xml" ContentType="application/vnd.openxmlformats-officedocument.presentationml.slideLayout+xml"/>
  <Override PartName="/docProps/custom.xml" ContentType="application/vnd.openxmlformats-officedocument.custom-properties+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54"/>
  </p:notesMasterIdLst>
  <p:sldIdLst>
    <p:sldId id="261" r:id="rId2"/>
    <p:sldId id="262" r:id="rId3"/>
    <p:sldId id="263" r:id="rId4"/>
    <p:sldId id="264" r:id="rId5"/>
    <p:sldId id="265" r:id="rId6"/>
    <p:sldId id="266" r:id="rId7"/>
    <p:sldId id="267" r:id="rId8"/>
    <p:sldId id="268" r:id="rId9"/>
    <p:sldId id="269" r:id="rId10"/>
    <p:sldId id="270" r:id="rId11"/>
    <p:sldId id="271" r:id="rId12"/>
    <p:sldId id="256" r:id="rId13"/>
    <p:sldId id="257" r:id="rId14"/>
    <p:sldId id="258" r:id="rId15"/>
    <p:sldId id="259" r:id="rId16"/>
    <p:sldId id="260" r:id="rId17"/>
    <p:sldId id="306" r:id="rId18"/>
    <p:sldId id="307"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272" r:id="rId40"/>
    <p:sldId id="273" r:id="rId41"/>
    <p:sldId id="274" r:id="rId42"/>
    <p:sldId id="275" r:id="rId43"/>
    <p:sldId id="276" r:id="rId44"/>
    <p:sldId id="277" r:id="rId45"/>
    <p:sldId id="278" r:id="rId46"/>
    <p:sldId id="279" r:id="rId47"/>
    <p:sldId id="280" r:id="rId48"/>
    <p:sldId id="281" r:id="rId49"/>
    <p:sldId id="282" r:id="rId50"/>
    <p:sldId id="283" r:id="rId51"/>
    <p:sldId id="284" r:id="rId52"/>
    <p:sldId id="285" r:id="rId53"/>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pitchFamily="-65" charset="0"/>
        <a:ea typeface="+mn-ea"/>
        <a:cs typeface="+mn-cs"/>
      </a:defRPr>
    </a:lvl1pPr>
    <a:lvl2pPr marL="457200" algn="l" rtl="0" eaLnBrk="0" fontAlgn="base" hangingPunct="0">
      <a:spcBef>
        <a:spcPct val="0"/>
      </a:spcBef>
      <a:spcAft>
        <a:spcPct val="0"/>
      </a:spcAft>
      <a:defRPr sz="2000" kern="1200">
        <a:solidFill>
          <a:schemeClr val="tx1"/>
        </a:solidFill>
        <a:latin typeface="Arial" pitchFamily="-65" charset="0"/>
        <a:ea typeface="+mn-ea"/>
        <a:cs typeface="+mn-cs"/>
      </a:defRPr>
    </a:lvl2pPr>
    <a:lvl3pPr marL="914400" algn="l" rtl="0" eaLnBrk="0" fontAlgn="base" hangingPunct="0">
      <a:spcBef>
        <a:spcPct val="0"/>
      </a:spcBef>
      <a:spcAft>
        <a:spcPct val="0"/>
      </a:spcAft>
      <a:defRPr sz="2000" kern="1200">
        <a:solidFill>
          <a:schemeClr val="tx1"/>
        </a:solidFill>
        <a:latin typeface="Arial" pitchFamily="-65" charset="0"/>
        <a:ea typeface="+mn-ea"/>
        <a:cs typeface="+mn-cs"/>
      </a:defRPr>
    </a:lvl3pPr>
    <a:lvl4pPr marL="1371600" algn="l" rtl="0" eaLnBrk="0" fontAlgn="base" hangingPunct="0">
      <a:spcBef>
        <a:spcPct val="0"/>
      </a:spcBef>
      <a:spcAft>
        <a:spcPct val="0"/>
      </a:spcAft>
      <a:defRPr sz="2000" kern="1200">
        <a:solidFill>
          <a:schemeClr val="tx1"/>
        </a:solidFill>
        <a:latin typeface="Arial" pitchFamily="-65" charset="0"/>
        <a:ea typeface="+mn-ea"/>
        <a:cs typeface="+mn-cs"/>
      </a:defRPr>
    </a:lvl4pPr>
    <a:lvl5pPr marL="1828800" algn="l" rtl="0" eaLnBrk="0" fontAlgn="base" hangingPunct="0">
      <a:spcBef>
        <a:spcPct val="0"/>
      </a:spcBef>
      <a:spcAft>
        <a:spcPct val="0"/>
      </a:spcAft>
      <a:defRPr sz="2000" kern="1200">
        <a:solidFill>
          <a:schemeClr val="tx1"/>
        </a:solidFill>
        <a:latin typeface="Arial" pitchFamily="-65" charset="0"/>
        <a:ea typeface="+mn-ea"/>
        <a:cs typeface="+mn-cs"/>
      </a:defRPr>
    </a:lvl5pPr>
    <a:lvl6pPr marL="2286000" algn="l" defTabSz="457200" rtl="0" eaLnBrk="1" latinLnBrk="0" hangingPunct="1">
      <a:defRPr sz="2000" kern="1200">
        <a:solidFill>
          <a:schemeClr val="tx1"/>
        </a:solidFill>
        <a:latin typeface="Arial" pitchFamily="-65" charset="0"/>
        <a:ea typeface="+mn-ea"/>
        <a:cs typeface="+mn-cs"/>
      </a:defRPr>
    </a:lvl6pPr>
    <a:lvl7pPr marL="2743200" algn="l" defTabSz="457200" rtl="0" eaLnBrk="1" latinLnBrk="0" hangingPunct="1">
      <a:defRPr sz="2000" kern="1200">
        <a:solidFill>
          <a:schemeClr val="tx1"/>
        </a:solidFill>
        <a:latin typeface="Arial" pitchFamily="-65" charset="0"/>
        <a:ea typeface="+mn-ea"/>
        <a:cs typeface="+mn-cs"/>
      </a:defRPr>
    </a:lvl7pPr>
    <a:lvl8pPr marL="3200400" algn="l" defTabSz="457200" rtl="0" eaLnBrk="1" latinLnBrk="0" hangingPunct="1">
      <a:defRPr sz="2000" kern="1200">
        <a:solidFill>
          <a:schemeClr val="tx1"/>
        </a:solidFill>
        <a:latin typeface="Arial" pitchFamily="-65" charset="0"/>
        <a:ea typeface="+mn-ea"/>
        <a:cs typeface="+mn-cs"/>
      </a:defRPr>
    </a:lvl8pPr>
    <a:lvl9pPr marL="3657600" algn="l" defTabSz="457200" rtl="0" eaLnBrk="1" latinLnBrk="0" hangingPunct="1">
      <a:defRPr sz="2000" kern="1200">
        <a:solidFill>
          <a:schemeClr val="tx1"/>
        </a:solidFill>
        <a:latin typeface="Arial"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0099"/>
    <a:srgbClr val="006600"/>
    <a:srgbClr val="FFCC66"/>
    <a:srgbClr val="6699FF"/>
    <a:srgbClr val="9B5D1F"/>
    <a:srgbClr val="333333"/>
    <a:srgbClr val="6600CC"/>
    <a:srgbClr val="1616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124" d="100"/>
          <a:sy n="124" d="100"/>
        </p:scale>
        <p:origin x="-124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8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Times New Roman" pitchFamily="-65" charset="0"/>
              </a:defRPr>
            </a:lvl1pPr>
          </a:lstStyle>
          <a:p>
            <a:pPr>
              <a:defRPr/>
            </a:pPr>
            <a:endParaRPr lang="en-US"/>
          </a:p>
        </p:txBody>
      </p:sp>
      <p:sp>
        <p:nvSpPr>
          <p:cNvPr id="706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latin typeface="Times New Roman" pitchFamily="-65"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06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2"/>
                </a:solidFill>
                <a:latin typeface="Times New Roman" pitchFamily="-65" charset="0"/>
              </a:defRPr>
            </a:lvl1pPr>
          </a:lstStyle>
          <a:p>
            <a:pPr>
              <a:defRPr/>
            </a:pPr>
            <a:endParaRPr lang="en-US"/>
          </a:p>
        </p:txBody>
      </p:sp>
      <p:sp>
        <p:nvSpPr>
          <p:cNvPr id="706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2"/>
                </a:solidFill>
                <a:latin typeface="Times New Roman" pitchFamily="-65" charset="0"/>
              </a:defRPr>
            </a:lvl1pPr>
          </a:lstStyle>
          <a:p>
            <a:pPr>
              <a:defRPr/>
            </a:pPr>
            <a:fld id="{BCBD8D9C-15AE-974A-9FE2-7C2C5421A6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8D8DC93-4F6E-604C-860B-2EF768C4B488}" type="slidenum">
              <a:rPr lang="en-US">
                <a:latin typeface="Times New Roman" charset="0"/>
              </a:rPr>
              <a:pPr/>
              <a:t>1</a:t>
            </a:fld>
            <a:endParaRPr lang="en-US">
              <a:latin typeface="Times New Roman" charset="0"/>
            </a:endParaRPr>
          </a:p>
        </p:txBody>
      </p:sp>
      <p:sp>
        <p:nvSpPr>
          <p:cNvPr id="17411" name="Rectangle 2"/>
          <p:cNvSpPr>
            <a:spLocks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BA625FC-38D9-094F-99BC-CBD3CF7FC9B8}" type="slidenum">
              <a:rPr lang="en-US">
                <a:latin typeface="Times New Roman" charset="0"/>
              </a:rPr>
              <a:pPr/>
              <a:t>19</a:t>
            </a:fld>
            <a:endParaRPr lang="en-US">
              <a:latin typeface="Times New Roman" charset="0"/>
            </a:endParaRPr>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D945D82-621A-7D4E-B2CB-E80FD6F19F4D}" type="slidenum">
              <a:rPr lang="en-US">
                <a:latin typeface="Times New Roman" charset="0"/>
              </a:rPr>
              <a:pPr/>
              <a:t>20</a:t>
            </a:fld>
            <a:endParaRPr lang="en-US">
              <a:latin typeface="Times New Roman" charset="0"/>
            </a:endParaRPr>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AC6CAAC-169C-9448-AB0B-AD81AA071A07}" type="slidenum">
              <a:rPr lang="en-US">
                <a:latin typeface="Times New Roman" charset="0"/>
              </a:rPr>
              <a:pPr/>
              <a:t>21</a:t>
            </a:fld>
            <a:endParaRPr lang="en-US">
              <a:latin typeface="Times New Roman" charset="0"/>
            </a:endParaRPr>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BB4F55C-F360-BD4C-9C32-DD87BB9E967D}" type="slidenum">
              <a:rPr lang="en-US">
                <a:latin typeface="Times New Roman" charset="0"/>
              </a:rPr>
              <a:pPr/>
              <a:t>22</a:t>
            </a:fld>
            <a:endParaRPr lang="en-US">
              <a:latin typeface="Times New Roman" charset="0"/>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70FD21C-1F98-0B42-A7D7-8B42F1240605}" type="slidenum">
              <a:rPr lang="en-US">
                <a:latin typeface="Times New Roman" charset="0"/>
              </a:rPr>
              <a:pPr/>
              <a:t>23</a:t>
            </a:fld>
            <a:endParaRPr lang="en-US">
              <a:latin typeface="Times New Roman" charset="0"/>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ABEED03-8FE8-E944-AD73-9CD4811F8C7B}" type="slidenum">
              <a:rPr lang="en-US">
                <a:latin typeface="Times New Roman" charset="0"/>
              </a:rPr>
              <a:pPr/>
              <a:t>24</a:t>
            </a:fld>
            <a:endParaRPr lang="en-US">
              <a:latin typeface="Times New Roman" charset="0"/>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83CEEF1-928A-FA40-AD3A-E1A64548CED0}" type="slidenum">
              <a:rPr lang="en-US">
                <a:latin typeface="Times New Roman" charset="0"/>
              </a:rPr>
              <a:pPr/>
              <a:t>25</a:t>
            </a:fld>
            <a:endParaRPr lang="en-US">
              <a:latin typeface="Times New Roman" charset="0"/>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936BBA9-6F71-7747-A64C-875FEFDAD8C4}" type="slidenum">
              <a:rPr lang="en-US">
                <a:latin typeface="Times New Roman" charset="0"/>
              </a:rPr>
              <a:pPr/>
              <a:t>26</a:t>
            </a:fld>
            <a:endParaRPr lang="en-US">
              <a:latin typeface="Times New Roman" charset="0"/>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DA07701-292C-A746-8465-82A02D53E7C6}" type="slidenum">
              <a:rPr lang="en-US">
                <a:latin typeface="Times New Roman" charset="0"/>
              </a:rPr>
              <a:pPr/>
              <a:t>27</a:t>
            </a:fld>
            <a:endParaRPr lang="en-US">
              <a:latin typeface="Times New Roman" charset="0"/>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7DEFAEC-6CEC-5146-81E8-41C0CE151114}" type="slidenum">
              <a:rPr lang="en-US">
                <a:latin typeface="Times New Roman" charset="0"/>
              </a:rPr>
              <a:pPr/>
              <a:t>28</a:t>
            </a:fld>
            <a:endParaRPr lang="en-US">
              <a:latin typeface="Times New Roman" charset="0"/>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E112BF7-7F0F-ED40-B326-9790BB893850}" type="slidenum">
              <a:rPr lang="en-US">
                <a:latin typeface="Times New Roman" charset="0"/>
              </a:rPr>
              <a:pPr/>
              <a:t>2</a:t>
            </a:fld>
            <a:endParaRPr lang="en-US">
              <a:latin typeface="Times New Roman" charset="0"/>
            </a:endParaRPr>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421DB6D2-43B9-7E4F-BCA3-386D65F307D3}" type="slidenum">
              <a:rPr lang="en-US">
                <a:latin typeface="Times New Roman" charset="0"/>
              </a:rPr>
              <a:pPr/>
              <a:t>29</a:t>
            </a:fld>
            <a:endParaRPr lang="en-US">
              <a:latin typeface="Times New Roman" charset="0"/>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FFAF808-5B91-814E-AB17-E99A55C4F44C}" type="slidenum">
              <a:rPr lang="en-US">
                <a:latin typeface="Times New Roman" charset="0"/>
              </a:rPr>
              <a:pPr/>
              <a:t>30</a:t>
            </a:fld>
            <a:endParaRPr lang="en-US">
              <a:latin typeface="Times New Roman" charset="0"/>
            </a:endParaRPr>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218129F-6837-4046-85D0-6E69055326E9}" type="slidenum">
              <a:rPr lang="en-US">
                <a:latin typeface="Times New Roman" charset="0"/>
              </a:rPr>
              <a:pPr/>
              <a:t>31</a:t>
            </a:fld>
            <a:endParaRPr lang="en-US">
              <a:latin typeface="Times New Roman" charset="0"/>
            </a:endParaRPr>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F1EBBD7-925A-614D-9A59-77F291257B43}" type="slidenum">
              <a:rPr lang="en-US">
                <a:latin typeface="Times New Roman" charset="0"/>
              </a:rPr>
              <a:pPr/>
              <a:t>32</a:t>
            </a:fld>
            <a:endParaRPr lang="en-US">
              <a:latin typeface="Times New Roman" charset="0"/>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FE1FA8F-C9E8-3E49-9B78-4C7D45BD34E0}" type="slidenum">
              <a:rPr lang="en-US">
                <a:latin typeface="Times New Roman" charset="0"/>
              </a:rPr>
              <a:pPr/>
              <a:t>33</a:t>
            </a:fld>
            <a:endParaRPr lang="en-US">
              <a:latin typeface="Times New Roman" charset="0"/>
            </a:endParaRPr>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9F26A41-F27D-6646-BAAD-4EC44711CF3C}" type="slidenum">
              <a:rPr lang="en-US">
                <a:latin typeface="Times New Roman" charset="0"/>
              </a:rPr>
              <a:pPr/>
              <a:t>34</a:t>
            </a:fld>
            <a:endParaRPr lang="en-US">
              <a:latin typeface="Times New Roman" charset="0"/>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CA398C4-B2BD-F74B-AC04-C004BD2D12C0}" type="slidenum">
              <a:rPr lang="en-US">
                <a:latin typeface="Times New Roman" charset="0"/>
              </a:rPr>
              <a:pPr/>
              <a:t>35</a:t>
            </a:fld>
            <a:endParaRPr lang="en-US">
              <a:latin typeface="Times New Roman" charset="0"/>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66881B9-5E7C-BF49-978A-77E58447CB1B}" type="slidenum">
              <a:rPr lang="en-US">
                <a:latin typeface="Times New Roman" charset="0"/>
              </a:rPr>
              <a:pPr/>
              <a:t>36</a:t>
            </a:fld>
            <a:endParaRPr lang="en-US">
              <a:latin typeface="Times New Roman" charset="0"/>
            </a:endParaRPr>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6A88FD0-52F0-1443-96AD-AB57570BCA0A}" type="slidenum">
              <a:rPr lang="en-US">
                <a:latin typeface="Times New Roman" charset="0"/>
              </a:rPr>
              <a:pPr/>
              <a:t>37</a:t>
            </a:fld>
            <a:endParaRPr lang="en-US">
              <a:latin typeface="Times New Roman" charset="0"/>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750354A-158B-F744-A8B3-26E887F8B0DB}" type="slidenum">
              <a:rPr lang="en-US">
                <a:latin typeface="Times New Roman" charset="0"/>
              </a:rPr>
              <a:pPr/>
              <a:t>39</a:t>
            </a:fld>
            <a:endParaRPr lang="en-US">
              <a:latin typeface="Times New Roman" charset="0"/>
            </a:endParaRPr>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A10C06F-7022-9449-90E6-ADCD72878F37}" type="slidenum">
              <a:rPr lang="en-US">
                <a:latin typeface="Times New Roman" charset="0"/>
              </a:rPr>
              <a:pPr/>
              <a:t>3</a:t>
            </a:fld>
            <a:endParaRPr lang="en-US">
              <a:latin typeface="Times New Roman" charset="0"/>
            </a:endParaRPr>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FD2634E-F276-1048-AEAB-AE68683615C4}" type="slidenum">
              <a:rPr lang="en-US">
                <a:latin typeface="Times New Roman" charset="0"/>
              </a:rPr>
              <a:pPr/>
              <a:t>40</a:t>
            </a:fld>
            <a:endParaRPr lang="en-US">
              <a:latin typeface="Times New Roman" charset="0"/>
            </a:endParaRPr>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B563781-BFCF-BB41-93D5-690B32838C4D}" type="slidenum">
              <a:rPr lang="en-US">
                <a:latin typeface="Times New Roman" charset="0"/>
              </a:rPr>
              <a:pPr/>
              <a:t>41</a:t>
            </a:fld>
            <a:endParaRPr lang="en-US">
              <a:latin typeface="Times New Roman" charset="0"/>
            </a:endParaRPr>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63EDEEB-5AD7-DF45-9951-9BCCCFD58EA8}" type="slidenum">
              <a:rPr lang="en-US">
                <a:latin typeface="Times New Roman" charset="0"/>
              </a:rPr>
              <a:pPr/>
              <a:t>42</a:t>
            </a:fld>
            <a:endParaRPr lang="en-US">
              <a:latin typeface="Times New Roman" charset="0"/>
            </a:endParaRPr>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1C47F13-64F6-1B4D-B033-CA3B4AC7D9D7}" type="slidenum">
              <a:rPr lang="en-US">
                <a:latin typeface="Times New Roman" charset="0"/>
              </a:rPr>
              <a:pPr/>
              <a:t>43</a:t>
            </a:fld>
            <a:endParaRPr lang="en-US">
              <a:latin typeface="Times New Roman" charset="0"/>
            </a:endParaRPr>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32152A6-AAB6-3C47-A1A4-74C3EA3D7A91}" type="slidenum">
              <a:rPr lang="en-US">
                <a:latin typeface="Times New Roman" charset="0"/>
              </a:rPr>
              <a:pPr/>
              <a:t>44</a:t>
            </a:fld>
            <a:endParaRPr lang="en-US">
              <a:latin typeface="Times New Roman" charset="0"/>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0C63070-30EB-634A-8BF7-2565466D21CB}" type="slidenum">
              <a:rPr lang="en-US">
                <a:latin typeface="Times New Roman" charset="0"/>
              </a:rPr>
              <a:pPr/>
              <a:t>45</a:t>
            </a:fld>
            <a:endParaRPr lang="en-US">
              <a:latin typeface="Times New Roman" charset="0"/>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4225627-71B6-564E-837A-F08A461E5D26}" type="slidenum">
              <a:rPr lang="en-US">
                <a:latin typeface="Times New Roman" charset="0"/>
              </a:rPr>
              <a:pPr/>
              <a:t>46</a:t>
            </a:fld>
            <a:endParaRPr lang="en-US">
              <a:latin typeface="Times New Roman" charset="0"/>
            </a:endParaRPr>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1D2CBD8-628B-2E47-A423-BEA0C9268E18}" type="slidenum">
              <a:rPr lang="en-US">
                <a:latin typeface="Times New Roman" charset="0"/>
              </a:rPr>
              <a:pPr/>
              <a:t>47</a:t>
            </a:fld>
            <a:endParaRPr lang="en-US">
              <a:latin typeface="Times New Roman" charset="0"/>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468D0CE-D59F-D649-98AD-B89671D3AE20}" type="slidenum">
              <a:rPr lang="en-US">
                <a:latin typeface="Times New Roman" charset="0"/>
              </a:rPr>
              <a:pPr/>
              <a:t>48</a:t>
            </a:fld>
            <a:endParaRPr lang="en-US">
              <a:latin typeface="Times New Roman" charset="0"/>
            </a:endParaRP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D004CC1-331B-834A-9730-B0EC7F39662A}" type="slidenum">
              <a:rPr lang="en-US">
                <a:latin typeface="Times New Roman" charset="0"/>
              </a:rPr>
              <a:pPr/>
              <a:t>49</a:t>
            </a:fld>
            <a:endParaRPr lang="en-US">
              <a:latin typeface="Times New Roman" charset="0"/>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95693C5-3DBF-C444-A940-CE32ED73DC01}" type="slidenum">
              <a:rPr lang="en-US">
                <a:latin typeface="Times New Roman" charset="0"/>
              </a:rPr>
              <a:pPr/>
              <a:t>4</a:t>
            </a:fld>
            <a:endParaRPr lang="en-US">
              <a:latin typeface="Times New Roman" charset="0"/>
            </a:endParaRPr>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94157D3-1C2E-7341-8409-CA01DFC778A2}" type="slidenum">
              <a:rPr lang="en-US">
                <a:latin typeface="Times New Roman" charset="0"/>
              </a:rPr>
              <a:pPr/>
              <a:t>50</a:t>
            </a:fld>
            <a:endParaRPr lang="en-US">
              <a:latin typeface="Times New Roman" charset="0"/>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7986B7F-24EC-C14A-93DB-EE8D2219E546}" type="slidenum">
              <a:rPr lang="en-US">
                <a:latin typeface="Times New Roman" charset="0"/>
              </a:rPr>
              <a:pPr/>
              <a:t>51</a:t>
            </a:fld>
            <a:endParaRPr lang="en-US">
              <a:latin typeface="Times New Roman" charset="0"/>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ABDB3B0-3774-E840-93BF-0A6CE900493E}" type="slidenum">
              <a:rPr lang="en-US">
                <a:latin typeface="Times New Roman" charset="0"/>
              </a:rPr>
              <a:pPr/>
              <a:t>52</a:t>
            </a:fld>
            <a:endParaRPr lang="en-US">
              <a:latin typeface="Times New Roman" charset="0"/>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FF86B98-DE79-214D-BA05-869F7A1D8173}" type="slidenum">
              <a:rPr lang="en-US">
                <a:latin typeface="Times New Roman" charset="0"/>
              </a:rPr>
              <a:pPr/>
              <a:t>5</a:t>
            </a:fld>
            <a:endParaRPr lang="en-US">
              <a:latin typeface="Times New Roman" charset="0"/>
            </a:endParaRPr>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F332735-E77F-5347-A4A0-7EA958271170}" type="slidenum">
              <a:rPr lang="en-US">
                <a:latin typeface="Times New Roman" charset="0"/>
              </a:rPr>
              <a:pPr/>
              <a:t>6</a:t>
            </a:fld>
            <a:endParaRPr lang="en-US">
              <a:latin typeface="Times New Roman" charset="0"/>
            </a:endParaRPr>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2DC03DD-3396-124A-B04D-53618A67D438}" type="slidenum">
              <a:rPr lang="en-US">
                <a:latin typeface="Times New Roman" charset="0"/>
              </a:rPr>
              <a:pPr/>
              <a:t>9</a:t>
            </a:fld>
            <a:endParaRPr lang="en-US">
              <a:latin typeface="Times New Roman" charset="0"/>
            </a:endParaRPr>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200AF1D-45CC-E744-A1A9-C989565692D3}" type="slidenum">
              <a:rPr lang="en-US">
                <a:latin typeface="Times New Roman" charset="0"/>
              </a:rPr>
              <a:pPr/>
              <a:t>11</a:t>
            </a:fld>
            <a:endParaRPr lang="en-US">
              <a:latin typeface="Times New Roman" charset="0"/>
            </a:endParaRPr>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8284B5C1-6CDD-B941-8225-82D62C52C4A0}" type="slidenum">
              <a:rPr lang="en-US"/>
              <a:pPr/>
              <a:t>12</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95400"/>
            <a:ext cx="42291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295400"/>
            <a:ext cx="4229100" cy="45720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2291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95400"/>
            <a:ext cx="42291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657600"/>
            <a:ext cx="42291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229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229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0"/>
            <a:ext cx="8305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95400"/>
            <a:ext cx="8610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6" name="Rectangle 32"/>
          <p:cNvSpPr>
            <a:spLocks noChangeArrowheads="1"/>
          </p:cNvSpPr>
          <p:nvPr/>
        </p:nvSpPr>
        <p:spPr bwMode="auto">
          <a:xfrm>
            <a:off x="-1447800" y="914400"/>
            <a:ext cx="914400" cy="914400"/>
          </a:xfrm>
          <a:prstGeom prst="rect">
            <a:avLst/>
          </a:prstGeom>
          <a:noFill/>
          <a:ln w="9525">
            <a:noFill/>
            <a:miter lim="800000"/>
            <a:headEnd/>
            <a:tailEnd/>
          </a:ln>
          <a:effectLst/>
        </p:spPr>
        <p:txBody>
          <a:bodyPr wrap="none" anchor="ctr">
            <a:prstTxWarp prst="textNoShape">
              <a:avLst/>
            </a:prstTxWarp>
          </a:bodyPr>
          <a:lstStyle/>
          <a:p>
            <a:pPr>
              <a:defRPr/>
            </a:pPr>
            <a:endParaRPr lang="en-US"/>
          </a:p>
        </p:txBody>
      </p:sp>
      <p:sp>
        <p:nvSpPr>
          <p:cNvPr id="1064" name="Rectangle 40"/>
          <p:cNvSpPr>
            <a:spLocks noChangeArrowheads="1"/>
          </p:cNvSpPr>
          <p:nvPr/>
        </p:nvSpPr>
        <p:spPr bwMode="auto">
          <a:xfrm>
            <a:off x="0" y="1020763"/>
            <a:ext cx="9220200" cy="36512"/>
          </a:xfrm>
          <a:prstGeom prst="rect">
            <a:avLst/>
          </a:prstGeom>
          <a:gradFill rotWithShape="1">
            <a:gsLst>
              <a:gs pos="0">
                <a:srgbClr val="6600CC"/>
              </a:gs>
              <a:gs pos="50000">
                <a:srgbClr val="6600CC">
                  <a:gamma/>
                  <a:shade val="6275"/>
                  <a:invGamma/>
                </a:srgbClr>
              </a:gs>
              <a:gs pos="100000">
                <a:srgbClr val="6600CC"/>
              </a:gs>
            </a:gsLst>
            <a:lin ang="0" scaled="1"/>
          </a:gradFill>
          <a:ln w="9525">
            <a:noFill/>
            <a:miter lim="800000"/>
            <a:headEnd/>
            <a:tailEnd/>
          </a:ln>
          <a:effectLst/>
        </p:spPr>
        <p:txBody>
          <a:bodyPr wrap="none" anchor="ctr">
            <a:prstTxWarp prst="textNoShape">
              <a:avLst/>
            </a:prstTxWarp>
          </a:bodyPr>
          <a:lstStyle/>
          <a:p>
            <a:pPr>
              <a:defRPr/>
            </a:pPr>
            <a:endParaRPr lang="en-US"/>
          </a:p>
        </p:txBody>
      </p:sp>
      <p:sp>
        <p:nvSpPr>
          <p:cNvPr id="1065" name="Text Box 41"/>
          <p:cNvSpPr txBox="1">
            <a:spLocks noChangeArrowheads="1"/>
          </p:cNvSpPr>
          <p:nvPr/>
        </p:nvSpPr>
        <p:spPr bwMode="auto">
          <a:xfrm>
            <a:off x="3798888" y="6477000"/>
            <a:ext cx="5243512" cy="304800"/>
          </a:xfrm>
          <a:prstGeom prst="rect">
            <a:avLst/>
          </a:prstGeom>
          <a:noFill/>
          <a:ln w="9525">
            <a:noFill/>
            <a:miter lim="800000"/>
            <a:headEnd/>
            <a:tailEnd/>
          </a:ln>
          <a:effectLst/>
        </p:spPr>
        <p:txBody>
          <a:bodyPr wrap="none">
            <a:prstTxWarp prst="textNoShape">
              <a:avLst/>
            </a:prstTxWarp>
            <a:spAutoFit/>
          </a:bodyPr>
          <a:lstStyle/>
          <a:p>
            <a:pPr algn="ctr">
              <a:defRPr/>
            </a:pPr>
            <a:r>
              <a:rPr lang="en-US" sz="1400">
                <a:solidFill>
                  <a:srgbClr val="7C62FF"/>
                </a:solidFill>
              </a:rPr>
              <a:t>electronic visualization laboratory, university of illinois at chicago</a:t>
            </a:r>
          </a:p>
        </p:txBody>
      </p:sp>
      <p:sp>
        <p:nvSpPr>
          <p:cNvPr id="1066" name="Rectangle 42"/>
          <p:cNvSpPr>
            <a:spLocks noChangeArrowheads="1"/>
          </p:cNvSpPr>
          <p:nvPr/>
        </p:nvSpPr>
        <p:spPr bwMode="auto">
          <a:xfrm>
            <a:off x="0" y="6400800"/>
            <a:ext cx="9220200" cy="36513"/>
          </a:xfrm>
          <a:prstGeom prst="rect">
            <a:avLst/>
          </a:prstGeom>
          <a:gradFill rotWithShape="1">
            <a:gsLst>
              <a:gs pos="0">
                <a:srgbClr val="6600CC"/>
              </a:gs>
              <a:gs pos="50000">
                <a:srgbClr val="6600CC">
                  <a:gamma/>
                  <a:shade val="6275"/>
                  <a:invGamma/>
                </a:srgbClr>
              </a:gs>
              <a:gs pos="100000">
                <a:srgbClr val="6600CC"/>
              </a:gs>
            </a:gsLst>
            <a:lin ang="0" scaled="1"/>
          </a:gradFill>
          <a:ln w="9525">
            <a:noFill/>
            <a:miter lim="800000"/>
            <a:headEnd/>
            <a:tailEnd/>
          </a:ln>
          <a:effectLst/>
        </p:spPr>
        <p:txBody>
          <a:bodyPr wrap="none" anchor="ctr">
            <a:prstTxWarp prst="textNoShape">
              <a:avLst/>
            </a:prstTxWarp>
          </a:bodyPr>
          <a:lstStyle/>
          <a:p>
            <a:pPr>
              <a:defRPr/>
            </a:pPr>
            <a:endParaRPr lang="en-US"/>
          </a:p>
        </p:txBody>
      </p:sp>
      <p:pic>
        <p:nvPicPr>
          <p:cNvPr id="1032" name="Picture 44"/>
          <p:cNvPicPr>
            <a:picLocks noChangeAspect="1" noChangeArrowheads="1"/>
          </p:cNvPicPr>
          <p:nvPr/>
        </p:nvPicPr>
        <p:blipFill>
          <a:blip r:embed="rId15"/>
          <a:srcRect/>
          <a:stretch>
            <a:fillRect/>
          </a:stretch>
        </p:blipFill>
        <p:spPr bwMode="auto">
          <a:xfrm>
            <a:off x="76200" y="6438900"/>
            <a:ext cx="685800" cy="3429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200" b="1">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a:solidFill>
            <a:schemeClr val="tx2"/>
          </a:solidFill>
          <a:latin typeface="Arial" pitchFamily="-65"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200" b="1">
          <a:solidFill>
            <a:schemeClr val="tx2"/>
          </a:solidFill>
          <a:latin typeface="Arial" pitchFamily="-65" charset="0"/>
        </a:defRPr>
      </a:lvl6pPr>
      <a:lvl7pPr marL="914400" algn="ctr" rtl="0" eaLnBrk="0" fontAlgn="base" hangingPunct="0">
        <a:spcBef>
          <a:spcPct val="0"/>
        </a:spcBef>
        <a:spcAft>
          <a:spcPct val="0"/>
        </a:spcAft>
        <a:defRPr sz="3200" b="1">
          <a:solidFill>
            <a:schemeClr val="tx2"/>
          </a:solidFill>
          <a:latin typeface="Arial" pitchFamily="-65" charset="0"/>
        </a:defRPr>
      </a:lvl7pPr>
      <a:lvl8pPr marL="1371600" algn="ctr" rtl="0" eaLnBrk="0" fontAlgn="base" hangingPunct="0">
        <a:spcBef>
          <a:spcPct val="0"/>
        </a:spcBef>
        <a:spcAft>
          <a:spcPct val="0"/>
        </a:spcAft>
        <a:defRPr sz="3200" b="1">
          <a:solidFill>
            <a:schemeClr val="tx2"/>
          </a:solidFill>
          <a:latin typeface="Arial" pitchFamily="-65" charset="0"/>
        </a:defRPr>
      </a:lvl8pPr>
      <a:lvl9pPr marL="1828800" algn="ctr" rtl="0" eaLnBrk="0" fontAlgn="base" hangingPunct="0">
        <a:spcBef>
          <a:spcPct val="0"/>
        </a:spcBef>
        <a:spcAft>
          <a:spcPct val="0"/>
        </a:spcAft>
        <a:defRPr sz="3200" b="1">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youtube.com/watch?v=lw9G-8gL5o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WzYEZVI46Uw" TargetMode="Externa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9qUqX2GXyPY" TargetMode="External"/><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hyperlink" Target="http://www.policyalmanac.org/games/aStarTutorial.htm" TargetMode="External"/><Relationship Id="rId4" Type="http://schemas.openxmlformats.org/officeDocument/2006/relationships/hyperlink" Target="http://www.aiguru.com/pathfinding.htm" TargetMode="External"/><Relationship Id="rId5" Type="http://schemas.openxmlformats.org/officeDocument/2006/relationships/hyperlink" Target="http://www.gameai.com/pathfinding.html" TargetMode="External"/><Relationship Id="rId6" Type="http://schemas.openxmlformats.org/officeDocument/2006/relationships/hyperlink" Target="http://www.gamedev.net/reference/list.asp?categoryid=18%2394" TargetMode="External"/><Relationship Id="rId7" Type="http://schemas.openxmlformats.org/officeDocument/2006/relationships/hyperlink" Target="http://www.netcomuk.co.uk/~jenolive/vect14.html" TargetMode="External"/><Relationship Id="rId8" Type="http://schemas.openxmlformats.org/officeDocument/2006/relationships/hyperlink" Target="http://www.ai-blog.net/archives/000152.html"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ECH1icCL17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7"/>
          <p:cNvSpPr txBox="1">
            <a:spLocks noChangeArrowheads="1"/>
          </p:cNvSpPr>
          <p:nvPr/>
        </p:nvSpPr>
        <p:spPr bwMode="auto">
          <a:xfrm>
            <a:off x="990600" y="1524000"/>
            <a:ext cx="7086600" cy="467820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400" dirty="0">
                <a:solidFill>
                  <a:srgbClr val="FFFF00"/>
                </a:solidFill>
              </a:rPr>
              <a:t>CS 426</a:t>
            </a:r>
          </a:p>
          <a:p>
            <a:pPr algn="ctr">
              <a:spcBef>
                <a:spcPct val="50000"/>
              </a:spcBef>
            </a:pPr>
            <a:r>
              <a:rPr lang="en-US" sz="4400" dirty="0">
                <a:solidFill>
                  <a:srgbClr val="FFFF00"/>
                </a:solidFill>
              </a:rPr>
              <a:t>Game AI</a:t>
            </a:r>
            <a:r>
              <a:rPr lang="en-US" dirty="0"/>
              <a:t/>
            </a:r>
            <a:br>
              <a:rPr lang="en-US" dirty="0"/>
            </a:br>
            <a:endParaRPr lang="en-US" dirty="0"/>
          </a:p>
          <a:p>
            <a:pPr algn="ctr">
              <a:spcBef>
                <a:spcPct val="50000"/>
              </a:spcBef>
            </a:pPr>
            <a:r>
              <a:rPr lang="en-US" sz="2400" b="1" dirty="0">
                <a:solidFill>
                  <a:schemeClr val="tx1"/>
                </a:solidFill>
              </a:rPr>
              <a:t>© 2003-</a:t>
            </a:r>
            <a:r>
              <a:rPr lang="en-US" sz="2400" b="1" dirty="0" smtClean="0">
                <a:solidFill>
                  <a:schemeClr val="tx1"/>
                </a:solidFill>
              </a:rPr>
              <a:t>2010</a:t>
            </a:r>
            <a:br>
              <a:rPr lang="en-US" sz="2400" b="1" dirty="0" smtClean="0">
                <a:solidFill>
                  <a:schemeClr val="tx1"/>
                </a:solidFill>
              </a:rPr>
            </a:br>
            <a:r>
              <a:rPr lang="en-US" sz="2400" b="1" dirty="0">
                <a:solidFill>
                  <a:schemeClr val="tx1"/>
                </a:solidFill>
              </a:rPr>
              <a:t>Jason </a:t>
            </a:r>
            <a:r>
              <a:rPr lang="en-US" sz="2400" b="1" dirty="0" smtClean="0">
                <a:solidFill>
                  <a:schemeClr val="tx1"/>
                </a:solidFill>
              </a:rPr>
              <a:t>Leigh</a:t>
            </a:r>
          </a:p>
          <a:p>
            <a:pPr algn="ctr">
              <a:spcBef>
                <a:spcPct val="50000"/>
              </a:spcBef>
            </a:pPr>
            <a:r>
              <a:rPr lang="en-US" sz="2400" b="1" dirty="0" smtClean="0">
                <a:solidFill>
                  <a:schemeClr val="tx1"/>
                </a:solidFill>
              </a:rPr>
              <a:t/>
            </a:r>
            <a:br>
              <a:rPr lang="en-US" sz="2400" b="1" dirty="0" smtClean="0">
                <a:solidFill>
                  <a:schemeClr val="tx1"/>
                </a:solidFill>
              </a:rPr>
            </a:br>
            <a:r>
              <a:rPr lang="en-US" sz="2400" b="1" dirty="0">
                <a:solidFill>
                  <a:schemeClr val="tx1"/>
                </a:solidFill>
              </a:rPr>
              <a:t>Electronic Visualization Lab,</a:t>
            </a:r>
            <a:br>
              <a:rPr lang="en-US" sz="2400" b="1" dirty="0">
                <a:solidFill>
                  <a:schemeClr val="tx1"/>
                </a:solidFill>
              </a:rPr>
            </a:br>
            <a:r>
              <a:rPr lang="en-US" sz="2400" b="1" dirty="0">
                <a:solidFill>
                  <a:schemeClr val="tx1"/>
                </a:solidFill>
              </a:rPr>
              <a:t>University of Illinois at Chicago</a:t>
            </a:r>
            <a:br>
              <a:rPr lang="en-US" sz="2400" b="1" dirty="0">
                <a:solidFill>
                  <a:schemeClr val="tx1"/>
                </a:solidFill>
              </a:rPr>
            </a:b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Group 109"/>
          <p:cNvGraphicFramePr>
            <a:graphicFrameLocks noGrp="1"/>
          </p:cNvGraphicFramePr>
          <p:nvPr>
            <p:ph sz="half" idx="4294967295"/>
          </p:nvPr>
        </p:nvGraphicFramePr>
        <p:xfrm>
          <a:off x="4800600" y="1371600"/>
          <a:ext cx="4114800" cy="4521200"/>
        </p:xfrm>
        <a:graphic>
          <a:graphicData uri="http://schemas.openxmlformats.org/drawingml/2006/table">
            <a:tbl>
              <a:tblPr/>
              <a:tblGrid>
                <a:gridCol w="990600"/>
                <a:gridCol w="1066800"/>
                <a:gridCol w="685800"/>
                <a:gridCol w="685800"/>
                <a:gridCol w="685800"/>
              </a:tblGrid>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07"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3</a:t>
                      </a:r>
                      <a:r>
                        <a:rPr kumimoji="0" lang="en-US" sz="1200" b="0" i="0" u="none" strike="noStrike" cap="none" normalizeH="0" baseline="30000">
                          <a:ln>
                            <a:noFill/>
                          </a:ln>
                          <a:solidFill>
                            <a:schemeClr val="tx1"/>
                          </a:solidFill>
                          <a:effectLst/>
                          <a:latin typeface="Arial" pitchFamily="-107" charset="0"/>
                        </a:rPr>
                        <a:t>rd</a:t>
                      </a:r>
                      <a:r>
                        <a:rPr kumimoji="0" lang="en-US" sz="1200" b="0" i="0" u="none" strike="noStrike" cap="none" normalizeH="0" baseline="0">
                          <a:ln>
                            <a:noFill/>
                          </a:ln>
                          <a:solidFill>
                            <a:schemeClr val="tx1"/>
                          </a:solidFill>
                          <a:effectLst/>
                          <a:latin typeface="Arial" pitchFamily="-107" charset="0"/>
                        </a:rPr>
                        <a:t> move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1</a:t>
                      </a:r>
                      <a:r>
                        <a:rPr kumimoji="0" lang="en-US" sz="1200" b="0" i="0" u="none" strike="noStrike" cap="none" normalizeH="0" baseline="30000">
                          <a:ln>
                            <a:noFill/>
                          </a:ln>
                          <a:solidFill>
                            <a:schemeClr val="tx1"/>
                          </a:solidFill>
                          <a:effectLst/>
                          <a:latin typeface="Arial" pitchFamily="-107" charset="0"/>
                        </a:rPr>
                        <a:t>st</a:t>
                      </a:r>
                      <a:r>
                        <a:rPr kumimoji="0" lang="en-US" sz="1200" b="0" i="0" u="none" strike="noStrike" cap="none" normalizeH="0" baseline="0">
                          <a:ln>
                            <a:noFill/>
                          </a:ln>
                          <a:solidFill>
                            <a:schemeClr val="tx1"/>
                          </a:solidFill>
                          <a:effectLst/>
                          <a:latin typeface="Arial" pitchFamily="-107" charset="0"/>
                        </a:rPr>
                        <a:t> move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2</a:t>
                      </a:r>
                      <a:r>
                        <a:rPr kumimoji="0" lang="en-US" sz="1200" b="0" i="0" u="none" strike="noStrike" cap="none" normalizeH="0" baseline="30000">
                          <a:ln>
                            <a:noFill/>
                          </a:ln>
                          <a:solidFill>
                            <a:schemeClr val="tx1"/>
                          </a:solidFill>
                          <a:effectLst/>
                          <a:latin typeface="Arial" pitchFamily="-107" charset="0"/>
                        </a:rPr>
                        <a:t>nd</a:t>
                      </a:r>
                      <a:r>
                        <a:rPr kumimoji="0" lang="en-US" sz="1200" b="0" i="0" u="none" strike="noStrike" cap="none" normalizeH="0" baseline="0">
                          <a:ln>
                            <a:noFill/>
                          </a:ln>
                          <a:solidFill>
                            <a:schemeClr val="tx1"/>
                          </a:solidFill>
                          <a:effectLst/>
                          <a:latin typeface="Arial" pitchFamily="-107" charset="0"/>
                        </a:rPr>
                        <a:t> move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107" charset="0"/>
                        </a:rPr>
                        <a:t>Punch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Low Kick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High Kick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Punch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Punch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Punch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Low Kick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Punch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High Kick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Low Kick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Punch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rgbClr val="FFFF00"/>
                          </a:solidFill>
                          <a:effectLst/>
                          <a:latin typeface="Arial" pitchFamily="-107" charset="0"/>
                        </a:rPr>
                        <a:t>Low Kick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rgbClr val="FFFF00"/>
                          </a:solidFill>
                          <a:effectLst/>
                          <a:latin typeface="Arial" pitchFamily="-107" charset="0"/>
                        </a:rPr>
                        <a:t>Low Kick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rgbClr val="FFFF00"/>
                          </a:solidFill>
                          <a:effectLst/>
                          <a:latin typeface="Arial" pitchFamily="-107"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rgbClr val="FFFF00"/>
                          </a:solidFill>
                          <a:effectLst/>
                          <a:latin typeface="Arial" pitchFamily="-107"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FFFF00"/>
                          </a:solidFill>
                          <a:effectLst/>
                          <a:latin typeface="Arial" pitchFamily="-107"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Low Kick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High Kick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High Kick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Punch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High Kick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Low Kick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High Kick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High Kick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07"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107"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842" name="Rectangle 4"/>
          <p:cNvSpPr>
            <a:spLocks noChangeArrowheads="1"/>
          </p:cNvSpPr>
          <p:nvPr/>
        </p:nvSpPr>
        <p:spPr bwMode="auto">
          <a:xfrm>
            <a:off x="76200" y="1219200"/>
            <a:ext cx="4572000" cy="5027018"/>
          </a:xfrm>
          <a:prstGeom prst="rect">
            <a:avLst/>
          </a:prstGeom>
          <a:noFill/>
          <a:ln w="9525">
            <a:noFill/>
            <a:miter lim="800000"/>
            <a:headEnd/>
            <a:tailEnd/>
          </a:ln>
        </p:spPr>
        <p:txBody>
          <a:bodyPr>
            <a:prstTxWarp prst="textNoShape">
              <a:avLst/>
            </a:prstTxWarp>
            <a:spAutoFit/>
          </a:bodyPr>
          <a:lstStyle/>
          <a:p>
            <a:pPr marL="457200" indent="-457200" algn="l">
              <a:lnSpc>
                <a:spcPct val="80000"/>
              </a:lnSpc>
              <a:buFont typeface="Arial" charset="0"/>
              <a:buChar char="•"/>
            </a:pPr>
            <a:r>
              <a:rPr lang="en-US" sz="2400" dirty="0">
                <a:solidFill>
                  <a:srgbClr val="FFFFFF"/>
                </a:solidFill>
              </a:rPr>
              <a:t>Example: In a fighting game, predict a player’s third move given his/her first and second move</a:t>
            </a:r>
            <a:r>
              <a:rPr lang="en-US" sz="2400" dirty="0" smtClean="0">
                <a:solidFill>
                  <a:srgbClr val="FFFFFF"/>
                </a:solidFill>
              </a:rPr>
              <a:t>.</a:t>
            </a:r>
            <a:br>
              <a:rPr lang="en-US" sz="2400" dirty="0" smtClean="0">
                <a:solidFill>
                  <a:srgbClr val="FFFFFF"/>
                </a:solidFill>
              </a:rPr>
            </a:br>
            <a:endParaRPr lang="en-US" sz="2400" dirty="0" smtClean="0">
              <a:solidFill>
                <a:srgbClr val="FFFFFF"/>
              </a:solidFill>
            </a:endParaRPr>
          </a:p>
          <a:p>
            <a:pPr marL="800100" lvl="1" indent="-342900" algn="l">
              <a:lnSpc>
                <a:spcPct val="80000"/>
              </a:lnSpc>
              <a:buFont typeface="Arial" charset="0"/>
              <a:buChar char="•"/>
            </a:pPr>
            <a:r>
              <a:rPr lang="en-US" sz="2000" dirty="0">
                <a:solidFill>
                  <a:srgbClr val="FFFFFF"/>
                </a:solidFill>
              </a:rPr>
              <a:t>Suppose there are three possible moves: Punch, Low Kick and High Kick.</a:t>
            </a:r>
          </a:p>
          <a:p>
            <a:pPr marL="800100" lvl="1" indent="-342900" algn="l">
              <a:lnSpc>
                <a:spcPct val="80000"/>
              </a:lnSpc>
              <a:buFont typeface="Arial" charset="0"/>
              <a:buChar char="•"/>
            </a:pPr>
            <a:r>
              <a:rPr lang="en-US" sz="2000" dirty="0">
                <a:solidFill>
                  <a:srgbClr val="FFFFFF"/>
                </a:solidFill>
              </a:rPr>
              <a:t>Build a table where the first column represents the first move and the second column represents the third move of the player.</a:t>
            </a:r>
          </a:p>
          <a:p>
            <a:pPr marL="800100" lvl="1" indent="-342900" algn="l">
              <a:lnSpc>
                <a:spcPct val="80000"/>
              </a:lnSpc>
              <a:buFont typeface="Arial" charset="0"/>
              <a:buChar char="•"/>
            </a:pPr>
            <a:r>
              <a:rPr lang="en-US" sz="2000" dirty="0">
                <a:solidFill>
                  <a:srgbClr val="FFFFFF"/>
                </a:solidFill>
              </a:rPr>
              <a:t>The third column of the table is split into 3 columns, one for each possible move, and each entry represents the count of the third move of the player given the first two moves.</a:t>
            </a:r>
          </a:p>
        </p:txBody>
      </p:sp>
      <p:sp>
        <p:nvSpPr>
          <p:cNvPr id="32843" name="Rectangle 2"/>
          <p:cNvSpPr>
            <a:spLocks noGrp="1" noChangeArrowheads="1"/>
          </p:cNvSpPr>
          <p:nvPr>
            <p:ph type="title"/>
          </p:nvPr>
        </p:nvSpPr>
        <p:spPr/>
        <p:txBody>
          <a:bodyPr/>
          <a:lstStyle/>
          <a:p>
            <a:r>
              <a:rPr lang="en-US">
                <a:ea typeface="ＭＳ Ｐゴシック" charset="-128"/>
                <a:cs typeface="ＭＳ Ｐゴシック" charset="-128"/>
              </a:rPr>
              <a:t>Bayesian Networks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ea typeface="ＭＳ Ｐゴシック" charset="-128"/>
                <a:cs typeface="ＭＳ Ｐゴシック" charset="-128"/>
              </a:rPr>
              <a:t>Pathfinding</a:t>
            </a:r>
          </a:p>
        </p:txBody>
      </p:sp>
      <p:sp>
        <p:nvSpPr>
          <p:cNvPr id="33795" name="Rectangle 3"/>
          <p:cNvSpPr>
            <a:spLocks noGrp="1" noChangeArrowheads="1"/>
          </p:cNvSpPr>
          <p:nvPr>
            <p:ph type="body" idx="1"/>
          </p:nvPr>
        </p:nvSpPr>
        <p:spPr/>
        <p:txBody>
          <a:bodyPr/>
          <a:lstStyle/>
          <a:p>
            <a:pPr>
              <a:lnSpc>
                <a:spcPct val="90000"/>
              </a:lnSpc>
            </a:pPr>
            <a:r>
              <a:rPr lang="en-US" sz="2800" dirty="0">
                <a:ea typeface="ＭＳ Ｐゴシック" charset="-128"/>
                <a:cs typeface="ＭＳ Ｐゴシック" charset="-128"/>
              </a:rPr>
              <a:t>Problem:</a:t>
            </a:r>
          </a:p>
          <a:p>
            <a:pPr lvl="1">
              <a:lnSpc>
                <a:spcPct val="90000"/>
              </a:lnSpc>
            </a:pPr>
            <a:r>
              <a:rPr lang="en-US" sz="2400" dirty="0" err="1"/>
              <a:t>NPCs</a:t>
            </a:r>
            <a:r>
              <a:rPr lang="en-US" sz="2400" dirty="0"/>
              <a:t> have to figure out how to navigate from point A to point B in a 3D terrain, in real time.</a:t>
            </a:r>
          </a:p>
          <a:p>
            <a:pPr lvl="1">
              <a:lnSpc>
                <a:spcPct val="90000"/>
              </a:lnSpc>
            </a:pPr>
            <a:r>
              <a:rPr lang="en-US" sz="2400" dirty="0"/>
              <a:t>What is the most efficient way?</a:t>
            </a:r>
          </a:p>
          <a:p>
            <a:pPr lvl="1">
              <a:lnSpc>
                <a:spcPct val="90000"/>
              </a:lnSpc>
            </a:pPr>
            <a:r>
              <a:rPr lang="en-US" sz="2400" dirty="0"/>
              <a:t>Watch AI Navigation Bloopers:</a:t>
            </a:r>
          </a:p>
          <a:p>
            <a:pPr lvl="1">
              <a:lnSpc>
                <a:spcPct val="90000"/>
              </a:lnSpc>
            </a:pPr>
            <a:r>
              <a:rPr lang="en-US" sz="2400" dirty="0">
                <a:hlinkClick r:id="rId3"/>
              </a:rPr>
              <a:t>http://www.youtube.com/watch?v=lw9G-8gL5o0</a:t>
            </a:r>
            <a:endParaRPr lang="en-US" sz="2400" dirty="0"/>
          </a:p>
          <a:p>
            <a:pPr lvl="1">
              <a:lnSpc>
                <a:spcPct val="90000"/>
              </a:lnSpc>
            </a:pPr>
            <a:r>
              <a:rPr lang="en-US" sz="2400" dirty="0"/>
              <a:t>Solution:</a:t>
            </a:r>
          </a:p>
          <a:p>
            <a:pPr lvl="1">
              <a:lnSpc>
                <a:spcPct val="90000"/>
              </a:lnSpc>
            </a:pPr>
            <a:r>
              <a:rPr lang="en-US" sz="2400" dirty="0" err="1"/>
              <a:t>Dijkstra’s</a:t>
            </a:r>
            <a:r>
              <a:rPr lang="en-US" sz="2400" dirty="0" smtClean="0"/>
              <a:t> Algorithm- </a:t>
            </a:r>
            <a:r>
              <a:rPr lang="en-US" sz="2400" dirty="0" err="1"/>
              <a:t>Dijkstra</a:t>
            </a:r>
            <a:r>
              <a:rPr lang="en-US" sz="2400" dirty="0"/>
              <a:t> determines</a:t>
            </a:r>
            <a:r>
              <a:rPr lang="en-US" sz="2400" dirty="0" smtClean="0"/>
              <a:t> shortest path </a:t>
            </a:r>
            <a:r>
              <a:rPr lang="en-US" sz="2400" dirty="0"/>
              <a:t>from a vertex to all other vertices in a </a:t>
            </a:r>
            <a:r>
              <a:rPr lang="en-US" sz="2400" dirty="0" smtClean="0"/>
              <a:t>graph</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E.g. of </a:t>
            </a:r>
            <a:r>
              <a:rPr lang="en-US" dirty="0" err="1" smtClean="0"/>
              <a:t>Dijkstra</a:t>
            </a:r>
            <a:endParaRPr lang="en-US" dirty="0"/>
          </a:p>
        </p:txBody>
      </p:sp>
      <p:sp>
        <p:nvSpPr>
          <p:cNvPr id="6" name="Oval 5"/>
          <p:cNvSpPr/>
          <p:nvPr/>
        </p:nvSpPr>
        <p:spPr bwMode="auto">
          <a:xfrm>
            <a:off x="2895600" y="1752600"/>
            <a:ext cx="819051" cy="562630"/>
          </a:xfrm>
          <a:prstGeom prst="ellipse">
            <a:avLst/>
          </a:prstGeom>
          <a:solidFill>
            <a:schemeClr val="bg1"/>
          </a:solidFill>
          <a:ln w="50800" cap="flat" cmpd="sng" algn="ctr">
            <a:solidFill>
              <a:srgbClr val="FF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A/0</a:t>
            </a:r>
            <a:endParaRPr kumimoji="0" lang="en-US" sz="2000" b="0" i="0" u="none" strike="noStrike" cap="none" normalizeH="0" baseline="0" dirty="0">
              <a:ln>
                <a:noFill/>
              </a:ln>
              <a:solidFill>
                <a:schemeClr val="tx1"/>
              </a:solidFill>
              <a:effectLst/>
              <a:latin typeface="Arial" pitchFamily="-65" charset="0"/>
            </a:endParaRPr>
          </a:p>
        </p:txBody>
      </p:sp>
      <p:sp>
        <p:nvSpPr>
          <p:cNvPr id="7" name="Oval 6"/>
          <p:cNvSpPr/>
          <p:nvPr/>
        </p:nvSpPr>
        <p:spPr bwMode="auto">
          <a:xfrm>
            <a:off x="4724400" y="1600200"/>
            <a:ext cx="801018" cy="56263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B/</a:t>
            </a:r>
            <a:r>
              <a:rPr kumimoji="0" lang="en-US" sz="2000" b="0" i="0" u="none" strike="noStrike" cap="none" normalizeH="0" baseline="0" dirty="0" smtClean="0">
                <a:ln>
                  <a:noFill/>
                </a:ln>
                <a:solidFill>
                  <a:srgbClr val="47FFD1"/>
                </a:solidFill>
                <a:effectLst/>
                <a:latin typeface="Arial" pitchFamily="-65" charset="0"/>
              </a:rPr>
              <a:t>1</a:t>
            </a:r>
            <a:endParaRPr kumimoji="0" lang="en-US" sz="2000" b="0" i="0" u="none" strike="noStrike" cap="none" normalizeH="0" baseline="0" dirty="0">
              <a:ln>
                <a:noFill/>
              </a:ln>
              <a:solidFill>
                <a:srgbClr val="47FFD1"/>
              </a:solidFill>
              <a:effectLst/>
              <a:latin typeface="Arial" pitchFamily="-65" charset="0"/>
            </a:endParaRPr>
          </a:p>
        </p:txBody>
      </p:sp>
      <p:sp>
        <p:nvSpPr>
          <p:cNvPr id="8" name="Oval 7"/>
          <p:cNvSpPr/>
          <p:nvPr/>
        </p:nvSpPr>
        <p:spPr bwMode="auto">
          <a:xfrm>
            <a:off x="6400800" y="2895600"/>
            <a:ext cx="857547" cy="56263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E/∞</a:t>
            </a:r>
            <a:endParaRPr kumimoji="0" lang="en-US" sz="2000" b="0" i="0" u="none" strike="noStrike" cap="none" normalizeH="0" baseline="0" dirty="0">
              <a:ln>
                <a:noFill/>
              </a:ln>
              <a:solidFill>
                <a:schemeClr val="tx1"/>
              </a:solidFill>
              <a:effectLst/>
              <a:latin typeface="Arial" pitchFamily="-65" charset="0"/>
            </a:endParaRPr>
          </a:p>
        </p:txBody>
      </p:sp>
      <p:sp>
        <p:nvSpPr>
          <p:cNvPr id="9" name="Oval 8"/>
          <p:cNvSpPr/>
          <p:nvPr/>
        </p:nvSpPr>
        <p:spPr bwMode="auto">
          <a:xfrm>
            <a:off x="4343400" y="3810000"/>
            <a:ext cx="820917" cy="56263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D/</a:t>
            </a:r>
            <a:r>
              <a:rPr kumimoji="0" lang="en-US" sz="2000" b="0" i="0" u="none" strike="noStrike" cap="none" normalizeH="0" baseline="0" dirty="0" smtClean="0">
                <a:ln>
                  <a:noFill/>
                </a:ln>
                <a:solidFill>
                  <a:srgbClr val="47FFD1"/>
                </a:solidFill>
                <a:effectLst/>
                <a:latin typeface="Arial" pitchFamily="-65" charset="0"/>
              </a:rPr>
              <a:t>2</a:t>
            </a:r>
            <a:endParaRPr kumimoji="0" lang="en-US" sz="2000" b="0" i="0" u="none" strike="noStrike" cap="none" normalizeH="0" baseline="0" dirty="0">
              <a:ln>
                <a:noFill/>
              </a:ln>
              <a:solidFill>
                <a:srgbClr val="47FFD1"/>
              </a:solidFill>
              <a:effectLst/>
              <a:latin typeface="Arial" pitchFamily="-65" charset="0"/>
            </a:endParaRPr>
          </a:p>
        </p:txBody>
      </p:sp>
      <p:sp>
        <p:nvSpPr>
          <p:cNvPr id="10" name="Oval 9"/>
          <p:cNvSpPr/>
          <p:nvPr/>
        </p:nvSpPr>
        <p:spPr bwMode="auto">
          <a:xfrm>
            <a:off x="2133600" y="3657600"/>
            <a:ext cx="820917" cy="56263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C/</a:t>
            </a:r>
            <a:r>
              <a:rPr kumimoji="0" lang="en-US" sz="2000" b="0" i="0" u="none" strike="noStrike" cap="none" normalizeH="0" baseline="0" dirty="0" smtClean="0">
                <a:ln>
                  <a:noFill/>
                </a:ln>
                <a:solidFill>
                  <a:srgbClr val="47FFD1"/>
                </a:solidFill>
                <a:effectLst/>
                <a:latin typeface="Arial" pitchFamily="-65" charset="0"/>
              </a:rPr>
              <a:t>5</a:t>
            </a:r>
            <a:endParaRPr kumimoji="0" lang="en-US" sz="2000" b="0" i="0" u="none" strike="noStrike" cap="none" normalizeH="0" baseline="0" dirty="0">
              <a:ln>
                <a:noFill/>
              </a:ln>
              <a:solidFill>
                <a:srgbClr val="47FFD1"/>
              </a:solidFill>
              <a:effectLst/>
              <a:latin typeface="Arial" pitchFamily="-65" charset="0"/>
            </a:endParaRPr>
          </a:p>
        </p:txBody>
      </p:sp>
      <p:sp>
        <p:nvSpPr>
          <p:cNvPr id="12" name="Oval 11"/>
          <p:cNvSpPr/>
          <p:nvPr/>
        </p:nvSpPr>
        <p:spPr bwMode="auto">
          <a:xfrm>
            <a:off x="6553200" y="5105400"/>
            <a:ext cx="837295" cy="56263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F/∞</a:t>
            </a:r>
            <a:endParaRPr kumimoji="0" lang="en-US" sz="2000" b="0" i="0" u="none" strike="noStrike" cap="none" normalizeH="0" baseline="0" dirty="0">
              <a:ln>
                <a:noFill/>
              </a:ln>
              <a:solidFill>
                <a:schemeClr val="tx1"/>
              </a:solidFill>
              <a:effectLst/>
              <a:latin typeface="Arial" pitchFamily="-65" charset="0"/>
            </a:endParaRPr>
          </a:p>
        </p:txBody>
      </p:sp>
      <p:cxnSp>
        <p:nvCxnSpPr>
          <p:cNvPr id="14" name="Straight Arrow Connector 13"/>
          <p:cNvCxnSpPr>
            <a:stCxn id="6" idx="6"/>
            <a:endCxn id="7" idx="2"/>
          </p:cNvCxnSpPr>
          <p:nvPr/>
        </p:nvCxnSpPr>
        <p:spPr bwMode="auto">
          <a:xfrm flipV="1">
            <a:off x="3714651" y="1881515"/>
            <a:ext cx="1009749" cy="152400"/>
          </a:xfrm>
          <a:prstGeom prst="straightConnector1">
            <a:avLst/>
          </a:prstGeom>
          <a:ln>
            <a:headEnd type="none" w="med" len="med"/>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6" idx="4"/>
            <a:endCxn id="10" idx="0"/>
          </p:cNvCxnSpPr>
          <p:nvPr/>
        </p:nvCxnSpPr>
        <p:spPr bwMode="auto">
          <a:xfrm rot="5400000">
            <a:off x="2253408" y="2605882"/>
            <a:ext cx="1342370" cy="761067"/>
          </a:xfrm>
          <a:prstGeom prst="straightConnector1">
            <a:avLst/>
          </a:prstGeom>
          <a:ln>
            <a:headEnd type="none" w="med" len="med"/>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5"/>
            <a:endCxn id="9" idx="1"/>
          </p:cNvCxnSpPr>
          <p:nvPr/>
        </p:nvCxnSpPr>
        <p:spPr bwMode="auto">
          <a:xfrm rot="16200000" flipH="1">
            <a:off x="3199382" y="2628156"/>
            <a:ext cx="1659560" cy="868917"/>
          </a:xfrm>
          <a:prstGeom prst="straightConnector1">
            <a:avLst/>
          </a:prstGeom>
          <a:ln>
            <a:headEnd type="none" w="med" len="med"/>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7" idx="5"/>
            <a:endCxn id="8" idx="1"/>
          </p:cNvCxnSpPr>
          <p:nvPr/>
        </p:nvCxnSpPr>
        <p:spPr bwMode="auto">
          <a:xfrm rot="16200000" flipH="1">
            <a:off x="5518468" y="1970078"/>
            <a:ext cx="897560" cy="1118273"/>
          </a:xfrm>
          <a:prstGeom prst="straightConnector1">
            <a:avLst/>
          </a:prstGeom>
          <a:solidFill>
            <a:schemeClr val="bg1"/>
          </a:solidFill>
          <a:ln w="9525" cap="flat" cmpd="sng" algn="ctr">
            <a:solidFill>
              <a:schemeClr val="tx1"/>
            </a:solidFill>
            <a:prstDash val="solid"/>
            <a:round/>
            <a:headEnd type="none" w="med" len="med"/>
            <a:tailEnd type="none"/>
          </a:ln>
          <a:effectLst/>
        </p:spPr>
      </p:cxnSp>
      <p:cxnSp>
        <p:nvCxnSpPr>
          <p:cNvPr id="22" name="Straight Arrow Connector 21"/>
          <p:cNvCxnSpPr>
            <a:stCxn id="9" idx="6"/>
            <a:endCxn id="8" idx="3"/>
          </p:cNvCxnSpPr>
          <p:nvPr/>
        </p:nvCxnSpPr>
        <p:spPr bwMode="auto">
          <a:xfrm flipV="1">
            <a:off x="5164317" y="3375835"/>
            <a:ext cx="1362068" cy="715480"/>
          </a:xfrm>
          <a:prstGeom prst="straightConnector1">
            <a:avLst/>
          </a:prstGeom>
          <a:solidFill>
            <a:schemeClr val="bg1"/>
          </a:solidFill>
          <a:ln w="9525" cap="flat" cmpd="sng" algn="ctr">
            <a:solidFill>
              <a:schemeClr val="tx1"/>
            </a:solidFill>
            <a:prstDash val="solid"/>
            <a:round/>
            <a:headEnd type="none" w="med" len="med"/>
            <a:tailEnd type="none"/>
          </a:ln>
          <a:effectLst/>
        </p:spPr>
      </p:cxnSp>
      <p:cxnSp>
        <p:nvCxnSpPr>
          <p:cNvPr id="24" name="Straight Arrow Connector 23"/>
          <p:cNvCxnSpPr>
            <a:stCxn id="9" idx="5"/>
            <a:endCxn id="12" idx="1"/>
          </p:cNvCxnSpPr>
          <p:nvPr/>
        </p:nvCxnSpPr>
        <p:spPr bwMode="auto">
          <a:xfrm rot="16200000" flipH="1">
            <a:off x="5411177" y="3923153"/>
            <a:ext cx="897560" cy="1631723"/>
          </a:xfrm>
          <a:prstGeom prst="straightConnector1">
            <a:avLst/>
          </a:prstGeom>
          <a:solidFill>
            <a:schemeClr val="bg1"/>
          </a:solidFill>
          <a:ln w="9525" cap="flat" cmpd="sng" algn="ctr">
            <a:solidFill>
              <a:schemeClr val="tx1"/>
            </a:solidFill>
            <a:prstDash val="solid"/>
            <a:round/>
            <a:headEnd type="none" w="med" len="med"/>
            <a:tailEnd type="none"/>
          </a:ln>
          <a:effectLst/>
        </p:spPr>
      </p:cxnSp>
      <p:sp>
        <p:nvSpPr>
          <p:cNvPr id="27" name="TextBox 26"/>
          <p:cNvSpPr txBox="1"/>
          <p:nvPr/>
        </p:nvSpPr>
        <p:spPr>
          <a:xfrm>
            <a:off x="3886200" y="1981200"/>
            <a:ext cx="327308" cy="400110"/>
          </a:xfrm>
          <a:prstGeom prst="rect">
            <a:avLst/>
          </a:prstGeom>
          <a:noFill/>
        </p:spPr>
        <p:txBody>
          <a:bodyPr wrap="none" rtlCol="0">
            <a:spAutoFit/>
          </a:bodyPr>
          <a:lstStyle/>
          <a:p>
            <a:r>
              <a:rPr lang="en-US" dirty="0" smtClean="0"/>
              <a:t>1</a:t>
            </a:r>
            <a:endParaRPr lang="en-US" dirty="0"/>
          </a:p>
        </p:txBody>
      </p:sp>
      <p:sp>
        <p:nvSpPr>
          <p:cNvPr id="28" name="TextBox 27"/>
          <p:cNvSpPr txBox="1"/>
          <p:nvPr/>
        </p:nvSpPr>
        <p:spPr>
          <a:xfrm>
            <a:off x="4114800" y="3048000"/>
            <a:ext cx="381000" cy="400110"/>
          </a:xfrm>
          <a:prstGeom prst="rect">
            <a:avLst/>
          </a:prstGeom>
          <a:noFill/>
        </p:spPr>
        <p:txBody>
          <a:bodyPr wrap="square" rtlCol="0">
            <a:spAutoFit/>
          </a:bodyPr>
          <a:lstStyle/>
          <a:p>
            <a:r>
              <a:rPr lang="en-US" dirty="0" smtClean="0"/>
              <a:t>2</a:t>
            </a:r>
            <a:endParaRPr lang="en-US" dirty="0"/>
          </a:p>
        </p:txBody>
      </p:sp>
      <p:sp>
        <p:nvSpPr>
          <p:cNvPr id="29" name="TextBox 28"/>
          <p:cNvSpPr txBox="1"/>
          <p:nvPr/>
        </p:nvSpPr>
        <p:spPr>
          <a:xfrm>
            <a:off x="5791200" y="2133600"/>
            <a:ext cx="327308" cy="400110"/>
          </a:xfrm>
          <a:prstGeom prst="rect">
            <a:avLst/>
          </a:prstGeom>
          <a:noFill/>
        </p:spPr>
        <p:txBody>
          <a:bodyPr wrap="none" rtlCol="0">
            <a:spAutoFit/>
          </a:bodyPr>
          <a:lstStyle/>
          <a:p>
            <a:r>
              <a:rPr lang="en-US" dirty="0" smtClean="0"/>
              <a:t>4</a:t>
            </a:r>
            <a:endParaRPr lang="en-US" dirty="0"/>
          </a:p>
        </p:txBody>
      </p:sp>
      <p:cxnSp>
        <p:nvCxnSpPr>
          <p:cNvPr id="31" name="Straight Arrow Connector 30"/>
          <p:cNvCxnSpPr>
            <a:stCxn id="8" idx="4"/>
            <a:endCxn id="12" idx="0"/>
          </p:cNvCxnSpPr>
          <p:nvPr/>
        </p:nvCxnSpPr>
        <p:spPr bwMode="auto">
          <a:xfrm rot="16200000" flipH="1">
            <a:off x="6077126" y="4210678"/>
            <a:ext cx="1647170" cy="142274"/>
          </a:xfrm>
          <a:prstGeom prst="straightConnector1">
            <a:avLst/>
          </a:prstGeom>
          <a:solidFill>
            <a:schemeClr val="bg1"/>
          </a:solidFill>
          <a:ln w="9525" cap="flat" cmpd="sng" algn="ctr">
            <a:solidFill>
              <a:schemeClr val="tx1"/>
            </a:solidFill>
            <a:prstDash val="solid"/>
            <a:round/>
            <a:headEnd type="none" w="med" len="med"/>
            <a:tailEnd type="none"/>
          </a:ln>
          <a:effectLst/>
        </p:spPr>
      </p:cxnSp>
      <p:sp>
        <p:nvSpPr>
          <p:cNvPr id="33" name="TextBox 32"/>
          <p:cNvSpPr txBox="1"/>
          <p:nvPr/>
        </p:nvSpPr>
        <p:spPr>
          <a:xfrm>
            <a:off x="5638800" y="3810000"/>
            <a:ext cx="327308" cy="400110"/>
          </a:xfrm>
          <a:prstGeom prst="rect">
            <a:avLst/>
          </a:prstGeom>
          <a:noFill/>
        </p:spPr>
        <p:txBody>
          <a:bodyPr wrap="none" rtlCol="0">
            <a:spAutoFit/>
          </a:bodyPr>
          <a:lstStyle/>
          <a:p>
            <a:r>
              <a:rPr lang="en-US" dirty="0" smtClean="0"/>
              <a:t>1</a:t>
            </a:r>
            <a:endParaRPr lang="en-US" dirty="0"/>
          </a:p>
        </p:txBody>
      </p:sp>
      <p:sp>
        <p:nvSpPr>
          <p:cNvPr id="34" name="TextBox 33"/>
          <p:cNvSpPr txBox="1"/>
          <p:nvPr/>
        </p:nvSpPr>
        <p:spPr>
          <a:xfrm>
            <a:off x="6781800" y="4038600"/>
            <a:ext cx="327308" cy="400110"/>
          </a:xfrm>
          <a:prstGeom prst="rect">
            <a:avLst/>
          </a:prstGeom>
          <a:noFill/>
        </p:spPr>
        <p:txBody>
          <a:bodyPr wrap="none" rtlCol="0">
            <a:spAutoFit/>
          </a:bodyPr>
          <a:lstStyle/>
          <a:p>
            <a:r>
              <a:rPr lang="en-US" dirty="0" smtClean="0"/>
              <a:t>1</a:t>
            </a:r>
            <a:endParaRPr lang="en-US" dirty="0"/>
          </a:p>
        </p:txBody>
      </p:sp>
      <p:sp>
        <p:nvSpPr>
          <p:cNvPr id="35" name="TextBox 34"/>
          <p:cNvSpPr txBox="1"/>
          <p:nvPr/>
        </p:nvSpPr>
        <p:spPr>
          <a:xfrm>
            <a:off x="5257800" y="4648200"/>
            <a:ext cx="327308" cy="400110"/>
          </a:xfrm>
          <a:prstGeom prst="rect">
            <a:avLst/>
          </a:prstGeom>
          <a:noFill/>
        </p:spPr>
        <p:txBody>
          <a:bodyPr wrap="none" rtlCol="0">
            <a:spAutoFit/>
          </a:bodyPr>
          <a:lstStyle/>
          <a:p>
            <a:r>
              <a:rPr lang="en-US" dirty="0" smtClean="0"/>
              <a:t>3</a:t>
            </a:r>
            <a:endParaRPr lang="en-US" dirty="0"/>
          </a:p>
        </p:txBody>
      </p:sp>
      <p:sp>
        <p:nvSpPr>
          <p:cNvPr id="44" name="TextBox 43"/>
          <p:cNvSpPr txBox="1"/>
          <p:nvPr/>
        </p:nvSpPr>
        <p:spPr>
          <a:xfrm>
            <a:off x="2362200" y="2743200"/>
            <a:ext cx="327308" cy="400110"/>
          </a:xfrm>
          <a:prstGeom prst="rect">
            <a:avLst/>
          </a:prstGeom>
          <a:noFill/>
        </p:spPr>
        <p:txBody>
          <a:bodyPr wrap="none" rtlCol="0">
            <a:spAutoFit/>
          </a:bodyPr>
          <a:lstStyle/>
          <a:p>
            <a:r>
              <a:rPr lang="en-US" dirty="0" smtClean="0"/>
              <a:t>5</a:t>
            </a:r>
            <a:endParaRPr lang="en-US" dirty="0"/>
          </a:p>
        </p:txBody>
      </p:sp>
      <p:sp>
        <p:nvSpPr>
          <p:cNvPr id="45" name="5-Point Star 44"/>
          <p:cNvSpPr/>
          <p:nvPr/>
        </p:nvSpPr>
        <p:spPr bwMode="auto">
          <a:xfrm>
            <a:off x="7162800" y="5181600"/>
            <a:ext cx="539703" cy="465348"/>
          </a:xfrm>
          <a:prstGeom prst="star5">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sp>
      <p:sp>
        <p:nvSpPr>
          <p:cNvPr id="46" name="TextBox 45"/>
          <p:cNvSpPr txBox="1"/>
          <p:nvPr/>
        </p:nvSpPr>
        <p:spPr>
          <a:xfrm>
            <a:off x="2209800" y="1295400"/>
            <a:ext cx="726306" cy="400110"/>
          </a:xfrm>
          <a:prstGeom prst="rect">
            <a:avLst/>
          </a:prstGeom>
          <a:noFill/>
        </p:spPr>
        <p:txBody>
          <a:bodyPr wrap="none" rtlCol="0">
            <a:spAutoFit/>
          </a:bodyPr>
          <a:lstStyle/>
          <a:p>
            <a:r>
              <a:rPr lang="en-US" dirty="0" smtClean="0"/>
              <a:t>Start</a:t>
            </a:r>
            <a:endParaRPr lang="en-US" dirty="0"/>
          </a:p>
        </p:txBody>
      </p:sp>
      <p:sp>
        <p:nvSpPr>
          <p:cNvPr id="47" name="TextBox 46"/>
          <p:cNvSpPr txBox="1"/>
          <p:nvPr/>
        </p:nvSpPr>
        <p:spPr>
          <a:xfrm>
            <a:off x="7848600" y="5257800"/>
            <a:ext cx="712029" cy="400110"/>
          </a:xfrm>
          <a:prstGeom prst="rect">
            <a:avLst/>
          </a:prstGeom>
          <a:noFill/>
        </p:spPr>
        <p:txBody>
          <a:bodyPr wrap="none" rtlCol="0">
            <a:spAutoFit/>
          </a:bodyPr>
          <a:lstStyle/>
          <a:p>
            <a:r>
              <a:rPr lang="en-US" dirty="0" err="1" smtClean="0"/>
              <a:t>Dest</a:t>
            </a:r>
            <a:endParaRPr lang="en-US" dirty="0"/>
          </a:p>
        </p:txBody>
      </p:sp>
      <p:sp>
        <p:nvSpPr>
          <p:cNvPr id="51" name="TextBox 50"/>
          <p:cNvSpPr txBox="1"/>
          <p:nvPr/>
        </p:nvSpPr>
        <p:spPr>
          <a:xfrm>
            <a:off x="6248400" y="1219200"/>
            <a:ext cx="2438400" cy="1015663"/>
          </a:xfrm>
          <a:prstGeom prst="rect">
            <a:avLst/>
          </a:prstGeom>
          <a:noFill/>
        </p:spPr>
        <p:txBody>
          <a:bodyPr wrap="square" rtlCol="0">
            <a:spAutoFit/>
          </a:bodyPr>
          <a:lstStyle/>
          <a:p>
            <a:r>
              <a:rPr lang="en-US" dirty="0" smtClean="0">
                <a:solidFill>
                  <a:schemeClr val="accent1">
                    <a:lumMod val="60000"/>
                    <a:lumOff val="40000"/>
                  </a:schemeClr>
                </a:solidFill>
              </a:rPr>
              <a:t>Look at neighbors of A and calculate their distances</a:t>
            </a:r>
            <a:endParaRPr lang="en-US" dirty="0">
              <a:solidFill>
                <a:schemeClr val="accent1">
                  <a:lumMod val="60000"/>
                  <a:lumOff val="40000"/>
                </a:schemeClr>
              </a:solidFill>
            </a:endParaRPr>
          </a:p>
        </p:txBody>
      </p:sp>
      <p:sp>
        <p:nvSpPr>
          <p:cNvPr id="53" name="Oval 52"/>
          <p:cNvSpPr/>
          <p:nvPr/>
        </p:nvSpPr>
        <p:spPr bwMode="auto">
          <a:xfrm>
            <a:off x="304800" y="5257800"/>
            <a:ext cx="533400" cy="562630"/>
          </a:xfrm>
          <a:prstGeom prst="ellipse">
            <a:avLst/>
          </a:prstGeom>
          <a:solidFill>
            <a:schemeClr val="bg1"/>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54" name="TextBox 53"/>
          <p:cNvSpPr txBox="1"/>
          <p:nvPr/>
        </p:nvSpPr>
        <p:spPr>
          <a:xfrm>
            <a:off x="990600" y="5334000"/>
            <a:ext cx="3250159" cy="400110"/>
          </a:xfrm>
          <a:prstGeom prst="rect">
            <a:avLst/>
          </a:prstGeom>
          <a:noFill/>
        </p:spPr>
        <p:txBody>
          <a:bodyPr wrap="none" rtlCol="0">
            <a:spAutoFit/>
          </a:bodyPr>
          <a:lstStyle/>
          <a:p>
            <a:r>
              <a:rPr lang="en-US" dirty="0" smtClean="0">
                <a:solidFill>
                  <a:schemeClr val="tx2"/>
                </a:solidFill>
              </a:rPr>
              <a:t>Nodes under consideration</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Oval 2"/>
          <p:cNvSpPr/>
          <p:nvPr/>
        </p:nvSpPr>
        <p:spPr bwMode="auto">
          <a:xfrm>
            <a:off x="2895600" y="1752600"/>
            <a:ext cx="819051" cy="562630"/>
          </a:xfrm>
          <a:prstGeom prst="ellipse">
            <a:avLst/>
          </a:prstGeom>
          <a:solidFill>
            <a:schemeClr val="bg1"/>
          </a:solidFill>
          <a:ln w="38100" cap="flat" cmpd="sng" algn="ctr">
            <a:solidFill>
              <a:srgbClr val="9B5D1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A/0</a:t>
            </a:r>
            <a:endParaRPr kumimoji="0" lang="en-US" sz="2000" b="0" i="0" u="none" strike="noStrike" cap="none" normalizeH="0" baseline="0" dirty="0">
              <a:ln>
                <a:noFill/>
              </a:ln>
              <a:solidFill>
                <a:schemeClr val="tx1"/>
              </a:solidFill>
              <a:effectLst/>
              <a:latin typeface="Arial" pitchFamily="-65" charset="0"/>
            </a:endParaRPr>
          </a:p>
        </p:txBody>
      </p:sp>
      <p:sp>
        <p:nvSpPr>
          <p:cNvPr id="4" name="Oval 3"/>
          <p:cNvSpPr/>
          <p:nvPr/>
        </p:nvSpPr>
        <p:spPr bwMode="auto">
          <a:xfrm>
            <a:off x="4800600" y="1600200"/>
            <a:ext cx="801018" cy="562630"/>
          </a:xfrm>
          <a:prstGeom prst="ellipse">
            <a:avLst/>
          </a:prstGeom>
          <a:solidFill>
            <a:schemeClr val="bg1"/>
          </a:solidFill>
          <a:ln w="53975" cap="flat" cmpd="sng" algn="ctr">
            <a:solidFill>
              <a:srgbClr val="FF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B/</a:t>
            </a:r>
            <a:r>
              <a:rPr kumimoji="0" lang="en-US" sz="2000" b="0" i="0" u="none" strike="noStrike" cap="none" normalizeH="0" baseline="0" dirty="0" smtClean="0">
                <a:ln>
                  <a:noFill/>
                </a:ln>
                <a:solidFill>
                  <a:schemeClr val="accent2">
                    <a:lumMod val="60000"/>
                    <a:lumOff val="40000"/>
                  </a:schemeClr>
                </a:solidFill>
                <a:effectLst/>
                <a:latin typeface="Arial" pitchFamily="-65" charset="0"/>
              </a:rPr>
              <a:t>1</a:t>
            </a:r>
            <a:endParaRPr kumimoji="0" lang="en-US" sz="2000" b="0" i="0" u="none" strike="noStrike" cap="none" normalizeH="0" baseline="0" dirty="0">
              <a:ln>
                <a:noFill/>
              </a:ln>
              <a:solidFill>
                <a:schemeClr val="accent2">
                  <a:lumMod val="60000"/>
                  <a:lumOff val="40000"/>
                </a:schemeClr>
              </a:solidFill>
              <a:effectLst/>
              <a:latin typeface="Arial" pitchFamily="-65" charset="0"/>
            </a:endParaRPr>
          </a:p>
        </p:txBody>
      </p:sp>
      <p:sp>
        <p:nvSpPr>
          <p:cNvPr id="5" name="Oval 4"/>
          <p:cNvSpPr/>
          <p:nvPr/>
        </p:nvSpPr>
        <p:spPr bwMode="auto">
          <a:xfrm>
            <a:off x="6400800" y="2895600"/>
            <a:ext cx="801018" cy="56263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E/</a:t>
            </a:r>
            <a:r>
              <a:rPr kumimoji="0" lang="en-US" sz="2000" b="0" i="0" u="none" strike="noStrike" cap="none" normalizeH="0" baseline="0" dirty="0" smtClean="0">
                <a:ln>
                  <a:noFill/>
                </a:ln>
                <a:solidFill>
                  <a:srgbClr val="47FFD1"/>
                </a:solidFill>
                <a:effectLst/>
                <a:latin typeface="Arial" pitchFamily="-65" charset="0"/>
              </a:rPr>
              <a:t>5</a:t>
            </a:r>
            <a:endParaRPr kumimoji="0" lang="en-US" sz="2000" b="0" i="0" u="none" strike="noStrike" cap="none" normalizeH="0" baseline="0" dirty="0">
              <a:ln>
                <a:noFill/>
              </a:ln>
              <a:solidFill>
                <a:srgbClr val="47FFD1"/>
              </a:solidFill>
              <a:effectLst/>
              <a:latin typeface="Arial" pitchFamily="-65" charset="0"/>
            </a:endParaRPr>
          </a:p>
        </p:txBody>
      </p:sp>
      <p:sp>
        <p:nvSpPr>
          <p:cNvPr id="6" name="Oval 5"/>
          <p:cNvSpPr/>
          <p:nvPr/>
        </p:nvSpPr>
        <p:spPr bwMode="auto">
          <a:xfrm>
            <a:off x="4343400" y="3810000"/>
            <a:ext cx="820917" cy="562630"/>
          </a:xfrm>
          <a:prstGeom prst="ellipse">
            <a:avLst/>
          </a:prstGeom>
          <a:solidFill>
            <a:schemeClr val="bg1"/>
          </a:solidFill>
          <a:ln w="25400" cap="flat" cmpd="sng" algn="ctr">
            <a:solidFill>
              <a:srgbClr val="FF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D/</a:t>
            </a:r>
            <a:r>
              <a:rPr kumimoji="0" lang="en-US" sz="2000" b="0" i="0" u="none" strike="noStrike" cap="none" normalizeH="0" baseline="0" dirty="0" smtClean="0">
                <a:ln>
                  <a:noFill/>
                </a:ln>
                <a:solidFill>
                  <a:srgbClr val="8585E0"/>
                </a:solidFill>
                <a:effectLst/>
                <a:latin typeface="Arial" pitchFamily="-65" charset="0"/>
              </a:rPr>
              <a:t>2</a:t>
            </a:r>
            <a:endParaRPr kumimoji="0" lang="en-US" sz="2000" b="0" i="0" u="none" strike="noStrike" cap="none" normalizeH="0" baseline="0" dirty="0">
              <a:ln>
                <a:noFill/>
              </a:ln>
              <a:solidFill>
                <a:srgbClr val="8585E0"/>
              </a:solidFill>
              <a:effectLst/>
              <a:latin typeface="Arial" pitchFamily="-65" charset="0"/>
            </a:endParaRPr>
          </a:p>
        </p:txBody>
      </p:sp>
      <p:sp>
        <p:nvSpPr>
          <p:cNvPr id="7" name="Oval 6"/>
          <p:cNvSpPr/>
          <p:nvPr/>
        </p:nvSpPr>
        <p:spPr bwMode="auto">
          <a:xfrm>
            <a:off x="2133600" y="3657600"/>
            <a:ext cx="820917" cy="562630"/>
          </a:xfrm>
          <a:prstGeom prst="ellipse">
            <a:avLst/>
          </a:prstGeom>
          <a:solidFill>
            <a:schemeClr val="bg1"/>
          </a:solidFill>
          <a:ln w="25400" cap="flat" cmpd="sng" algn="ctr">
            <a:solidFill>
              <a:srgbClr val="FF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C/</a:t>
            </a:r>
            <a:r>
              <a:rPr kumimoji="0" lang="en-US" sz="2000" b="0" i="0" u="none" strike="noStrike" cap="none" normalizeH="0" baseline="0" dirty="0" smtClean="0">
                <a:ln>
                  <a:noFill/>
                </a:ln>
                <a:solidFill>
                  <a:srgbClr val="8585E0"/>
                </a:solidFill>
                <a:effectLst/>
                <a:latin typeface="Arial" pitchFamily="-65" charset="0"/>
              </a:rPr>
              <a:t>5</a:t>
            </a:r>
            <a:endParaRPr kumimoji="0" lang="en-US" sz="2000" b="0" i="0" u="none" strike="noStrike" cap="none" normalizeH="0" baseline="0" dirty="0">
              <a:ln>
                <a:noFill/>
              </a:ln>
              <a:solidFill>
                <a:srgbClr val="8585E0"/>
              </a:solidFill>
              <a:effectLst/>
              <a:latin typeface="Arial" pitchFamily="-65" charset="0"/>
            </a:endParaRPr>
          </a:p>
        </p:txBody>
      </p:sp>
      <p:sp>
        <p:nvSpPr>
          <p:cNvPr id="8" name="Oval 7"/>
          <p:cNvSpPr/>
          <p:nvPr/>
        </p:nvSpPr>
        <p:spPr bwMode="auto">
          <a:xfrm>
            <a:off x="6553200" y="5105400"/>
            <a:ext cx="837295" cy="56263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F/∞</a:t>
            </a:r>
            <a:endParaRPr kumimoji="0" lang="en-US" sz="2000" b="0" i="0" u="none" strike="noStrike" cap="none" normalizeH="0" baseline="0" dirty="0">
              <a:ln>
                <a:noFill/>
              </a:ln>
              <a:solidFill>
                <a:schemeClr val="tx1"/>
              </a:solidFill>
              <a:effectLst/>
              <a:latin typeface="Arial" pitchFamily="-65" charset="0"/>
            </a:endParaRPr>
          </a:p>
        </p:txBody>
      </p:sp>
      <p:cxnSp>
        <p:nvCxnSpPr>
          <p:cNvPr id="9" name="Straight Arrow Connector 8"/>
          <p:cNvCxnSpPr>
            <a:stCxn id="3" idx="6"/>
            <a:endCxn id="4" idx="2"/>
          </p:cNvCxnSpPr>
          <p:nvPr/>
        </p:nvCxnSpPr>
        <p:spPr bwMode="auto">
          <a:xfrm flipV="1">
            <a:off x="3714651" y="1881515"/>
            <a:ext cx="1085949" cy="152400"/>
          </a:xfrm>
          <a:prstGeom prst="straightConnector1">
            <a:avLst/>
          </a:prstGeom>
          <a:ln>
            <a:solidFill>
              <a:srgbClr val="8585E0"/>
            </a:solidFill>
            <a:headEnd type="none" w="med" len="med"/>
            <a:tailEnd type="none"/>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a:stCxn id="3" idx="4"/>
            <a:endCxn id="7" idx="0"/>
          </p:cNvCxnSpPr>
          <p:nvPr/>
        </p:nvCxnSpPr>
        <p:spPr bwMode="auto">
          <a:xfrm rot="5400000">
            <a:off x="2253408" y="2605882"/>
            <a:ext cx="1342370" cy="761067"/>
          </a:xfrm>
          <a:prstGeom prst="straightConnector1">
            <a:avLst/>
          </a:prstGeom>
          <a:ln>
            <a:solidFill>
              <a:schemeClr val="accent2">
                <a:lumMod val="60000"/>
                <a:lumOff val="40000"/>
              </a:schemeClr>
            </a:solidFill>
            <a:headEnd type="none" w="med" len="med"/>
            <a:tailEnd type="none"/>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a:stCxn id="3" idx="5"/>
            <a:endCxn id="6" idx="1"/>
          </p:cNvCxnSpPr>
          <p:nvPr/>
        </p:nvCxnSpPr>
        <p:spPr bwMode="auto">
          <a:xfrm rot="16200000" flipH="1">
            <a:off x="3199382" y="2628156"/>
            <a:ext cx="1659560" cy="868917"/>
          </a:xfrm>
          <a:prstGeom prst="straightConnector1">
            <a:avLst/>
          </a:prstGeom>
          <a:ln>
            <a:solidFill>
              <a:schemeClr val="accent2">
                <a:lumMod val="60000"/>
                <a:lumOff val="40000"/>
              </a:schemeClr>
            </a:solidFill>
            <a:headEnd type="none" w="med" len="med"/>
            <a:tailEnd type="none"/>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a:stCxn id="4" idx="5"/>
            <a:endCxn id="5" idx="1"/>
          </p:cNvCxnSpPr>
          <p:nvPr/>
        </p:nvCxnSpPr>
        <p:spPr bwMode="auto">
          <a:xfrm rot="16200000" flipH="1">
            <a:off x="5552429" y="2012318"/>
            <a:ext cx="897560" cy="1033794"/>
          </a:xfrm>
          <a:prstGeom prst="straightConnector1">
            <a:avLst/>
          </a:prstGeom>
          <a:ln>
            <a:headEnd type="none" w="med" len="med"/>
            <a:tailEnd type="non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6" idx="6"/>
            <a:endCxn id="5" idx="3"/>
          </p:cNvCxnSpPr>
          <p:nvPr/>
        </p:nvCxnSpPr>
        <p:spPr bwMode="auto">
          <a:xfrm flipV="1">
            <a:off x="5164317" y="3375835"/>
            <a:ext cx="1353789" cy="715480"/>
          </a:xfrm>
          <a:prstGeom prst="straightConnector1">
            <a:avLst/>
          </a:prstGeom>
          <a:solidFill>
            <a:schemeClr val="bg1"/>
          </a:solidFill>
          <a:ln w="9525" cap="flat" cmpd="sng" algn="ctr">
            <a:solidFill>
              <a:schemeClr val="tx1"/>
            </a:solidFill>
            <a:prstDash val="solid"/>
            <a:round/>
            <a:headEnd type="none" w="med" len="med"/>
            <a:tailEnd type="none"/>
          </a:ln>
          <a:effectLst/>
        </p:spPr>
      </p:cxnSp>
      <p:cxnSp>
        <p:nvCxnSpPr>
          <p:cNvPr id="14" name="Straight Arrow Connector 13"/>
          <p:cNvCxnSpPr>
            <a:stCxn id="6" idx="5"/>
            <a:endCxn id="8" idx="1"/>
          </p:cNvCxnSpPr>
          <p:nvPr/>
        </p:nvCxnSpPr>
        <p:spPr bwMode="auto">
          <a:xfrm rot="16200000" flipH="1">
            <a:off x="5411177" y="3923153"/>
            <a:ext cx="897560" cy="1631723"/>
          </a:xfrm>
          <a:prstGeom prst="straightConnector1">
            <a:avLst/>
          </a:prstGeom>
          <a:solidFill>
            <a:schemeClr val="bg1"/>
          </a:solidFill>
          <a:ln w="9525" cap="flat" cmpd="sng" algn="ctr">
            <a:solidFill>
              <a:schemeClr val="tx1"/>
            </a:solidFill>
            <a:prstDash val="solid"/>
            <a:round/>
            <a:headEnd type="none" w="med" len="med"/>
            <a:tailEnd type="none"/>
          </a:ln>
          <a:effectLst/>
        </p:spPr>
      </p:cxnSp>
      <p:sp>
        <p:nvSpPr>
          <p:cNvPr id="15" name="TextBox 14"/>
          <p:cNvSpPr txBox="1"/>
          <p:nvPr/>
        </p:nvSpPr>
        <p:spPr>
          <a:xfrm>
            <a:off x="3886200" y="1981200"/>
            <a:ext cx="327308" cy="400110"/>
          </a:xfrm>
          <a:prstGeom prst="rect">
            <a:avLst/>
          </a:prstGeom>
          <a:noFill/>
          <a:ln>
            <a:noFill/>
          </a:ln>
        </p:spPr>
        <p:txBody>
          <a:bodyPr wrap="none" rtlCol="0">
            <a:spAutoFit/>
          </a:bodyPr>
          <a:lstStyle/>
          <a:p>
            <a:r>
              <a:rPr lang="en-US" dirty="0" smtClean="0"/>
              <a:t>1</a:t>
            </a:r>
            <a:endParaRPr lang="en-US" dirty="0"/>
          </a:p>
        </p:txBody>
      </p:sp>
      <p:sp>
        <p:nvSpPr>
          <p:cNvPr id="16" name="TextBox 15"/>
          <p:cNvSpPr txBox="1"/>
          <p:nvPr/>
        </p:nvSpPr>
        <p:spPr>
          <a:xfrm>
            <a:off x="4114800" y="3048000"/>
            <a:ext cx="381000" cy="400110"/>
          </a:xfrm>
          <a:prstGeom prst="rect">
            <a:avLst/>
          </a:prstGeom>
          <a:noFill/>
        </p:spPr>
        <p:txBody>
          <a:bodyPr wrap="square" rtlCol="0">
            <a:spAutoFit/>
          </a:bodyPr>
          <a:lstStyle/>
          <a:p>
            <a:r>
              <a:rPr lang="en-US" dirty="0" smtClean="0"/>
              <a:t>2</a:t>
            </a:r>
            <a:endParaRPr lang="en-US" dirty="0"/>
          </a:p>
        </p:txBody>
      </p:sp>
      <p:sp>
        <p:nvSpPr>
          <p:cNvPr id="17" name="TextBox 16"/>
          <p:cNvSpPr txBox="1"/>
          <p:nvPr/>
        </p:nvSpPr>
        <p:spPr>
          <a:xfrm>
            <a:off x="5791200" y="2133600"/>
            <a:ext cx="327308" cy="400110"/>
          </a:xfrm>
          <a:prstGeom prst="rect">
            <a:avLst/>
          </a:prstGeom>
          <a:noFill/>
        </p:spPr>
        <p:txBody>
          <a:bodyPr wrap="none" rtlCol="0">
            <a:spAutoFit/>
          </a:bodyPr>
          <a:lstStyle/>
          <a:p>
            <a:r>
              <a:rPr lang="en-US" dirty="0" smtClean="0"/>
              <a:t>4</a:t>
            </a:r>
            <a:endParaRPr lang="en-US" dirty="0"/>
          </a:p>
        </p:txBody>
      </p:sp>
      <p:cxnSp>
        <p:nvCxnSpPr>
          <p:cNvPr id="18" name="Straight Arrow Connector 17"/>
          <p:cNvCxnSpPr>
            <a:stCxn id="5" idx="4"/>
            <a:endCxn id="8" idx="0"/>
          </p:cNvCxnSpPr>
          <p:nvPr/>
        </p:nvCxnSpPr>
        <p:spPr bwMode="auto">
          <a:xfrm rot="16200000" flipH="1">
            <a:off x="6062993" y="4196545"/>
            <a:ext cx="1647170" cy="170539"/>
          </a:xfrm>
          <a:prstGeom prst="straightConnector1">
            <a:avLst/>
          </a:prstGeom>
          <a:solidFill>
            <a:schemeClr val="bg1"/>
          </a:solidFill>
          <a:ln w="9525" cap="flat" cmpd="sng" algn="ctr">
            <a:solidFill>
              <a:schemeClr val="tx1"/>
            </a:solidFill>
            <a:prstDash val="solid"/>
            <a:round/>
            <a:headEnd type="none" w="med" len="med"/>
            <a:tailEnd type="none"/>
          </a:ln>
          <a:effectLst/>
        </p:spPr>
      </p:cxnSp>
      <p:sp>
        <p:nvSpPr>
          <p:cNvPr id="19" name="TextBox 18"/>
          <p:cNvSpPr txBox="1"/>
          <p:nvPr/>
        </p:nvSpPr>
        <p:spPr>
          <a:xfrm>
            <a:off x="5638800" y="3810000"/>
            <a:ext cx="327308" cy="400110"/>
          </a:xfrm>
          <a:prstGeom prst="rect">
            <a:avLst/>
          </a:prstGeom>
          <a:noFill/>
        </p:spPr>
        <p:txBody>
          <a:bodyPr wrap="none" rtlCol="0">
            <a:spAutoFit/>
          </a:bodyPr>
          <a:lstStyle/>
          <a:p>
            <a:r>
              <a:rPr lang="en-US" dirty="0" smtClean="0"/>
              <a:t>1</a:t>
            </a:r>
            <a:endParaRPr lang="en-US" dirty="0"/>
          </a:p>
        </p:txBody>
      </p:sp>
      <p:sp>
        <p:nvSpPr>
          <p:cNvPr id="20" name="TextBox 19"/>
          <p:cNvSpPr txBox="1"/>
          <p:nvPr/>
        </p:nvSpPr>
        <p:spPr>
          <a:xfrm>
            <a:off x="6781800" y="4038600"/>
            <a:ext cx="327308" cy="400110"/>
          </a:xfrm>
          <a:prstGeom prst="rect">
            <a:avLst/>
          </a:prstGeom>
          <a:noFill/>
        </p:spPr>
        <p:txBody>
          <a:bodyPr wrap="none" rtlCol="0">
            <a:spAutoFit/>
          </a:bodyPr>
          <a:lstStyle/>
          <a:p>
            <a:r>
              <a:rPr lang="en-US" dirty="0" smtClean="0"/>
              <a:t>1</a:t>
            </a:r>
            <a:endParaRPr lang="en-US" dirty="0"/>
          </a:p>
        </p:txBody>
      </p:sp>
      <p:sp>
        <p:nvSpPr>
          <p:cNvPr id="21" name="TextBox 20"/>
          <p:cNvSpPr txBox="1"/>
          <p:nvPr/>
        </p:nvSpPr>
        <p:spPr>
          <a:xfrm>
            <a:off x="5257800" y="4648200"/>
            <a:ext cx="327308" cy="400110"/>
          </a:xfrm>
          <a:prstGeom prst="rect">
            <a:avLst/>
          </a:prstGeom>
          <a:noFill/>
        </p:spPr>
        <p:txBody>
          <a:bodyPr wrap="none" rtlCol="0">
            <a:spAutoFit/>
          </a:bodyPr>
          <a:lstStyle/>
          <a:p>
            <a:r>
              <a:rPr lang="en-US" dirty="0" smtClean="0"/>
              <a:t>3</a:t>
            </a:r>
            <a:endParaRPr lang="en-US" dirty="0"/>
          </a:p>
        </p:txBody>
      </p:sp>
      <p:sp>
        <p:nvSpPr>
          <p:cNvPr id="22" name="TextBox 21"/>
          <p:cNvSpPr txBox="1"/>
          <p:nvPr/>
        </p:nvSpPr>
        <p:spPr>
          <a:xfrm>
            <a:off x="2362200" y="2743200"/>
            <a:ext cx="327308" cy="400110"/>
          </a:xfrm>
          <a:prstGeom prst="rect">
            <a:avLst/>
          </a:prstGeom>
          <a:noFill/>
        </p:spPr>
        <p:txBody>
          <a:bodyPr wrap="none" rtlCol="0">
            <a:spAutoFit/>
          </a:bodyPr>
          <a:lstStyle/>
          <a:p>
            <a:r>
              <a:rPr lang="en-US" dirty="0" smtClean="0"/>
              <a:t>5</a:t>
            </a:r>
            <a:endParaRPr lang="en-US" dirty="0"/>
          </a:p>
        </p:txBody>
      </p:sp>
      <p:sp>
        <p:nvSpPr>
          <p:cNvPr id="23" name="5-Point Star 22"/>
          <p:cNvSpPr/>
          <p:nvPr/>
        </p:nvSpPr>
        <p:spPr bwMode="auto">
          <a:xfrm>
            <a:off x="7162800" y="5181600"/>
            <a:ext cx="539703" cy="465348"/>
          </a:xfrm>
          <a:prstGeom prst="star5">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sp>
      <p:sp>
        <p:nvSpPr>
          <p:cNvPr id="24" name="TextBox 23"/>
          <p:cNvSpPr txBox="1"/>
          <p:nvPr/>
        </p:nvSpPr>
        <p:spPr>
          <a:xfrm>
            <a:off x="2209800" y="1295400"/>
            <a:ext cx="726306" cy="400110"/>
          </a:xfrm>
          <a:prstGeom prst="rect">
            <a:avLst/>
          </a:prstGeom>
          <a:noFill/>
        </p:spPr>
        <p:txBody>
          <a:bodyPr wrap="none" rtlCol="0">
            <a:spAutoFit/>
          </a:bodyPr>
          <a:lstStyle/>
          <a:p>
            <a:r>
              <a:rPr lang="en-US" dirty="0" smtClean="0"/>
              <a:t>Start</a:t>
            </a:r>
            <a:endParaRPr lang="en-US" dirty="0"/>
          </a:p>
        </p:txBody>
      </p:sp>
      <p:sp>
        <p:nvSpPr>
          <p:cNvPr id="25" name="TextBox 24"/>
          <p:cNvSpPr txBox="1"/>
          <p:nvPr/>
        </p:nvSpPr>
        <p:spPr>
          <a:xfrm>
            <a:off x="7848600" y="5257800"/>
            <a:ext cx="712029" cy="400110"/>
          </a:xfrm>
          <a:prstGeom prst="rect">
            <a:avLst/>
          </a:prstGeom>
          <a:noFill/>
        </p:spPr>
        <p:txBody>
          <a:bodyPr wrap="none" rtlCol="0">
            <a:spAutoFit/>
          </a:bodyPr>
          <a:lstStyle/>
          <a:p>
            <a:r>
              <a:rPr lang="en-US" dirty="0" err="1" smtClean="0"/>
              <a:t>Dest</a:t>
            </a:r>
            <a:endParaRPr lang="en-US" dirty="0"/>
          </a:p>
        </p:txBody>
      </p:sp>
      <p:sp>
        <p:nvSpPr>
          <p:cNvPr id="26" name="TextBox 25"/>
          <p:cNvSpPr txBox="1"/>
          <p:nvPr/>
        </p:nvSpPr>
        <p:spPr>
          <a:xfrm>
            <a:off x="6477000" y="1143000"/>
            <a:ext cx="2667000" cy="1631216"/>
          </a:xfrm>
          <a:prstGeom prst="rect">
            <a:avLst/>
          </a:prstGeom>
          <a:noFill/>
        </p:spPr>
        <p:txBody>
          <a:bodyPr wrap="square" rtlCol="0">
            <a:spAutoFit/>
          </a:bodyPr>
          <a:lstStyle/>
          <a:p>
            <a:r>
              <a:rPr lang="en-US" dirty="0" smtClean="0"/>
              <a:t>Of the nodes under consideration, </a:t>
            </a:r>
            <a:r>
              <a:rPr lang="en-US" dirty="0" smtClean="0">
                <a:solidFill>
                  <a:srgbClr val="FFCC66"/>
                </a:solidFill>
              </a:rPr>
              <a:t>look at node with smallest distance </a:t>
            </a:r>
            <a:r>
              <a:rPr lang="en-US" dirty="0" smtClean="0"/>
              <a:t>and </a:t>
            </a:r>
            <a:r>
              <a:rPr lang="en-US" dirty="0" smtClean="0">
                <a:solidFill>
                  <a:schemeClr val="accent1">
                    <a:lumMod val="60000"/>
                    <a:lumOff val="40000"/>
                  </a:schemeClr>
                </a:solidFill>
              </a:rPr>
              <a:t>calc distance to neighbors</a:t>
            </a:r>
            <a:endParaRPr lang="en-US" dirty="0">
              <a:solidFill>
                <a:schemeClr val="accent1">
                  <a:lumMod val="60000"/>
                  <a:lumOff val="40000"/>
                </a:schemeClr>
              </a:solidFill>
            </a:endParaRPr>
          </a:p>
        </p:txBody>
      </p:sp>
      <p:sp>
        <p:nvSpPr>
          <p:cNvPr id="27" name="Oval 26"/>
          <p:cNvSpPr/>
          <p:nvPr/>
        </p:nvSpPr>
        <p:spPr bwMode="auto">
          <a:xfrm>
            <a:off x="304800" y="4800600"/>
            <a:ext cx="533400" cy="562630"/>
          </a:xfrm>
          <a:prstGeom prst="ellipse">
            <a:avLst/>
          </a:prstGeom>
          <a:solidFill>
            <a:schemeClr val="bg1"/>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28" name="TextBox 27"/>
          <p:cNvSpPr txBox="1"/>
          <p:nvPr/>
        </p:nvSpPr>
        <p:spPr>
          <a:xfrm>
            <a:off x="990600" y="4876800"/>
            <a:ext cx="3250159" cy="400110"/>
          </a:xfrm>
          <a:prstGeom prst="rect">
            <a:avLst/>
          </a:prstGeom>
          <a:noFill/>
        </p:spPr>
        <p:txBody>
          <a:bodyPr wrap="none" rtlCol="0">
            <a:spAutoFit/>
          </a:bodyPr>
          <a:lstStyle/>
          <a:p>
            <a:r>
              <a:rPr lang="en-US" dirty="0" smtClean="0">
                <a:solidFill>
                  <a:schemeClr val="tx2"/>
                </a:solidFill>
              </a:rPr>
              <a:t>Nodes under consideration</a:t>
            </a:r>
            <a:endParaRPr lang="en-US" dirty="0">
              <a:solidFill>
                <a:schemeClr val="tx2"/>
              </a:solidFill>
            </a:endParaRPr>
          </a:p>
        </p:txBody>
      </p:sp>
      <p:sp>
        <p:nvSpPr>
          <p:cNvPr id="29" name="Oval 28"/>
          <p:cNvSpPr/>
          <p:nvPr/>
        </p:nvSpPr>
        <p:spPr bwMode="auto">
          <a:xfrm>
            <a:off x="304800" y="5533370"/>
            <a:ext cx="533400" cy="562630"/>
          </a:xfrm>
          <a:prstGeom prst="ellipse">
            <a:avLst/>
          </a:prstGeom>
          <a:solidFill>
            <a:schemeClr val="bg1"/>
          </a:solidFill>
          <a:ln w="38100" cap="flat" cmpd="sng" algn="ctr">
            <a:solidFill>
              <a:srgbClr val="9B5D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30" name="TextBox 29"/>
          <p:cNvSpPr txBox="1"/>
          <p:nvPr/>
        </p:nvSpPr>
        <p:spPr>
          <a:xfrm>
            <a:off x="990600" y="5619690"/>
            <a:ext cx="1724300" cy="400110"/>
          </a:xfrm>
          <a:prstGeom prst="rect">
            <a:avLst/>
          </a:prstGeom>
          <a:noFill/>
        </p:spPr>
        <p:txBody>
          <a:bodyPr wrap="none" rtlCol="0">
            <a:spAutoFit/>
          </a:bodyPr>
          <a:lstStyle/>
          <a:p>
            <a:r>
              <a:rPr lang="en-US" dirty="0" smtClean="0">
                <a:solidFill>
                  <a:srgbClr val="9B5D1F"/>
                </a:solidFill>
              </a:rPr>
              <a:t>Nodes visited</a:t>
            </a:r>
            <a:endParaRPr lang="en-US" dirty="0">
              <a:solidFill>
                <a:srgbClr val="9B5D1F"/>
              </a:solidFill>
            </a:endParaRPr>
          </a:p>
        </p:txBody>
      </p:sp>
      <p:sp>
        <p:nvSpPr>
          <p:cNvPr id="33" name="Lightning Bolt 32"/>
          <p:cNvSpPr/>
          <p:nvPr/>
        </p:nvSpPr>
        <p:spPr bwMode="auto">
          <a:xfrm flipH="1">
            <a:off x="5486400" y="1371600"/>
            <a:ext cx="381000" cy="324270"/>
          </a:xfrm>
          <a:prstGeom prst="lightningBolt">
            <a:avLst/>
          </a:prstGeom>
          <a:solidFill>
            <a:srgbClr val="FFCC66"/>
          </a:solidFill>
          <a:ln w="9525" cap="flat" cmpd="sng" algn="ctr">
            <a:solidFill>
              <a:schemeClr val="tx1"/>
            </a:solidFill>
            <a:prstDash val="solid"/>
            <a:round/>
            <a:headEnd type="none" w="med" len="med"/>
            <a:tailEnd type="none" w="med" len="med"/>
          </a:ln>
          <a:effectLst/>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27" name="Oval 26"/>
          <p:cNvSpPr/>
          <p:nvPr/>
        </p:nvSpPr>
        <p:spPr bwMode="auto">
          <a:xfrm>
            <a:off x="2895600" y="1752600"/>
            <a:ext cx="819051" cy="562630"/>
          </a:xfrm>
          <a:prstGeom prst="ellipse">
            <a:avLst/>
          </a:prstGeom>
          <a:solidFill>
            <a:schemeClr val="bg1"/>
          </a:solidFill>
          <a:ln w="38100" cap="flat" cmpd="sng" algn="ctr">
            <a:solidFill>
              <a:srgbClr val="9B5D1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A/0</a:t>
            </a:r>
            <a:endParaRPr kumimoji="0" lang="en-US" sz="2000" b="0" i="0" u="none" strike="noStrike" cap="none" normalizeH="0" baseline="0" dirty="0">
              <a:ln>
                <a:noFill/>
              </a:ln>
              <a:solidFill>
                <a:schemeClr val="tx1"/>
              </a:solidFill>
              <a:effectLst/>
              <a:latin typeface="Arial" pitchFamily="-65" charset="0"/>
            </a:endParaRPr>
          </a:p>
        </p:txBody>
      </p:sp>
      <p:sp>
        <p:nvSpPr>
          <p:cNvPr id="28" name="Oval 27"/>
          <p:cNvSpPr/>
          <p:nvPr/>
        </p:nvSpPr>
        <p:spPr bwMode="auto">
          <a:xfrm>
            <a:off x="4724400" y="1600200"/>
            <a:ext cx="801018" cy="562630"/>
          </a:xfrm>
          <a:prstGeom prst="ellipse">
            <a:avLst/>
          </a:prstGeom>
          <a:solidFill>
            <a:schemeClr val="bg1"/>
          </a:solidFill>
          <a:ln w="25400" cap="flat" cmpd="sng" algn="ctr">
            <a:solidFill>
              <a:srgbClr val="9B5D1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B/</a:t>
            </a:r>
            <a:r>
              <a:rPr kumimoji="0" lang="en-US" sz="2000" b="0" i="0" u="none" strike="noStrike" cap="none" normalizeH="0" baseline="0" dirty="0" smtClean="0">
                <a:ln>
                  <a:noFill/>
                </a:ln>
                <a:solidFill>
                  <a:schemeClr val="accent2">
                    <a:lumMod val="60000"/>
                    <a:lumOff val="40000"/>
                  </a:schemeClr>
                </a:solidFill>
                <a:effectLst/>
                <a:latin typeface="Arial" pitchFamily="-65" charset="0"/>
              </a:rPr>
              <a:t>1</a:t>
            </a:r>
            <a:endParaRPr kumimoji="0" lang="en-US" sz="2000" b="0" i="0" u="none" strike="noStrike" cap="none" normalizeH="0" baseline="0" dirty="0">
              <a:ln>
                <a:noFill/>
              </a:ln>
              <a:solidFill>
                <a:schemeClr val="accent2">
                  <a:lumMod val="60000"/>
                  <a:lumOff val="40000"/>
                </a:schemeClr>
              </a:solidFill>
              <a:effectLst/>
              <a:latin typeface="Arial" pitchFamily="-65" charset="0"/>
            </a:endParaRPr>
          </a:p>
        </p:txBody>
      </p:sp>
      <p:sp>
        <p:nvSpPr>
          <p:cNvPr id="29" name="Oval 28"/>
          <p:cNvSpPr/>
          <p:nvPr/>
        </p:nvSpPr>
        <p:spPr bwMode="auto">
          <a:xfrm>
            <a:off x="6400800" y="2895600"/>
            <a:ext cx="801018" cy="995422"/>
          </a:xfrm>
          <a:prstGeom prst="ellipse">
            <a:avLst/>
          </a:prstGeom>
          <a:solidFill>
            <a:schemeClr val="bg1"/>
          </a:solidFill>
          <a:ln w="25400" cap="flat" cmpd="sng" algn="ctr">
            <a:solidFill>
              <a:srgbClr val="FF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E/</a:t>
            </a:r>
            <a:r>
              <a:rPr lang="en-US" dirty="0" smtClean="0">
                <a:solidFill>
                  <a:schemeClr val="accent2">
                    <a:lumMod val="40000"/>
                    <a:lumOff val="60000"/>
                  </a:schemeClr>
                </a:solidFill>
              </a:rPr>
              <a:t>5</a:t>
            </a: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Arial" pitchFamily="-65" charset="0"/>
              </a:rPr>
              <a:t>E/</a:t>
            </a:r>
            <a:r>
              <a:rPr kumimoji="0" lang="en-US" sz="2000" b="0" i="0" u="none" strike="noStrike" cap="none" normalizeH="0" baseline="0" dirty="0" smtClean="0">
                <a:ln>
                  <a:noFill/>
                </a:ln>
                <a:solidFill>
                  <a:schemeClr val="accent1">
                    <a:lumMod val="60000"/>
                    <a:lumOff val="40000"/>
                  </a:schemeClr>
                </a:solidFill>
                <a:effectLst/>
                <a:latin typeface="Arial" pitchFamily="-65" charset="0"/>
              </a:rPr>
              <a:t>3</a:t>
            </a:r>
            <a:endParaRPr kumimoji="0" lang="en-US" sz="2000" b="0" i="0" u="none" strike="noStrike" cap="none" normalizeH="0" baseline="0" dirty="0">
              <a:ln>
                <a:noFill/>
              </a:ln>
              <a:solidFill>
                <a:schemeClr val="accent1">
                  <a:lumMod val="60000"/>
                  <a:lumOff val="40000"/>
                </a:schemeClr>
              </a:solidFill>
              <a:effectLst/>
              <a:latin typeface="Arial" pitchFamily="-65" charset="0"/>
            </a:endParaRPr>
          </a:p>
        </p:txBody>
      </p:sp>
      <p:sp>
        <p:nvSpPr>
          <p:cNvPr id="30" name="Oval 29"/>
          <p:cNvSpPr/>
          <p:nvPr/>
        </p:nvSpPr>
        <p:spPr bwMode="auto">
          <a:xfrm>
            <a:off x="4343400" y="3810000"/>
            <a:ext cx="820917" cy="562630"/>
          </a:xfrm>
          <a:prstGeom prst="ellipse">
            <a:avLst/>
          </a:prstGeom>
          <a:solidFill>
            <a:schemeClr val="bg1"/>
          </a:solidFill>
          <a:ln w="25400" cap="flat" cmpd="sng" algn="ctr">
            <a:solidFill>
              <a:srgbClr val="FF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D/</a:t>
            </a:r>
            <a:r>
              <a:rPr kumimoji="0" lang="en-US" sz="2000" b="0" i="0" u="none" strike="noStrike" cap="none" normalizeH="0" baseline="0" dirty="0" smtClean="0">
                <a:ln>
                  <a:noFill/>
                </a:ln>
                <a:solidFill>
                  <a:srgbClr val="8585E0"/>
                </a:solidFill>
                <a:effectLst/>
                <a:latin typeface="Arial" pitchFamily="-65" charset="0"/>
              </a:rPr>
              <a:t>2</a:t>
            </a:r>
            <a:endParaRPr kumimoji="0" lang="en-US" sz="2000" b="0" i="0" u="none" strike="noStrike" cap="none" normalizeH="0" baseline="0" dirty="0">
              <a:ln>
                <a:noFill/>
              </a:ln>
              <a:solidFill>
                <a:srgbClr val="8585E0"/>
              </a:solidFill>
              <a:effectLst/>
              <a:latin typeface="Arial" pitchFamily="-65" charset="0"/>
            </a:endParaRPr>
          </a:p>
        </p:txBody>
      </p:sp>
      <p:sp>
        <p:nvSpPr>
          <p:cNvPr id="31" name="Oval 30"/>
          <p:cNvSpPr/>
          <p:nvPr/>
        </p:nvSpPr>
        <p:spPr bwMode="auto">
          <a:xfrm>
            <a:off x="2133600" y="3657600"/>
            <a:ext cx="820917" cy="562630"/>
          </a:xfrm>
          <a:prstGeom prst="ellipse">
            <a:avLst/>
          </a:prstGeom>
          <a:solidFill>
            <a:schemeClr val="bg1"/>
          </a:solidFill>
          <a:ln w="25400" cap="flat" cmpd="sng" algn="ctr">
            <a:solidFill>
              <a:srgbClr val="FF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C/</a:t>
            </a:r>
            <a:r>
              <a:rPr kumimoji="0" lang="en-US" sz="2000" b="0" i="0" u="none" strike="noStrike" cap="none" normalizeH="0" baseline="0" dirty="0" smtClean="0">
                <a:ln>
                  <a:noFill/>
                </a:ln>
                <a:solidFill>
                  <a:srgbClr val="8585E0"/>
                </a:solidFill>
                <a:effectLst/>
                <a:latin typeface="Arial" pitchFamily="-65" charset="0"/>
              </a:rPr>
              <a:t>5</a:t>
            </a:r>
            <a:endParaRPr kumimoji="0" lang="en-US" sz="2000" b="0" i="0" u="none" strike="noStrike" cap="none" normalizeH="0" baseline="0" dirty="0">
              <a:ln>
                <a:noFill/>
              </a:ln>
              <a:solidFill>
                <a:srgbClr val="8585E0"/>
              </a:solidFill>
              <a:effectLst/>
              <a:latin typeface="Arial" pitchFamily="-65" charset="0"/>
            </a:endParaRPr>
          </a:p>
        </p:txBody>
      </p:sp>
      <p:sp>
        <p:nvSpPr>
          <p:cNvPr id="32" name="Oval 31"/>
          <p:cNvSpPr/>
          <p:nvPr/>
        </p:nvSpPr>
        <p:spPr bwMode="auto">
          <a:xfrm>
            <a:off x="6553200" y="5105400"/>
            <a:ext cx="780766" cy="56263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F/</a:t>
            </a:r>
            <a:r>
              <a:rPr lang="en-US" dirty="0" smtClean="0">
                <a:solidFill>
                  <a:srgbClr val="47FFD1"/>
                </a:solidFill>
              </a:rPr>
              <a:t>5</a:t>
            </a:r>
            <a:endParaRPr kumimoji="0" lang="en-US" sz="2000" b="0" i="0" u="none" strike="noStrike" cap="none" normalizeH="0" baseline="0" dirty="0">
              <a:ln>
                <a:noFill/>
              </a:ln>
              <a:solidFill>
                <a:srgbClr val="47FFD1"/>
              </a:solidFill>
              <a:effectLst/>
              <a:latin typeface="Arial" pitchFamily="-65" charset="0"/>
            </a:endParaRPr>
          </a:p>
        </p:txBody>
      </p:sp>
      <p:cxnSp>
        <p:nvCxnSpPr>
          <p:cNvPr id="33" name="Straight Arrow Connector 32"/>
          <p:cNvCxnSpPr>
            <a:stCxn id="27" idx="6"/>
            <a:endCxn id="28" idx="2"/>
          </p:cNvCxnSpPr>
          <p:nvPr/>
        </p:nvCxnSpPr>
        <p:spPr bwMode="auto">
          <a:xfrm flipV="1">
            <a:off x="3714651" y="1881515"/>
            <a:ext cx="1009749" cy="152400"/>
          </a:xfrm>
          <a:prstGeom prst="straightConnector1">
            <a:avLst/>
          </a:prstGeom>
          <a:ln>
            <a:solidFill>
              <a:srgbClr val="8585E0"/>
            </a:solidFill>
            <a:headEnd type="none" w="med" len="med"/>
            <a:tailEnd type="none"/>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a:stCxn id="27" idx="4"/>
            <a:endCxn id="31" idx="0"/>
          </p:cNvCxnSpPr>
          <p:nvPr/>
        </p:nvCxnSpPr>
        <p:spPr bwMode="auto">
          <a:xfrm rot="5400000">
            <a:off x="2253408" y="2605882"/>
            <a:ext cx="1342370" cy="761067"/>
          </a:xfrm>
          <a:prstGeom prst="straightConnector1">
            <a:avLst/>
          </a:prstGeom>
          <a:ln>
            <a:solidFill>
              <a:schemeClr val="accent2">
                <a:lumMod val="60000"/>
                <a:lumOff val="40000"/>
              </a:schemeClr>
            </a:solidFill>
            <a:headEnd type="none" w="med" len="med"/>
            <a:tailEnd type="none"/>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a:stCxn id="27" idx="5"/>
            <a:endCxn id="30" idx="1"/>
          </p:cNvCxnSpPr>
          <p:nvPr/>
        </p:nvCxnSpPr>
        <p:spPr bwMode="auto">
          <a:xfrm rot="16200000" flipH="1">
            <a:off x="3199382" y="2628156"/>
            <a:ext cx="1659560" cy="868917"/>
          </a:xfrm>
          <a:prstGeom prst="straightConnector1">
            <a:avLst/>
          </a:prstGeom>
          <a:ln>
            <a:solidFill>
              <a:schemeClr val="accent2">
                <a:lumMod val="60000"/>
                <a:lumOff val="40000"/>
              </a:schemeClr>
            </a:solidFill>
            <a:headEnd type="none" w="med" len="med"/>
            <a:tailEnd type="none"/>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a:stCxn id="28" idx="5"/>
            <a:endCxn id="29" idx="1"/>
          </p:cNvCxnSpPr>
          <p:nvPr/>
        </p:nvCxnSpPr>
        <p:spPr bwMode="auto">
          <a:xfrm rot="16200000" flipH="1">
            <a:off x="5482639" y="2005908"/>
            <a:ext cx="960941" cy="1109994"/>
          </a:xfrm>
          <a:prstGeom prst="straightConnector1">
            <a:avLst/>
          </a:prstGeom>
          <a:ln w="25400" cap="flat" cmpd="sng" algn="ctr">
            <a:solidFill>
              <a:schemeClr val="accent2">
                <a:lumMod val="40000"/>
                <a:lumOff val="60000"/>
              </a:schemeClr>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a:stCxn id="30" idx="6"/>
            <a:endCxn id="29" idx="3"/>
          </p:cNvCxnSpPr>
          <p:nvPr/>
        </p:nvCxnSpPr>
        <p:spPr bwMode="auto">
          <a:xfrm flipV="1">
            <a:off x="5164317" y="3745246"/>
            <a:ext cx="1353789" cy="346069"/>
          </a:xfrm>
          <a:prstGeom prst="straightConnector1">
            <a:avLst/>
          </a:prstGeom>
          <a:solidFill>
            <a:schemeClr val="bg1"/>
          </a:solidFill>
          <a:ln w="28575" cap="flat" cmpd="sng" algn="ctr">
            <a:solidFill>
              <a:schemeClr val="accent1">
                <a:lumMod val="60000"/>
                <a:lumOff val="40000"/>
              </a:schemeClr>
            </a:solidFill>
            <a:prstDash val="solid"/>
            <a:round/>
            <a:headEnd type="none" w="med" len="med"/>
            <a:tailEnd type="none" w="med" len="med"/>
          </a:ln>
          <a:effectLst/>
        </p:spPr>
      </p:cxnSp>
      <p:cxnSp>
        <p:nvCxnSpPr>
          <p:cNvPr id="38" name="Straight Arrow Connector 37"/>
          <p:cNvCxnSpPr>
            <a:stCxn id="30" idx="5"/>
            <a:endCxn id="32" idx="1"/>
          </p:cNvCxnSpPr>
          <p:nvPr/>
        </p:nvCxnSpPr>
        <p:spPr bwMode="auto">
          <a:xfrm rot="16200000" flipH="1">
            <a:off x="5407038" y="3927292"/>
            <a:ext cx="897560" cy="1623445"/>
          </a:xfrm>
          <a:prstGeom prst="straightConnector1">
            <a:avLst/>
          </a:prstGeom>
          <a:solidFill>
            <a:schemeClr val="bg1"/>
          </a:solidFill>
          <a:ln w="28575" cap="flat" cmpd="sng" algn="ctr">
            <a:solidFill>
              <a:srgbClr val="47FFD1"/>
            </a:solidFill>
            <a:prstDash val="solid"/>
            <a:round/>
            <a:headEnd type="none" w="med" len="med"/>
            <a:tailEnd type="none" w="med" len="med"/>
          </a:ln>
          <a:effectLst/>
        </p:spPr>
      </p:cxnSp>
      <p:sp>
        <p:nvSpPr>
          <p:cNvPr id="39" name="TextBox 38"/>
          <p:cNvSpPr txBox="1"/>
          <p:nvPr/>
        </p:nvSpPr>
        <p:spPr>
          <a:xfrm>
            <a:off x="3886200" y="1981200"/>
            <a:ext cx="327308" cy="400110"/>
          </a:xfrm>
          <a:prstGeom prst="rect">
            <a:avLst/>
          </a:prstGeom>
          <a:noFill/>
          <a:ln>
            <a:noFill/>
          </a:ln>
        </p:spPr>
        <p:txBody>
          <a:bodyPr wrap="none" rtlCol="0">
            <a:spAutoFit/>
          </a:bodyPr>
          <a:lstStyle/>
          <a:p>
            <a:r>
              <a:rPr lang="en-US" dirty="0" smtClean="0"/>
              <a:t>1</a:t>
            </a:r>
            <a:endParaRPr lang="en-US" dirty="0"/>
          </a:p>
        </p:txBody>
      </p:sp>
      <p:sp>
        <p:nvSpPr>
          <p:cNvPr id="40" name="TextBox 39"/>
          <p:cNvSpPr txBox="1"/>
          <p:nvPr/>
        </p:nvSpPr>
        <p:spPr>
          <a:xfrm>
            <a:off x="4114800" y="3048000"/>
            <a:ext cx="381000" cy="400110"/>
          </a:xfrm>
          <a:prstGeom prst="rect">
            <a:avLst/>
          </a:prstGeom>
          <a:noFill/>
        </p:spPr>
        <p:txBody>
          <a:bodyPr wrap="square" rtlCol="0">
            <a:spAutoFit/>
          </a:bodyPr>
          <a:lstStyle/>
          <a:p>
            <a:r>
              <a:rPr lang="en-US" dirty="0" smtClean="0"/>
              <a:t>2</a:t>
            </a:r>
            <a:endParaRPr lang="en-US" dirty="0"/>
          </a:p>
        </p:txBody>
      </p:sp>
      <p:sp>
        <p:nvSpPr>
          <p:cNvPr id="41" name="TextBox 40"/>
          <p:cNvSpPr txBox="1"/>
          <p:nvPr/>
        </p:nvSpPr>
        <p:spPr>
          <a:xfrm>
            <a:off x="5791200" y="2133600"/>
            <a:ext cx="327308" cy="400110"/>
          </a:xfrm>
          <a:prstGeom prst="rect">
            <a:avLst/>
          </a:prstGeom>
          <a:noFill/>
        </p:spPr>
        <p:txBody>
          <a:bodyPr wrap="none" rtlCol="0">
            <a:spAutoFit/>
          </a:bodyPr>
          <a:lstStyle/>
          <a:p>
            <a:r>
              <a:rPr lang="en-US" dirty="0" smtClean="0"/>
              <a:t>4</a:t>
            </a:r>
            <a:endParaRPr lang="en-US" dirty="0"/>
          </a:p>
        </p:txBody>
      </p:sp>
      <p:cxnSp>
        <p:nvCxnSpPr>
          <p:cNvPr id="42" name="Straight Arrow Connector 41"/>
          <p:cNvCxnSpPr>
            <a:stCxn id="29" idx="4"/>
            <a:endCxn id="32" idx="0"/>
          </p:cNvCxnSpPr>
          <p:nvPr/>
        </p:nvCxnSpPr>
        <p:spPr bwMode="auto">
          <a:xfrm rot="16200000" flipH="1">
            <a:off x="6265257" y="4427074"/>
            <a:ext cx="1214378" cy="142274"/>
          </a:xfrm>
          <a:prstGeom prst="straightConnector1">
            <a:avLst/>
          </a:prstGeom>
          <a:solidFill>
            <a:schemeClr val="bg1"/>
          </a:solidFill>
          <a:ln w="9525" cap="flat" cmpd="sng" algn="ctr">
            <a:solidFill>
              <a:schemeClr val="tx1"/>
            </a:solidFill>
            <a:prstDash val="solid"/>
            <a:round/>
            <a:headEnd type="none" w="med" len="med"/>
            <a:tailEnd type="none"/>
          </a:ln>
          <a:effectLst/>
        </p:spPr>
      </p:cxnSp>
      <p:sp>
        <p:nvSpPr>
          <p:cNvPr id="43" name="TextBox 42"/>
          <p:cNvSpPr txBox="1"/>
          <p:nvPr/>
        </p:nvSpPr>
        <p:spPr>
          <a:xfrm>
            <a:off x="5638800" y="3810000"/>
            <a:ext cx="327308" cy="400110"/>
          </a:xfrm>
          <a:prstGeom prst="rect">
            <a:avLst/>
          </a:prstGeom>
          <a:noFill/>
        </p:spPr>
        <p:txBody>
          <a:bodyPr wrap="none" rtlCol="0">
            <a:spAutoFit/>
          </a:bodyPr>
          <a:lstStyle/>
          <a:p>
            <a:r>
              <a:rPr lang="en-US" dirty="0" smtClean="0"/>
              <a:t>1</a:t>
            </a:r>
            <a:endParaRPr lang="en-US" dirty="0"/>
          </a:p>
        </p:txBody>
      </p:sp>
      <p:sp>
        <p:nvSpPr>
          <p:cNvPr id="44" name="TextBox 43"/>
          <p:cNvSpPr txBox="1"/>
          <p:nvPr/>
        </p:nvSpPr>
        <p:spPr>
          <a:xfrm>
            <a:off x="6781800" y="4038600"/>
            <a:ext cx="327308" cy="400110"/>
          </a:xfrm>
          <a:prstGeom prst="rect">
            <a:avLst/>
          </a:prstGeom>
          <a:noFill/>
        </p:spPr>
        <p:txBody>
          <a:bodyPr wrap="none" rtlCol="0">
            <a:spAutoFit/>
          </a:bodyPr>
          <a:lstStyle/>
          <a:p>
            <a:r>
              <a:rPr lang="en-US" dirty="0" smtClean="0"/>
              <a:t>1</a:t>
            </a:r>
            <a:endParaRPr lang="en-US" dirty="0"/>
          </a:p>
        </p:txBody>
      </p:sp>
      <p:sp>
        <p:nvSpPr>
          <p:cNvPr id="45" name="TextBox 44"/>
          <p:cNvSpPr txBox="1"/>
          <p:nvPr/>
        </p:nvSpPr>
        <p:spPr>
          <a:xfrm>
            <a:off x="5257800" y="4648200"/>
            <a:ext cx="327308" cy="400110"/>
          </a:xfrm>
          <a:prstGeom prst="rect">
            <a:avLst/>
          </a:prstGeom>
          <a:noFill/>
        </p:spPr>
        <p:txBody>
          <a:bodyPr wrap="none" rtlCol="0">
            <a:spAutoFit/>
          </a:bodyPr>
          <a:lstStyle/>
          <a:p>
            <a:r>
              <a:rPr lang="en-US" dirty="0" smtClean="0"/>
              <a:t>3</a:t>
            </a:r>
            <a:endParaRPr lang="en-US" dirty="0"/>
          </a:p>
        </p:txBody>
      </p:sp>
      <p:sp>
        <p:nvSpPr>
          <p:cNvPr id="46" name="TextBox 45"/>
          <p:cNvSpPr txBox="1"/>
          <p:nvPr/>
        </p:nvSpPr>
        <p:spPr>
          <a:xfrm>
            <a:off x="2362200" y="2743200"/>
            <a:ext cx="327308" cy="400110"/>
          </a:xfrm>
          <a:prstGeom prst="rect">
            <a:avLst/>
          </a:prstGeom>
          <a:noFill/>
        </p:spPr>
        <p:txBody>
          <a:bodyPr wrap="none" rtlCol="0">
            <a:spAutoFit/>
          </a:bodyPr>
          <a:lstStyle/>
          <a:p>
            <a:r>
              <a:rPr lang="en-US" dirty="0" smtClean="0"/>
              <a:t>5</a:t>
            </a:r>
            <a:endParaRPr lang="en-US" dirty="0"/>
          </a:p>
        </p:txBody>
      </p:sp>
      <p:sp>
        <p:nvSpPr>
          <p:cNvPr id="47" name="5-Point Star 46"/>
          <p:cNvSpPr/>
          <p:nvPr/>
        </p:nvSpPr>
        <p:spPr bwMode="auto">
          <a:xfrm>
            <a:off x="7391400" y="5181600"/>
            <a:ext cx="539703" cy="465348"/>
          </a:xfrm>
          <a:prstGeom prst="star5">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sp>
      <p:sp>
        <p:nvSpPr>
          <p:cNvPr id="48" name="TextBox 47"/>
          <p:cNvSpPr txBox="1"/>
          <p:nvPr/>
        </p:nvSpPr>
        <p:spPr>
          <a:xfrm>
            <a:off x="2209800" y="1295400"/>
            <a:ext cx="726306" cy="400110"/>
          </a:xfrm>
          <a:prstGeom prst="rect">
            <a:avLst/>
          </a:prstGeom>
          <a:noFill/>
        </p:spPr>
        <p:txBody>
          <a:bodyPr wrap="none" rtlCol="0">
            <a:spAutoFit/>
          </a:bodyPr>
          <a:lstStyle/>
          <a:p>
            <a:r>
              <a:rPr lang="en-US" dirty="0" smtClean="0"/>
              <a:t>Start</a:t>
            </a:r>
            <a:endParaRPr lang="en-US" dirty="0"/>
          </a:p>
        </p:txBody>
      </p:sp>
      <p:sp>
        <p:nvSpPr>
          <p:cNvPr id="49" name="TextBox 48"/>
          <p:cNvSpPr txBox="1"/>
          <p:nvPr/>
        </p:nvSpPr>
        <p:spPr>
          <a:xfrm>
            <a:off x="8050971" y="5257800"/>
            <a:ext cx="712029" cy="400110"/>
          </a:xfrm>
          <a:prstGeom prst="rect">
            <a:avLst/>
          </a:prstGeom>
          <a:noFill/>
        </p:spPr>
        <p:txBody>
          <a:bodyPr wrap="none" rtlCol="0">
            <a:spAutoFit/>
          </a:bodyPr>
          <a:lstStyle/>
          <a:p>
            <a:r>
              <a:rPr lang="en-US" dirty="0" err="1" smtClean="0"/>
              <a:t>Dest</a:t>
            </a:r>
            <a:endParaRPr lang="en-US" dirty="0"/>
          </a:p>
        </p:txBody>
      </p:sp>
      <p:sp>
        <p:nvSpPr>
          <p:cNvPr id="51" name="TextBox 50"/>
          <p:cNvSpPr txBox="1"/>
          <p:nvPr/>
        </p:nvSpPr>
        <p:spPr>
          <a:xfrm>
            <a:off x="6477000" y="1143000"/>
            <a:ext cx="2667000" cy="1631216"/>
          </a:xfrm>
          <a:prstGeom prst="rect">
            <a:avLst/>
          </a:prstGeom>
          <a:noFill/>
        </p:spPr>
        <p:txBody>
          <a:bodyPr wrap="square" rtlCol="0">
            <a:spAutoFit/>
          </a:bodyPr>
          <a:lstStyle/>
          <a:p>
            <a:r>
              <a:rPr lang="en-US" dirty="0" smtClean="0"/>
              <a:t>Of the nodes under consideration, </a:t>
            </a:r>
            <a:r>
              <a:rPr lang="en-US" dirty="0" smtClean="0">
                <a:solidFill>
                  <a:srgbClr val="FFCC66"/>
                </a:solidFill>
              </a:rPr>
              <a:t>look at node with smallest distance </a:t>
            </a:r>
            <a:r>
              <a:rPr lang="en-US" dirty="0" smtClean="0"/>
              <a:t>and </a:t>
            </a:r>
            <a:r>
              <a:rPr lang="en-US" dirty="0" smtClean="0">
                <a:solidFill>
                  <a:schemeClr val="accent1">
                    <a:lumMod val="60000"/>
                    <a:lumOff val="40000"/>
                  </a:schemeClr>
                </a:solidFill>
              </a:rPr>
              <a:t>calc distance to neighbors</a:t>
            </a:r>
            <a:endParaRPr lang="en-US" dirty="0">
              <a:solidFill>
                <a:schemeClr val="accent1">
                  <a:lumMod val="60000"/>
                  <a:lumOff val="40000"/>
                </a:schemeClr>
              </a:solidFill>
            </a:endParaRPr>
          </a:p>
        </p:txBody>
      </p:sp>
      <p:sp>
        <p:nvSpPr>
          <p:cNvPr id="52" name="Oval 51"/>
          <p:cNvSpPr/>
          <p:nvPr/>
        </p:nvSpPr>
        <p:spPr bwMode="auto">
          <a:xfrm>
            <a:off x="304800" y="4800600"/>
            <a:ext cx="533400" cy="562630"/>
          </a:xfrm>
          <a:prstGeom prst="ellipse">
            <a:avLst/>
          </a:prstGeom>
          <a:solidFill>
            <a:schemeClr val="bg1"/>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53" name="TextBox 52"/>
          <p:cNvSpPr txBox="1"/>
          <p:nvPr/>
        </p:nvSpPr>
        <p:spPr>
          <a:xfrm>
            <a:off x="990600" y="4876800"/>
            <a:ext cx="3250159" cy="400110"/>
          </a:xfrm>
          <a:prstGeom prst="rect">
            <a:avLst/>
          </a:prstGeom>
          <a:noFill/>
        </p:spPr>
        <p:txBody>
          <a:bodyPr wrap="none" rtlCol="0">
            <a:spAutoFit/>
          </a:bodyPr>
          <a:lstStyle/>
          <a:p>
            <a:r>
              <a:rPr lang="en-US" dirty="0" smtClean="0">
                <a:solidFill>
                  <a:schemeClr val="tx2"/>
                </a:solidFill>
              </a:rPr>
              <a:t>Nodes under consideration</a:t>
            </a:r>
            <a:endParaRPr lang="en-US" dirty="0">
              <a:solidFill>
                <a:schemeClr val="tx2"/>
              </a:solidFill>
            </a:endParaRPr>
          </a:p>
        </p:txBody>
      </p:sp>
      <p:sp>
        <p:nvSpPr>
          <p:cNvPr id="54" name="Oval 53"/>
          <p:cNvSpPr/>
          <p:nvPr/>
        </p:nvSpPr>
        <p:spPr bwMode="auto">
          <a:xfrm>
            <a:off x="304800" y="5533370"/>
            <a:ext cx="533400" cy="562630"/>
          </a:xfrm>
          <a:prstGeom prst="ellipse">
            <a:avLst/>
          </a:prstGeom>
          <a:solidFill>
            <a:schemeClr val="bg1"/>
          </a:solidFill>
          <a:ln w="38100" cap="flat" cmpd="sng" algn="ctr">
            <a:solidFill>
              <a:srgbClr val="9B5D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55" name="TextBox 54"/>
          <p:cNvSpPr txBox="1"/>
          <p:nvPr/>
        </p:nvSpPr>
        <p:spPr>
          <a:xfrm>
            <a:off x="990600" y="5619690"/>
            <a:ext cx="1724300" cy="400110"/>
          </a:xfrm>
          <a:prstGeom prst="rect">
            <a:avLst/>
          </a:prstGeom>
          <a:noFill/>
        </p:spPr>
        <p:txBody>
          <a:bodyPr wrap="none" rtlCol="0">
            <a:spAutoFit/>
          </a:bodyPr>
          <a:lstStyle/>
          <a:p>
            <a:r>
              <a:rPr lang="en-US" dirty="0" smtClean="0">
                <a:solidFill>
                  <a:srgbClr val="9B5D1F"/>
                </a:solidFill>
              </a:rPr>
              <a:t>Nodes visited</a:t>
            </a:r>
            <a:endParaRPr lang="en-US" dirty="0">
              <a:solidFill>
                <a:srgbClr val="9B5D1F"/>
              </a:solidFill>
            </a:endParaRPr>
          </a:p>
        </p:txBody>
      </p:sp>
      <p:sp>
        <p:nvSpPr>
          <p:cNvPr id="56" name="Lightning Bolt 55"/>
          <p:cNvSpPr/>
          <p:nvPr/>
        </p:nvSpPr>
        <p:spPr bwMode="auto">
          <a:xfrm flipH="1">
            <a:off x="4876800" y="3581400"/>
            <a:ext cx="381000" cy="324270"/>
          </a:xfrm>
          <a:prstGeom prst="lightningBolt">
            <a:avLst/>
          </a:prstGeom>
          <a:solidFill>
            <a:srgbClr val="FFCC66"/>
          </a:solidFill>
          <a:ln w="9525" cap="flat" cmpd="sng" algn="ctr">
            <a:solidFill>
              <a:schemeClr val="tx1"/>
            </a:solidFill>
            <a:prstDash val="solid"/>
            <a:round/>
            <a:headEnd type="none" w="med" len="med"/>
            <a:tailEnd type="none" w="med" len="med"/>
          </a:ln>
          <a:effectLst/>
        </p:spPr>
      </p:sp>
      <p:sp>
        <p:nvSpPr>
          <p:cNvPr id="58" name="TextBox 57"/>
          <p:cNvSpPr txBox="1"/>
          <p:nvPr/>
        </p:nvSpPr>
        <p:spPr>
          <a:xfrm>
            <a:off x="7239000" y="3048000"/>
            <a:ext cx="1295400" cy="1015663"/>
          </a:xfrm>
          <a:prstGeom prst="rect">
            <a:avLst/>
          </a:prstGeom>
          <a:noFill/>
        </p:spPr>
        <p:txBody>
          <a:bodyPr wrap="square" rtlCol="0">
            <a:spAutoFit/>
          </a:bodyPr>
          <a:lstStyle/>
          <a:p>
            <a:r>
              <a:rPr lang="en-US" dirty="0" smtClean="0"/>
              <a:t>Save the smaller distance</a:t>
            </a:r>
            <a:endParaRPr lang="en-US" dirty="0">
              <a:solidFill>
                <a:schemeClr val="accent1">
                  <a:lumMod val="60000"/>
                  <a:lumOff val="4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27" name="Oval 26"/>
          <p:cNvSpPr/>
          <p:nvPr/>
        </p:nvSpPr>
        <p:spPr bwMode="auto">
          <a:xfrm>
            <a:off x="2895600" y="1752600"/>
            <a:ext cx="819051" cy="562630"/>
          </a:xfrm>
          <a:prstGeom prst="ellipse">
            <a:avLst/>
          </a:prstGeom>
          <a:solidFill>
            <a:schemeClr val="bg1"/>
          </a:solidFill>
          <a:ln w="38100" cap="flat" cmpd="sng" algn="ctr">
            <a:solidFill>
              <a:srgbClr val="9B5D1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A/0</a:t>
            </a:r>
            <a:endParaRPr kumimoji="0" lang="en-US" sz="2000" b="0" i="0" u="none" strike="noStrike" cap="none" normalizeH="0" baseline="0" dirty="0">
              <a:ln>
                <a:noFill/>
              </a:ln>
              <a:solidFill>
                <a:schemeClr val="tx1"/>
              </a:solidFill>
              <a:effectLst/>
              <a:latin typeface="Arial" pitchFamily="-65" charset="0"/>
            </a:endParaRPr>
          </a:p>
        </p:txBody>
      </p:sp>
      <p:sp>
        <p:nvSpPr>
          <p:cNvPr id="28" name="Oval 27"/>
          <p:cNvSpPr/>
          <p:nvPr/>
        </p:nvSpPr>
        <p:spPr bwMode="auto">
          <a:xfrm>
            <a:off x="4724400" y="1600200"/>
            <a:ext cx="801018" cy="562630"/>
          </a:xfrm>
          <a:prstGeom prst="ellipse">
            <a:avLst/>
          </a:prstGeom>
          <a:solidFill>
            <a:schemeClr val="bg1"/>
          </a:solidFill>
          <a:ln w="25400" cap="flat" cmpd="sng" algn="ctr">
            <a:solidFill>
              <a:srgbClr val="9B5D1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B/</a:t>
            </a:r>
            <a:r>
              <a:rPr kumimoji="0" lang="en-US" sz="2000" b="0" i="0" u="none" strike="noStrike" cap="none" normalizeH="0" baseline="0" dirty="0" smtClean="0">
                <a:ln>
                  <a:noFill/>
                </a:ln>
                <a:solidFill>
                  <a:schemeClr val="accent2">
                    <a:lumMod val="60000"/>
                    <a:lumOff val="40000"/>
                  </a:schemeClr>
                </a:solidFill>
                <a:effectLst/>
                <a:latin typeface="Arial" pitchFamily="-65" charset="0"/>
              </a:rPr>
              <a:t>1</a:t>
            </a:r>
            <a:endParaRPr kumimoji="0" lang="en-US" sz="2000" b="0" i="0" u="none" strike="noStrike" cap="none" normalizeH="0" baseline="0" dirty="0">
              <a:ln>
                <a:noFill/>
              </a:ln>
              <a:solidFill>
                <a:schemeClr val="accent2">
                  <a:lumMod val="60000"/>
                  <a:lumOff val="40000"/>
                </a:schemeClr>
              </a:solidFill>
              <a:effectLst/>
              <a:latin typeface="Arial" pitchFamily="-65" charset="0"/>
            </a:endParaRPr>
          </a:p>
        </p:txBody>
      </p:sp>
      <p:sp>
        <p:nvSpPr>
          <p:cNvPr id="29" name="Oval 28"/>
          <p:cNvSpPr/>
          <p:nvPr/>
        </p:nvSpPr>
        <p:spPr bwMode="auto">
          <a:xfrm>
            <a:off x="6400800" y="2895600"/>
            <a:ext cx="801018" cy="562630"/>
          </a:xfrm>
          <a:prstGeom prst="ellipse">
            <a:avLst/>
          </a:prstGeom>
          <a:solidFill>
            <a:schemeClr val="bg1"/>
          </a:solidFill>
          <a:ln w="25400" cap="flat" cmpd="sng" algn="ctr">
            <a:solidFill>
              <a:srgbClr val="FF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Arial" pitchFamily="-65" charset="0"/>
              </a:rPr>
              <a:t>E/</a:t>
            </a:r>
            <a:r>
              <a:rPr kumimoji="0" lang="en-US" sz="2000" b="0" i="0" u="none" strike="noStrike" cap="none" normalizeH="0" baseline="0" dirty="0" smtClean="0">
                <a:ln>
                  <a:noFill/>
                </a:ln>
                <a:solidFill>
                  <a:srgbClr val="8585E0"/>
                </a:solidFill>
                <a:effectLst/>
                <a:latin typeface="Arial" pitchFamily="-65" charset="0"/>
              </a:rPr>
              <a:t>3</a:t>
            </a:r>
            <a:endParaRPr kumimoji="0" lang="en-US" sz="2000" b="0" i="0" u="none" strike="noStrike" cap="none" normalizeH="0" baseline="0" dirty="0">
              <a:ln>
                <a:noFill/>
              </a:ln>
              <a:solidFill>
                <a:srgbClr val="8585E0"/>
              </a:solidFill>
              <a:effectLst/>
              <a:latin typeface="Arial" pitchFamily="-65" charset="0"/>
            </a:endParaRPr>
          </a:p>
        </p:txBody>
      </p:sp>
      <p:sp>
        <p:nvSpPr>
          <p:cNvPr id="30" name="Oval 29"/>
          <p:cNvSpPr/>
          <p:nvPr/>
        </p:nvSpPr>
        <p:spPr bwMode="auto">
          <a:xfrm>
            <a:off x="4343400" y="3810000"/>
            <a:ext cx="820917" cy="562630"/>
          </a:xfrm>
          <a:prstGeom prst="ellipse">
            <a:avLst/>
          </a:prstGeom>
          <a:solidFill>
            <a:schemeClr val="bg1"/>
          </a:solidFill>
          <a:ln w="25400" cap="flat" cmpd="sng" algn="ctr">
            <a:solidFill>
              <a:srgbClr val="9B5D1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D/</a:t>
            </a:r>
            <a:r>
              <a:rPr kumimoji="0" lang="en-US" sz="2000" b="0" i="0" u="none" strike="noStrike" cap="none" normalizeH="0" baseline="0" dirty="0" smtClean="0">
                <a:ln>
                  <a:noFill/>
                </a:ln>
                <a:solidFill>
                  <a:srgbClr val="8585E0"/>
                </a:solidFill>
                <a:effectLst/>
                <a:latin typeface="Arial" pitchFamily="-65" charset="0"/>
              </a:rPr>
              <a:t>2</a:t>
            </a:r>
            <a:endParaRPr kumimoji="0" lang="en-US" sz="2000" b="0" i="0" u="none" strike="noStrike" cap="none" normalizeH="0" baseline="0" dirty="0">
              <a:ln>
                <a:noFill/>
              </a:ln>
              <a:solidFill>
                <a:srgbClr val="8585E0"/>
              </a:solidFill>
              <a:effectLst/>
              <a:latin typeface="Arial" pitchFamily="-65" charset="0"/>
            </a:endParaRPr>
          </a:p>
        </p:txBody>
      </p:sp>
      <p:sp>
        <p:nvSpPr>
          <p:cNvPr id="31" name="Oval 30"/>
          <p:cNvSpPr/>
          <p:nvPr/>
        </p:nvSpPr>
        <p:spPr bwMode="auto">
          <a:xfrm>
            <a:off x="2133600" y="3657600"/>
            <a:ext cx="820917" cy="562630"/>
          </a:xfrm>
          <a:prstGeom prst="ellipse">
            <a:avLst/>
          </a:prstGeom>
          <a:solidFill>
            <a:schemeClr val="bg1"/>
          </a:solidFill>
          <a:ln w="25400" cap="flat" cmpd="sng" algn="ctr">
            <a:solidFill>
              <a:srgbClr val="FF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C/</a:t>
            </a:r>
            <a:r>
              <a:rPr kumimoji="0" lang="en-US" sz="2000" b="0" i="0" u="none" strike="noStrike" cap="none" normalizeH="0" baseline="0" dirty="0" smtClean="0">
                <a:ln>
                  <a:noFill/>
                </a:ln>
                <a:solidFill>
                  <a:srgbClr val="8585E0"/>
                </a:solidFill>
                <a:effectLst/>
                <a:latin typeface="Arial" pitchFamily="-65" charset="0"/>
              </a:rPr>
              <a:t>5</a:t>
            </a:r>
            <a:endParaRPr kumimoji="0" lang="en-US" sz="2000" b="0" i="0" u="none" strike="noStrike" cap="none" normalizeH="0" baseline="0" dirty="0">
              <a:ln>
                <a:noFill/>
              </a:ln>
              <a:solidFill>
                <a:srgbClr val="8585E0"/>
              </a:solidFill>
              <a:effectLst/>
              <a:latin typeface="Arial" pitchFamily="-65" charset="0"/>
            </a:endParaRPr>
          </a:p>
        </p:txBody>
      </p:sp>
      <p:sp>
        <p:nvSpPr>
          <p:cNvPr id="32" name="Oval 31"/>
          <p:cNvSpPr/>
          <p:nvPr/>
        </p:nvSpPr>
        <p:spPr bwMode="auto">
          <a:xfrm>
            <a:off x="6553200" y="5105400"/>
            <a:ext cx="780766" cy="99542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F/</a:t>
            </a:r>
            <a:r>
              <a:rPr lang="en-US" dirty="0" smtClean="0">
                <a:solidFill>
                  <a:srgbClr val="47FFD1"/>
                </a:solidFill>
              </a:rPr>
              <a:t>5</a:t>
            </a: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47FFD1"/>
                </a:solidFill>
                <a:effectLst/>
                <a:latin typeface="Arial" pitchFamily="-65" charset="0"/>
              </a:rPr>
              <a:t>F/4</a:t>
            </a:r>
            <a:endParaRPr kumimoji="0" lang="en-US" sz="2000" b="0" i="0" u="none" strike="noStrike" cap="none" normalizeH="0" baseline="0" dirty="0">
              <a:ln>
                <a:noFill/>
              </a:ln>
              <a:solidFill>
                <a:srgbClr val="47FFD1"/>
              </a:solidFill>
              <a:effectLst/>
              <a:latin typeface="Arial" pitchFamily="-65" charset="0"/>
            </a:endParaRPr>
          </a:p>
        </p:txBody>
      </p:sp>
      <p:cxnSp>
        <p:nvCxnSpPr>
          <p:cNvPr id="33" name="Straight Arrow Connector 32"/>
          <p:cNvCxnSpPr>
            <a:stCxn id="27" idx="6"/>
            <a:endCxn id="28" idx="2"/>
          </p:cNvCxnSpPr>
          <p:nvPr/>
        </p:nvCxnSpPr>
        <p:spPr bwMode="auto">
          <a:xfrm flipV="1">
            <a:off x="3714651" y="1881515"/>
            <a:ext cx="1009749" cy="152400"/>
          </a:xfrm>
          <a:prstGeom prst="straightConnector1">
            <a:avLst/>
          </a:prstGeom>
          <a:ln>
            <a:solidFill>
              <a:srgbClr val="8585E0"/>
            </a:solidFill>
            <a:headEnd type="none" w="med" len="med"/>
            <a:tailEnd type="none"/>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a:stCxn id="27" idx="4"/>
            <a:endCxn id="31" idx="0"/>
          </p:cNvCxnSpPr>
          <p:nvPr/>
        </p:nvCxnSpPr>
        <p:spPr bwMode="auto">
          <a:xfrm rot="5400000">
            <a:off x="2253408" y="2605882"/>
            <a:ext cx="1342370" cy="761067"/>
          </a:xfrm>
          <a:prstGeom prst="straightConnector1">
            <a:avLst/>
          </a:prstGeom>
          <a:ln>
            <a:solidFill>
              <a:schemeClr val="accent2">
                <a:lumMod val="60000"/>
                <a:lumOff val="40000"/>
              </a:schemeClr>
            </a:solidFill>
            <a:headEnd type="none" w="med" len="med"/>
            <a:tailEnd type="none"/>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a:stCxn id="27" idx="5"/>
            <a:endCxn id="30" idx="1"/>
          </p:cNvCxnSpPr>
          <p:nvPr/>
        </p:nvCxnSpPr>
        <p:spPr bwMode="auto">
          <a:xfrm rot="16200000" flipH="1">
            <a:off x="3199382" y="2628156"/>
            <a:ext cx="1659560" cy="868917"/>
          </a:xfrm>
          <a:prstGeom prst="straightConnector1">
            <a:avLst/>
          </a:prstGeom>
          <a:ln>
            <a:solidFill>
              <a:schemeClr val="accent2">
                <a:lumMod val="60000"/>
                <a:lumOff val="40000"/>
              </a:schemeClr>
            </a:solidFill>
            <a:headEnd type="none" w="med" len="med"/>
            <a:tailEnd type="none"/>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a:stCxn id="28" idx="5"/>
            <a:endCxn id="29" idx="1"/>
          </p:cNvCxnSpPr>
          <p:nvPr/>
        </p:nvCxnSpPr>
        <p:spPr bwMode="auto">
          <a:xfrm rot="16200000" flipH="1">
            <a:off x="5514329" y="1974218"/>
            <a:ext cx="897560" cy="1109994"/>
          </a:xfrm>
          <a:prstGeom prst="straightConnector1">
            <a:avLst/>
          </a:prstGeom>
          <a:ln w="25400" cap="flat" cmpd="sng" algn="ctr">
            <a:solidFill>
              <a:schemeClr val="accent2">
                <a:lumMod val="40000"/>
                <a:lumOff val="60000"/>
              </a:schemeClr>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a:stCxn id="30" idx="6"/>
            <a:endCxn id="29" idx="3"/>
          </p:cNvCxnSpPr>
          <p:nvPr/>
        </p:nvCxnSpPr>
        <p:spPr bwMode="auto">
          <a:xfrm flipV="1">
            <a:off x="5164317" y="3375835"/>
            <a:ext cx="1353789" cy="715480"/>
          </a:xfrm>
          <a:prstGeom prst="straightConnector1">
            <a:avLst/>
          </a:prstGeom>
          <a:solidFill>
            <a:schemeClr val="bg1"/>
          </a:solidFill>
          <a:ln w="28575" cap="flat" cmpd="sng" algn="ctr">
            <a:solidFill>
              <a:schemeClr val="accent2">
                <a:lumMod val="60000"/>
                <a:lumOff val="40000"/>
              </a:schemeClr>
            </a:solidFill>
            <a:prstDash val="solid"/>
            <a:round/>
            <a:headEnd type="none" w="med" len="med"/>
            <a:tailEnd type="none" w="med" len="med"/>
          </a:ln>
          <a:effectLst/>
        </p:spPr>
      </p:cxnSp>
      <p:cxnSp>
        <p:nvCxnSpPr>
          <p:cNvPr id="38" name="Straight Arrow Connector 37"/>
          <p:cNvCxnSpPr>
            <a:stCxn id="30" idx="5"/>
            <a:endCxn id="32" idx="1"/>
          </p:cNvCxnSpPr>
          <p:nvPr/>
        </p:nvCxnSpPr>
        <p:spPr bwMode="auto">
          <a:xfrm rot="16200000" flipH="1">
            <a:off x="5375348" y="3958982"/>
            <a:ext cx="960941" cy="1623445"/>
          </a:xfrm>
          <a:prstGeom prst="straightConnector1">
            <a:avLst/>
          </a:prstGeom>
          <a:solidFill>
            <a:schemeClr val="bg1"/>
          </a:solidFill>
          <a:ln w="28575" cap="flat" cmpd="sng" algn="ctr">
            <a:solidFill>
              <a:srgbClr val="8585E0"/>
            </a:solidFill>
            <a:prstDash val="solid"/>
            <a:round/>
            <a:headEnd type="none" w="med" len="med"/>
            <a:tailEnd type="none" w="med" len="med"/>
          </a:ln>
          <a:effectLst/>
        </p:spPr>
      </p:cxnSp>
      <p:sp>
        <p:nvSpPr>
          <p:cNvPr id="39" name="TextBox 38"/>
          <p:cNvSpPr txBox="1"/>
          <p:nvPr/>
        </p:nvSpPr>
        <p:spPr>
          <a:xfrm>
            <a:off x="3886200" y="1981200"/>
            <a:ext cx="327308" cy="400110"/>
          </a:xfrm>
          <a:prstGeom prst="rect">
            <a:avLst/>
          </a:prstGeom>
          <a:noFill/>
          <a:ln>
            <a:noFill/>
          </a:ln>
        </p:spPr>
        <p:txBody>
          <a:bodyPr wrap="none" rtlCol="0">
            <a:spAutoFit/>
          </a:bodyPr>
          <a:lstStyle/>
          <a:p>
            <a:r>
              <a:rPr lang="en-US" dirty="0" smtClean="0"/>
              <a:t>1</a:t>
            </a:r>
            <a:endParaRPr lang="en-US" dirty="0"/>
          </a:p>
        </p:txBody>
      </p:sp>
      <p:sp>
        <p:nvSpPr>
          <p:cNvPr id="40" name="TextBox 39"/>
          <p:cNvSpPr txBox="1"/>
          <p:nvPr/>
        </p:nvSpPr>
        <p:spPr>
          <a:xfrm>
            <a:off x="4114800" y="3048000"/>
            <a:ext cx="381000" cy="400110"/>
          </a:xfrm>
          <a:prstGeom prst="rect">
            <a:avLst/>
          </a:prstGeom>
          <a:noFill/>
        </p:spPr>
        <p:txBody>
          <a:bodyPr wrap="square" rtlCol="0">
            <a:spAutoFit/>
          </a:bodyPr>
          <a:lstStyle/>
          <a:p>
            <a:r>
              <a:rPr lang="en-US" dirty="0" smtClean="0"/>
              <a:t>2</a:t>
            </a:r>
            <a:endParaRPr lang="en-US" dirty="0"/>
          </a:p>
        </p:txBody>
      </p:sp>
      <p:sp>
        <p:nvSpPr>
          <p:cNvPr id="41" name="TextBox 40"/>
          <p:cNvSpPr txBox="1"/>
          <p:nvPr/>
        </p:nvSpPr>
        <p:spPr>
          <a:xfrm>
            <a:off x="5791200" y="2133600"/>
            <a:ext cx="327308" cy="400110"/>
          </a:xfrm>
          <a:prstGeom prst="rect">
            <a:avLst/>
          </a:prstGeom>
          <a:noFill/>
        </p:spPr>
        <p:txBody>
          <a:bodyPr wrap="none" rtlCol="0">
            <a:spAutoFit/>
          </a:bodyPr>
          <a:lstStyle/>
          <a:p>
            <a:r>
              <a:rPr lang="en-US" dirty="0" smtClean="0"/>
              <a:t>4</a:t>
            </a:r>
            <a:endParaRPr lang="en-US" dirty="0"/>
          </a:p>
        </p:txBody>
      </p:sp>
      <p:cxnSp>
        <p:nvCxnSpPr>
          <p:cNvPr id="42" name="Straight Arrow Connector 41"/>
          <p:cNvCxnSpPr>
            <a:stCxn id="29" idx="4"/>
            <a:endCxn id="32" idx="0"/>
          </p:cNvCxnSpPr>
          <p:nvPr/>
        </p:nvCxnSpPr>
        <p:spPr bwMode="auto">
          <a:xfrm rot="16200000" flipH="1">
            <a:off x="6048861" y="4210678"/>
            <a:ext cx="1647170" cy="142274"/>
          </a:xfrm>
          <a:prstGeom prst="straightConnector1">
            <a:avLst/>
          </a:prstGeom>
          <a:solidFill>
            <a:schemeClr val="bg1"/>
          </a:solidFill>
          <a:ln w="28575" cap="flat" cmpd="sng" algn="ctr">
            <a:solidFill>
              <a:schemeClr val="accent1">
                <a:lumMod val="60000"/>
                <a:lumOff val="40000"/>
              </a:schemeClr>
            </a:solidFill>
            <a:prstDash val="solid"/>
            <a:round/>
            <a:headEnd type="none" w="med" len="med"/>
            <a:tailEnd type="none" w="med" len="med"/>
          </a:ln>
          <a:effectLst/>
        </p:spPr>
      </p:cxnSp>
      <p:sp>
        <p:nvSpPr>
          <p:cNvPr id="43" name="TextBox 42"/>
          <p:cNvSpPr txBox="1"/>
          <p:nvPr/>
        </p:nvSpPr>
        <p:spPr>
          <a:xfrm>
            <a:off x="5638800" y="3810000"/>
            <a:ext cx="327308" cy="400110"/>
          </a:xfrm>
          <a:prstGeom prst="rect">
            <a:avLst/>
          </a:prstGeom>
          <a:noFill/>
        </p:spPr>
        <p:txBody>
          <a:bodyPr wrap="none" rtlCol="0">
            <a:spAutoFit/>
          </a:bodyPr>
          <a:lstStyle/>
          <a:p>
            <a:r>
              <a:rPr lang="en-US" dirty="0" smtClean="0"/>
              <a:t>1</a:t>
            </a:r>
            <a:endParaRPr lang="en-US" dirty="0"/>
          </a:p>
        </p:txBody>
      </p:sp>
      <p:sp>
        <p:nvSpPr>
          <p:cNvPr id="44" name="TextBox 43"/>
          <p:cNvSpPr txBox="1"/>
          <p:nvPr/>
        </p:nvSpPr>
        <p:spPr>
          <a:xfrm>
            <a:off x="6781800" y="4038600"/>
            <a:ext cx="327308" cy="400110"/>
          </a:xfrm>
          <a:prstGeom prst="rect">
            <a:avLst/>
          </a:prstGeom>
          <a:noFill/>
        </p:spPr>
        <p:txBody>
          <a:bodyPr wrap="none" rtlCol="0">
            <a:spAutoFit/>
          </a:bodyPr>
          <a:lstStyle/>
          <a:p>
            <a:r>
              <a:rPr lang="en-US" dirty="0" smtClean="0"/>
              <a:t>1</a:t>
            </a:r>
            <a:endParaRPr lang="en-US" dirty="0"/>
          </a:p>
        </p:txBody>
      </p:sp>
      <p:sp>
        <p:nvSpPr>
          <p:cNvPr id="45" name="TextBox 44"/>
          <p:cNvSpPr txBox="1"/>
          <p:nvPr/>
        </p:nvSpPr>
        <p:spPr>
          <a:xfrm>
            <a:off x="5257800" y="4648200"/>
            <a:ext cx="327308" cy="400110"/>
          </a:xfrm>
          <a:prstGeom prst="rect">
            <a:avLst/>
          </a:prstGeom>
          <a:noFill/>
        </p:spPr>
        <p:txBody>
          <a:bodyPr wrap="none" rtlCol="0">
            <a:spAutoFit/>
          </a:bodyPr>
          <a:lstStyle/>
          <a:p>
            <a:r>
              <a:rPr lang="en-US" dirty="0" smtClean="0"/>
              <a:t>3</a:t>
            </a:r>
            <a:endParaRPr lang="en-US" dirty="0"/>
          </a:p>
        </p:txBody>
      </p:sp>
      <p:sp>
        <p:nvSpPr>
          <p:cNvPr id="46" name="TextBox 45"/>
          <p:cNvSpPr txBox="1"/>
          <p:nvPr/>
        </p:nvSpPr>
        <p:spPr>
          <a:xfrm>
            <a:off x="2362200" y="2743200"/>
            <a:ext cx="327308" cy="400110"/>
          </a:xfrm>
          <a:prstGeom prst="rect">
            <a:avLst/>
          </a:prstGeom>
          <a:noFill/>
        </p:spPr>
        <p:txBody>
          <a:bodyPr wrap="none" rtlCol="0">
            <a:spAutoFit/>
          </a:bodyPr>
          <a:lstStyle/>
          <a:p>
            <a:r>
              <a:rPr lang="en-US" dirty="0" smtClean="0"/>
              <a:t>5</a:t>
            </a:r>
            <a:endParaRPr lang="en-US" dirty="0"/>
          </a:p>
        </p:txBody>
      </p:sp>
      <p:sp>
        <p:nvSpPr>
          <p:cNvPr id="47" name="5-Point Star 46"/>
          <p:cNvSpPr/>
          <p:nvPr/>
        </p:nvSpPr>
        <p:spPr bwMode="auto">
          <a:xfrm>
            <a:off x="7391400" y="5181600"/>
            <a:ext cx="539703" cy="465348"/>
          </a:xfrm>
          <a:prstGeom prst="star5">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sp>
      <p:sp>
        <p:nvSpPr>
          <p:cNvPr id="48" name="TextBox 47"/>
          <p:cNvSpPr txBox="1"/>
          <p:nvPr/>
        </p:nvSpPr>
        <p:spPr>
          <a:xfrm>
            <a:off x="2209800" y="1295400"/>
            <a:ext cx="726306" cy="400110"/>
          </a:xfrm>
          <a:prstGeom prst="rect">
            <a:avLst/>
          </a:prstGeom>
          <a:noFill/>
        </p:spPr>
        <p:txBody>
          <a:bodyPr wrap="none" rtlCol="0">
            <a:spAutoFit/>
          </a:bodyPr>
          <a:lstStyle/>
          <a:p>
            <a:r>
              <a:rPr lang="en-US" dirty="0" smtClean="0"/>
              <a:t>Start</a:t>
            </a:r>
            <a:endParaRPr lang="en-US" dirty="0"/>
          </a:p>
        </p:txBody>
      </p:sp>
      <p:sp>
        <p:nvSpPr>
          <p:cNvPr id="49" name="TextBox 48"/>
          <p:cNvSpPr txBox="1"/>
          <p:nvPr/>
        </p:nvSpPr>
        <p:spPr>
          <a:xfrm>
            <a:off x="7974771" y="5257800"/>
            <a:ext cx="712029" cy="400110"/>
          </a:xfrm>
          <a:prstGeom prst="rect">
            <a:avLst/>
          </a:prstGeom>
          <a:noFill/>
        </p:spPr>
        <p:txBody>
          <a:bodyPr wrap="none" rtlCol="0">
            <a:spAutoFit/>
          </a:bodyPr>
          <a:lstStyle/>
          <a:p>
            <a:r>
              <a:rPr lang="en-US" dirty="0" err="1" smtClean="0"/>
              <a:t>Dest</a:t>
            </a:r>
            <a:endParaRPr lang="en-US" dirty="0"/>
          </a:p>
        </p:txBody>
      </p:sp>
      <p:sp>
        <p:nvSpPr>
          <p:cNvPr id="50" name="TextBox 49"/>
          <p:cNvSpPr txBox="1"/>
          <p:nvPr/>
        </p:nvSpPr>
        <p:spPr>
          <a:xfrm>
            <a:off x="6477000" y="1143000"/>
            <a:ext cx="2667000" cy="1631216"/>
          </a:xfrm>
          <a:prstGeom prst="rect">
            <a:avLst/>
          </a:prstGeom>
          <a:noFill/>
        </p:spPr>
        <p:txBody>
          <a:bodyPr wrap="square" rtlCol="0">
            <a:spAutoFit/>
          </a:bodyPr>
          <a:lstStyle/>
          <a:p>
            <a:r>
              <a:rPr lang="en-US" dirty="0" smtClean="0"/>
              <a:t>Of the nodes under consideration, </a:t>
            </a:r>
            <a:r>
              <a:rPr lang="en-US" dirty="0" smtClean="0">
                <a:solidFill>
                  <a:srgbClr val="FFCC66"/>
                </a:solidFill>
              </a:rPr>
              <a:t>look at node with smallest distance </a:t>
            </a:r>
            <a:r>
              <a:rPr lang="en-US" dirty="0" smtClean="0"/>
              <a:t>and </a:t>
            </a:r>
            <a:r>
              <a:rPr lang="en-US" dirty="0" smtClean="0">
                <a:solidFill>
                  <a:schemeClr val="accent1">
                    <a:lumMod val="60000"/>
                    <a:lumOff val="40000"/>
                  </a:schemeClr>
                </a:solidFill>
              </a:rPr>
              <a:t>calc distance to neighbors</a:t>
            </a:r>
            <a:endParaRPr lang="en-US" dirty="0">
              <a:solidFill>
                <a:schemeClr val="accent1">
                  <a:lumMod val="60000"/>
                  <a:lumOff val="40000"/>
                </a:schemeClr>
              </a:solidFill>
            </a:endParaRPr>
          </a:p>
        </p:txBody>
      </p:sp>
      <p:sp>
        <p:nvSpPr>
          <p:cNvPr id="51" name="Oval 50"/>
          <p:cNvSpPr/>
          <p:nvPr/>
        </p:nvSpPr>
        <p:spPr bwMode="auto">
          <a:xfrm>
            <a:off x="304800" y="4800600"/>
            <a:ext cx="533400" cy="562630"/>
          </a:xfrm>
          <a:prstGeom prst="ellipse">
            <a:avLst/>
          </a:prstGeom>
          <a:solidFill>
            <a:schemeClr val="bg1"/>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52" name="TextBox 51"/>
          <p:cNvSpPr txBox="1"/>
          <p:nvPr/>
        </p:nvSpPr>
        <p:spPr>
          <a:xfrm>
            <a:off x="990600" y="4876800"/>
            <a:ext cx="3250159" cy="400110"/>
          </a:xfrm>
          <a:prstGeom prst="rect">
            <a:avLst/>
          </a:prstGeom>
          <a:noFill/>
        </p:spPr>
        <p:txBody>
          <a:bodyPr wrap="none" rtlCol="0">
            <a:spAutoFit/>
          </a:bodyPr>
          <a:lstStyle/>
          <a:p>
            <a:r>
              <a:rPr lang="en-US" dirty="0" smtClean="0">
                <a:solidFill>
                  <a:schemeClr val="tx2"/>
                </a:solidFill>
              </a:rPr>
              <a:t>Nodes under consideration</a:t>
            </a:r>
            <a:endParaRPr lang="en-US" dirty="0">
              <a:solidFill>
                <a:schemeClr val="tx2"/>
              </a:solidFill>
            </a:endParaRPr>
          </a:p>
        </p:txBody>
      </p:sp>
      <p:sp>
        <p:nvSpPr>
          <p:cNvPr id="53" name="Oval 52"/>
          <p:cNvSpPr/>
          <p:nvPr/>
        </p:nvSpPr>
        <p:spPr bwMode="auto">
          <a:xfrm>
            <a:off x="304800" y="5533370"/>
            <a:ext cx="533400" cy="562630"/>
          </a:xfrm>
          <a:prstGeom prst="ellipse">
            <a:avLst/>
          </a:prstGeom>
          <a:solidFill>
            <a:schemeClr val="bg1"/>
          </a:solidFill>
          <a:ln w="38100" cap="flat" cmpd="sng" algn="ctr">
            <a:solidFill>
              <a:srgbClr val="9B5D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54" name="TextBox 53"/>
          <p:cNvSpPr txBox="1"/>
          <p:nvPr/>
        </p:nvSpPr>
        <p:spPr>
          <a:xfrm>
            <a:off x="990600" y="5619690"/>
            <a:ext cx="1724300" cy="400110"/>
          </a:xfrm>
          <a:prstGeom prst="rect">
            <a:avLst/>
          </a:prstGeom>
          <a:noFill/>
        </p:spPr>
        <p:txBody>
          <a:bodyPr wrap="none" rtlCol="0">
            <a:spAutoFit/>
          </a:bodyPr>
          <a:lstStyle/>
          <a:p>
            <a:r>
              <a:rPr lang="en-US" dirty="0" smtClean="0">
                <a:solidFill>
                  <a:srgbClr val="9B5D1F"/>
                </a:solidFill>
              </a:rPr>
              <a:t>Nodes visited</a:t>
            </a:r>
            <a:endParaRPr lang="en-US" dirty="0">
              <a:solidFill>
                <a:srgbClr val="9B5D1F"/>
              </a:solidFill>
            </a:endParaRPr>
          </a:p>
        </p:txBody>
      </p:sp>
      <p:sp>
        <p:nvSpPr>
          <p:cNvPr id="55" name="Lightning Bolt 54"/>
          <p:cNvSpPr/>
          <p:nvPr/>
        </p:nvSpPr>
        <p:spPr bwMode="auto">
          <a:xfrm flipH="1">
            <a:off x="7010400" y="2819400"/>
            <a:ext cx="381000" cy="324270"/>
          </a:xfrm>
          <a:prstGeom prst="lightningBolt">
            <a:avLst/>
          </a:prstGeom>
          <a:solidFill>
            <a:srgbClr val="FFCC66"/>
          </a:solidFill>
          <a:ln w="9525" cap="flat" cmpd="sng" algn="ctr">
            <a:solidFill>
              <a:schemeClr val="tx1"/>
            </a:solidFill>
            <a:prstDash val="solid"/>
            <a:round/>
            <a:headEnd type="none" w="med" len="med"/>
            <a:tailEnd type="none" w="med" len="med"/>
          </a:ln>
          <a:effectLst/>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29" name="Oval 28"/>
          <p:cNvSpPr/>
          <p:nvPr/>
        </p:nvSpPr>
        <p:spPr bwMode="auto">
          <a:xfrm>
            <a:off x="2895600" y="1752600"/>
            <a:ext cx="819051" cy="562630"/>
          </a:xfrm>
          <a:prstGeom prst="ellipse">
            <a:avLst/>
          </a:prstGeom>
          <a:solidFill>
            <a:schemeClr val="bg1"/>
          </a:solidFill>
          <a:ln w="38100" cap="flat" cmpd="sng" algn="ctr">
            <a:solidFill>
              <a:srgbClr val="9B5D1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A/0</a:t>
            </a:r>
            <a:endParaRPr kumimoji="0" lang="en-US" sz="2000" b="0" i="0" u="none" strike="noStrike" cap="none" normalizeH="0" baseline="0" dirty="0">
              <a:ln>
                <a:noFill/>
              </a:ln>
              <a:solidFill>
                <a:schemeClr val="tx1"/>
              </a:solidFill>
              <a:effectLst/>
              <a:latin typeface="Arial" pitchFamily="-65" charset="0"/>
            </a:endParaRPr>
          </a:p>
        </p:txBody>
      </p:sp>
      <p:sp>
        <p:nvSpPr>
          <p:cNvPr id="30" name="Oval 29"/>
          <p:cNvSpPr/>
          <p:nvPr/>
        </p:nvSpPr>
        <p:spPr bwMode="auto">
          <a:xfrm>
            <a:off x="4724400" y="1600200"/>
            <a:ext cx="801018" cy="562630"/>
          </a:xfrm>
          <a:prstGeom prst="ellipse">
            <a:avLst/>
          </a:prstGeom>
          <a:solidFill>
            <a:schemeClr val="bg1"/>
          </a:solidFill>
          <a:ln w="25400" cap="flat" cmpd="sng" algn="ctr">
            <a:solidFill>
              <a:srgbClr val="9B5D1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B/</a:t>
            </a:r>
            <a:r>
              <a:rPr kumimoji="0" lang="en-US" sz="2000" b="0" i="0" u="none" strike="noStrike" cap="none" normalizeH="0" baseline="0" dirty="0" smtClean="0">
                <a:ln>
                  <a:noFill/>
                </a:ln>
                <a:solidFill>
                  <a:schemeClr val="accent2">
                    <a:lumMod val="60000"/>
                    <a:lumOff val="40000"/>
                  </a:schemeClr>
                </a:solidFill>
                <a:effectLst/>
                <a:latin typeface="Arial" pitchFamily="-65" charset="0"/>
              </a:rPr>
              <a:t>1</a:t>
            </a:r>
            <a:endParaRPr kumimoji="0" lang="en-US" sz="2000" b="0" i="0" u="none" strike="noStrike" cap="none" normalizeH="0" baseline="0" dirty="0">
              <a:ln>
                <a:noFill/>
              </a:ln>
              <a:solidFill>
                <a:schemeClr val="accent2">
                  <a:lumMod val="60000"/>
                  <a:lumOff val="40000"/>
                </a:schemeClr>
              </a:solidFill>
              <a:effectLst/>
              <a:latin typeface="Arial" pitchFamily="-65" charset="0"/>
            </a:endParaRPr>
          </a:p>
        </p:txBody>
      </p:sp>
      <p:sp>
        <p:nvSpPr>
          <p:cNvPr id="31" name="Oval 30"/>
          <p:cNvSpPr/>
          <p:nvPr/>
        </p:nvSpPr>
        <p:spPr bwMode="auto">
          <a:xfrm>
            <a:off x="6400800" y="2895600"/>
            <a:ext cx="801018" cy="562630"/>
          </a:xfrm>
          <a:prstGeom prst="ellipse">
            <a:avLst/>
          </a:prstGeom>
          <a:solidFill>
            <a:schemeClr val="bg1"/>
          </a:solidFill>
          <a:ln w="25400" cap="flat" cmpd="sng" algn="ctr">
            <a:solidFill>
              <a:srgbClr val="9B5D1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Arial" pitchFamily="-65" charset="0"/>
              </a:rPr>
              <a:t>E/</a:t>
            </a:r>
            <a:r>
              <a:rPr kumimoji="0" lang="en-US" sz="2000" b="0" i="0" u="none" strike="noStrike" cap="none" normalizeH="0" baseline="0" dirty="0" smtClean="0">
                <a:ln>
                  <a:noFill/>
                </a:ln>
                <a:solidFill>
                  <a:srgbClr val="8585E0"/>
                </a:solidFill>
                <a:effectLst/>
                <a:latin typeface="Arial" pitchFamily="-65" charset="0"/>
              </a:rPr>
              <a:t>3</a:t>
            </a:r>
            <a:endParaRPr kumimoji="0" lang="en-US" sz="2000" b="0" i="0" u="none" strike="noStrike" cap="none" normalizeH="0" baseline="0" dirty="0">
              <a:ln>
                <a:noFill/>
              </a:ln>
              <a:solidFill>
                <a:srgbClr val="8585E0"/>
              </a:solidFill>
              <a:effectLst/>
              <a:latin typeface="Arial" pitchFamily="-65" charset="0"/>
            </a:endParaRPr>
          </a:p>
        </p:txBody>
      </p:sp>
      <p:sp>
        <p:nvSpPr>
          <p:cNvPr id="32" name="Oval 31"/>
          <p:cNvSpPr/>
          <p:nvPr/>
        </p:nvSpPr>
        <p:spPr bwMode="auto">
          <a:xfrm>
            <a:off x="4343400" y="3810000"/>
            <a:ext cx="820917" cy="562630"/>
          </a:xfrm>
          <a:prstGeom prst="ellipse">
            <a:avLst/>
          </a:prstGeom>
          <a:solidFill>
            <a:schemeClr val="bg1"/>
          </a:solidFill>
          <a:ln w="25400" cap="flat" cmpd="sng" algn="ctr">
            <a:solidFill>
              <a:srgbClr val="9B5D1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D/</a:t>
            </a:r>
            <a:r>
              <a:rPr kumimoji="0" lang="en-US" sz="2000" b="0" i="0" u="none" strike="noStrike" cap="none" normalizeH="0" baseline="0" dirty="0" smtClean="0">
                <a:ln>
                  <a:noFill/>
                </a:ln>
                <a:solidFill>
                  <a:srgbClr val="8585E0"/>
                </a:solidFill>
                <a:effectLst/>
                <a:latin typeface="Arial" pitchFamily="-65" charset="0"/>
              </a:rPr>
              <a:t>2</a:t>
            </a:r>
            <a:endParaRPr kumimoji="0" lang="en-US" sz="2000" b="0" i="0" u="none" strike="noStrike" cap="none" normalizeH="0" baseline="0" dirty="0">
              <a:ln>
                <a:noFill/>
              </a:ln>
              <a:solidFill>
                <a:srgbClr val="8585E0"/>
              </a:solidFill>
              <a:effectLst/>
              <a:latin typeface="Arial" pitchFamily="-65" charset="0"/>
            </a:endParaRPr>
          </a:p>
        </p:txBody>
      </p:sp>
      <p:sp>
        <p:nvSpPr>
          <p:cNvPr id="33" name="Oval 32"/>
          <p:cNvSpPr/>
          <p:nvPr/>
        </p:nvSpPr>
        <p:spPr bwMode="auto">
          <a:xfrm>
            <a:off x="2133600" y="3657600"/>
            <a:ext cx="820917" cy="562630"/>
          </a:xfrm>
          <a:prstGeom prst="ellipse">
            <a:avLst/>
          </a:prstGeom>
          <a:solidFill>
            <a:schemeClr val="bg1"/>
          </a:solidFill>
          <a:ln w="25400" cap="flat" cmpd="sng" algn="ctr">
            <a:solidFill>
              <a:srgbClr val="9B5D1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C/</a:t>
            </a:r>
            <a:r>
              <a:rPr kumimoji="0" lang="en-US" sz="2000" b="0" i="0" u="none" strike="noStrike" cap="none" normalizeH="0" baseline="0" dirty="0" smtClean="0">
                <a:ln>
                  <a:noFill/>
                </a:ln>
                <a:solidFill>
                  <a:srgbClr val="8585E0"/>
                </a:solidFill>
                <a:effectLst/>
                <a:latin typeface="Arial" pitchFamily="-65" charset="0"/>
              </a:rPr>
              <a:t>5</a:t>
            </a:r>
            <a:endParaRPr kumimoji="0" lang="en-US" sz="2000" b="0" i="0" u="none" strike="noStrike" cap="none" normalizeH="0" baseline="0" dirty="0">
              <a:ln>
                <a:noFill/>
              </a:ln>
              <a:solidFill>
                <a:srgbClr val="8585E0"/>
              </a:solidFill>
              <a:effectLst/>
              <a:latin typeface="Arial" pitchFamily="-65" charset="0"/>
            </a:endParaRPr>
          </a:p>
        </p:txBody>
      </p:sp>
      <p:sp>
        <p:nvSpPr>
          <p:cNvPr id="34" name="Oval 33"/>
          <p:cNvSpPr/>
          <p:nvPr/>
        </p:nvSpPr>
        <p:spPr bwMode="auto">
          <a:xfrm>
            <a:off x="6553200" y="5105400"/>
            <a:ext cx="780766" cy="56263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Arial" pitchFamily="-65" charset="0"/>
              </a:rPr>
              <a:t>F/</a:t>
            </a:r>
            <a:r>
              <a:rPr kumimoji="0" lang="en-US" sz="2000" b="0" i="0" u="none" strike="noStrike" cap="none" normalizeH="0" baseline="0" dirty="0" smtClean="0">
                <a:ln>
                  <a:noFill/>
                </a:ln>
                <a:solidFill>
                  <a:schemeClr val="accent2">
                    <a:lumMod val="60000"/>
                    <a:lumOff val="40000"/>
                  </a:schemeClr>
                </a:solidFill>
                <a:effectLst/>
                <a:latin typeface="Arial" pitchFamily="-65" charset="0"/>
              </a:rPr>
              <a:t>4</a:t>
            </a:r>
            <a:endParaRPr kumimoji="0" lang="en-US" sz="2000" b="0" i="0" u="none" strike="noStrike" cap="none" normalizeH="0" baseline="0" dirty="0">
              <a:ln>
                <a:noFill/>
              </a:ln>
              <a:solidFill>
                <a:schemeClr val="accent2">
                  <a:lumMod val="60000"/>
                  <a:lumOff val="40000"/>
                </a:schemeClr>
              </a:solidFill>
              <a:effectLst/>
              <a:latin typeface="Arial" pitchFamily="-65" charset="0"/>
            </a:endParaRPr>
          </a:p>
        </p:txBody>
      </p:sp>
      <p:cxnSp>
        <p:nvCxnSpPr>
          <p:cNvPr id="35" name="Straight Arrow Connector 34"/>
          <p:cNvCxnSpPr>
            <a:stCxn id="29" idx="6"/>
            <a:endCxn id="30" idx="2"/>
          </p:cNvCxnSpPr>
          <p:nvPr/>
        </p:nvCxnSpPr>
        <p:spPr bwMode="auto">
          <a:xfrm flipV="1">
            <a:off x="3714651" y="1881515"/>
            <a:ext cx="1009749" cy="152400"/>
          </a:xfrm>
          <a:prstGeom prst="straightConnector1">
            <a:avLst/>
          </a:prstGeom>
          <a:ln>
            <a:solidFill>
              <a:srgbClr val="8585E0"/>
            </a:solidFill>
            <a:headEnd type="none" w="med" len="med"/>
            <a:tailEnd type="none"/>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a:stCxn id="29" idx="4"/>
            <a:endCxn id="33" idx="0"/>
          </p:cNvCxnSpPr>
          <p:nvPr/>
        </p:nvCxnSpPr>
        <p:spPr bwMode="auto">
          <a:xfrm rot="5400000">
            <a:off x="2253408" y="2605882"/>
            <a:ext cx="1342370" cy="761067"/>
          </a:xfrm>
          <a:prstGeom prst="straightConnector1">
            <a:avLst/>
          </a:prstGeom>
          <a:ln>
            <a:solidFill>
              <a:schemeClr val="accent2">
                <a:lumMod val="60000"/>
                <a:lumOff val="40000"/>
              </a:schemeClr>
            </a:solidFill>
            <a:headEnd type="none" w="med" len="med"/>
            <a:tailEnd type="none"/>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a:stCxn id="29" idx="5"/>
            <a:endCxn id="32" idx="1"/>
          </p:cNvCxnSpPr>
          <p:nvPr/>
        </p:nvCxnSpPr>
        <p:spPr bwMode="auto">
          <a:xfrm rot="16200000" flipH="1">
            <a:off x="3199382" y="2628156"/>
            <a:ext cx="1659560" cy="868917"/>
          </a:xfrm>
          <a:prstGeom prst="straightConnector1">
            <a:avLst/>
          </a:prstGeom>
          <a:ln w="57150" cap="flat" cmpd="sng" algn="ctr">
            <a:solidFill>
              <a:srgbClr val="FFCC66"/>
            </a:solidFill>
            <a:prstDash val="solid"/>
            <a:round/>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a:stCxn id="30" idx="5"/>
            <a:endCxn id="31" idx="1"/>
          </p:cNvCxnSpPr>
          <p:nvPr/>
        </p:nvCxnSpPr>
        <p:spPr bwMode="auto">
          <a:xfrm rot="16200000" flipH="1">
            <a:off x="5514329" y="1974218"/>
            <a:ext cx="897560" cy="1109994"/>
          </a:xfrm>
          <a:prstGeom prst="straightConnector1">
            <a:avLst/>
          </a:prstGeom>
          <a:ln w="25400" cap="flat" cmpd="sng" algn="ctr">
            <a:solidFill>
              <a:schemeClr val="accent2">
                <a:lumMod val="40000"/>
                <a:lumOff val="60000"/>
              </a:schemeClr>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a:stCxn id="32" idx="6"/>
            <a:endCxn id="31" idx="3"/>
          </p:cNvCxnSpPr>
          <p:nvPr/>
        </p:nvCxnSpPr>
        <p:spPr bwMode="auto">
          <a:xfrm flipV="1">
            <a:off x="5164317" y="3375835"/>
            <a:ext cx="1353789" cy="715480"/>
          </a:xfrm>
          <a:prstGeom prst="straightConnector1">
            <a:avLst/>
          </a:prstGeom>
          <a:solidFill>
            <a:schemeClr val="bg1"/>
          </a:solidFill>
          <a:ln w="57150" cap="flat" cmpd="sng" algn="ctr">
            <a:solidFill>
              <a:srgbClr val="FFCC66"/>
            </a:solidFill>
            <a:prstDash val="solid"/>
            <a:round/>
            <a:headEnd type="none" w="med" len="med"/>
            <a:tailEnd type="triangle" w="med" len="med"/>
          </a:ln>
          <a:effectLst/>
        </p:spPr>
      </p:cxnSp>
      <p:cxnSp>
        <p:nvCxnSpPr>
          <p:cNvPr id="40" name="Straight Arrow Connector 39"/>
          <p:cNvCxnSpPr>
            <a:stCxn id="32" idx="5"/>
            <a:endCxn id="34" idx="1"/>
          </p:cNvCxnSpPr>
          <p:nvPr/>
        </p:nvCxnSpPr>
        <p:spPr bwMode="auto">
          <a:xfrm rot="16200000" flipH="1">
            <a:off x="5407038" y="3927292"/>
            <a:ext cx="897560" cy="1623445"/>
          </a:xfrm>
          <a:prstGeom prst="straightConnector1">
            <a:avLst/>
          </a:prstGeom>
          <a:solidFill>
            <a:schemeClr val="bg1"/>
          </a:solidFill>
          <a:ln w="28575" cap="flat" cmpd="sng" algn="ctr">
            <a:solidFill>
              <a:srgbClr val="8585E0"/>
            </a:solidFill>
            <a:prstDash val="solid"/>
            <a:round/>
            <a:headEnd type="none" w="med" len="med"/>
            <a:tailEnd type="none" w="med" len="med"/>
          </a:ln>
          <a:effectLst/>
        </p:spPr>
      </p:cxnSp>
      <p:sp>
        <p:nvSpPr>
          <p:cNvPr id="41" name="TextBox 40"/>
          <p:cNvSpPr txBox="1"/>
          <p:nvPr/>
        </p:nvSpPr>
        <p:spPr>
          <a:xfrm>
            <a:off x="3886200" y="1981200"/>
            <a:ext cx="327308" cy="400110"/>
          </a:xfrm>
          <a:prstGeom prst="rect">
            <a:avLst/>
          </a:prstGeom>
          <a:noFill/>
          <a:ln>
            <a:noFill/>
          </a:ln>
        </p:spPr>
        <p:txBody>
          <a:bodyPr wrap="none" rtlCol="0">
            <a:spAutoFit/>
          </a:bodyPr>
          <a:lstStyle/>
          <a:p>
            <a:r>
              <a:rPr lang="en-US" dirty="0" smtClean="0"/>
              <a:t>1</a:t>
            </a:r>
            <a:endParaRPr lang="en-US" dirty="0"/>
          </a:p>
        </p:txBody>
      </p:sp>
      <p:sp>
        <p:nvSpPr>
          <p:cNvPr id="42" name="TextBox 41"/>
          <p:cNvSpPr txBox="1"/>
          <p:nvPr/>
        </p:nvSpPr>
        <p:spPr>
          <a:xfrm>
            <a:off x="4114800" y="3048000"/>
            <a:ext cx="381000" cy="400110"/>
          </a:xfrm>
          <a:prstGeom prst="rect">
            <a:avLst/>
          </a:prstGeom>
          <a:noFill/>
        </p:spPr>
        <p:txBody>
          <a:bodyPr wrap="square" rtlCol="0">
            <a:spAutoFit/>
          </a:bodyPr>
          <a:lstStyle/>
          <a:p>
            <a:r>
              <a:rPr lang="en-US" dirty="0" smtClean="0"/>
              <a:t>2</a:t>
            </a:r>
            <a:endParaRPr lang="en-US" dirty="0"/>
          </a:p>
        </p:txBody>
      </p:sp>
      <p:sp>
        <p:nvSpPr>
          <p:cNvPr id="43" name="TextBox 42"/>
          <p:cNvSpPr txBox="1"/>
          <p:nvPr/>
        </p:nvSpPr>
        <p:spPr>
          <a:xfrm>
            <a:off x="5791200" y="2133600"/>
            <a:ext cx="327308" cy="400110"/>
          </a:xfrm>
          <a:prstGeom prst="rect">
            <a:avLst/>
          </a:prstGeom>
          <a:noFill/>
        </p:spPr>
        <p:txBody>
          <a:bodyPr wrap="none" rtlCol="0">
            <a:spAutoFit/>
          </a:bodyPr>
          <a:lstStyle/>
          <a:p>
            <a:r>
              <a:rPr lang="en-US" dirty="0" smtClean="0"/>
              <a:t>4</a:t>
            </a:r>
            <a:endParaRPr lang="en-US" dirty="0"/>
          </a:p>
        </p:txBody>
      </p:sp>
      <p:cxnSp>
        <p:nvCxnSpPr>
          <p:cNvPr id="44" name="Straight Arrow Connector 43"/>
          <p:cNvCxnSpPr>
            <a:stCxn id="31" idx="4"/>
            <a:endCxn id="34" idx="0"/>
          </p:cNvCxnSpPr>
          <p:nvPr/>
        </p:nvCxnSpPr>
        <p:spPr bwMode="auto">
          <a:xfrm rot="16200000" flipH="1">
            <a:off x="6048861" y="4210678"/>
            <a:ext cx="1647170" cy="142274"/>
          </a:xfrm>
          <a:prstGeom prst="straightConnector1">
            <a:avLst/>
          </a:prstGeom>
          <a:solidFill>
            <a:schemeClr val="bg1"/>
          </a:solidFill>
          <a:ln w="57150" cap="flat" cmpd="sng" algn="ctr">
            <a:solidFill>
              <a:srgbClr val="FFCC66"/>
            </a:solidFill>
            <a:prstDash val="solid"/>
            <a:round/>
            <a:headEnd type="none" w="med" len="med"/>
            <a:tailEnd type="triangle" w="med" len="med"/>
          </a:ln>
          <a:effectLst/>
        </p:spPr>
      </p:cxnSp>
      <p:sp>
        <p:nvSpPr>
          <p:cNvPr id="45" name="TextBox 44"/>
          <p:cNvSpPr txBox="1"/>
          <p:nvPr/>
        </p:nvSpPr>
        <p:spPr>
          <a:xfrm>
            <a:off x="5638800" y="3810000"/>
            <a:ext cx="327308" cy="400110"/>
          </a:xfrm>
          <a:prstGeom prst="rect">
            <a:avLst/>
          </a:prstGeom>
          <a:noFill/>
        </p:spPr>
        <p:txBody>
          <a:bodyPr wrap="none" rtlCol="0">
            <a:spAutoFit/>
          </a:bodyPr>
          <a:lstStyle/>
          <a:p>
            <a:r>
              <a:rPr lang="en-US" dirty="0" smtClean="0"/>
              <a:t>1</a:t>
            </a:r>
            <a:endParaRPr lang="en-US" dirty="0"/>
          </a:p>
        </p:txBody>
      </p:sp>
      <p:sp>
        <p:nvSpPr>
          <p:cNvPr id="46" name="TextBox 45"/>
          <p:cNvSpPr txBox="1"/>
          <p:nvPr/>
        </p:nvSpPr>
        <p:spPr>
          <a:xfrm>
            <a:off x="6781800" y="4038600"/>
            <a:ext cx="327308" cy="400110"/>
          </a:xfrm>
          <a:prstGeom prst="rect">
            <a:avLst/>
          </a:prstGeom>
          <a:noFill/>
        </p:spPr>
        <p:txBody>
          <a:bodyPr wrap="none" rtlCol="0">
            <a:spAutoFit/>
          </a:bodyPr>
          <a:lstStyle/>
          <a:p>
            <a:r>
              <a:rPr lang="en-US" dirty="0" smtClean="0"/>
              <a:t>1</a:t>
            </a:r>
            <a:endParaRPr lang="en-US" dirty="0"/>
          </a:p>
        </p:txBody>
      </p:sp>
      <p:sp>
        <p:nvSpPr>
          <p:cNvPr id="47" name="TextBox 46"/>
          <p:cNvSpPr txBox="1"/>
          <p:nvPr/>
        </p:nvSpPr>
        <p:spPr>
          <a:xfrm>
            <a:off x="5257800" y="4648200"/>
            <a:ext cx="327308" cy="400110"/>
          </a:xfrm>
          <a:prstGeom prst="rect">
            <a:avLst/>
          </a:prstGeom>
          <a:noFill/>
        </p:spPr>
        <p:txBody>
          <a:bodyPr wrap="none" rtlCol="0">
            <a:spAutoFit/>
          </a:bodyPr>
          <a:lstStyle/>
          <a:p>
            <a:r>
              <a:rPr lang="en-US" dirty="0" smtClean="0"/>
              <a:t>3</a:t>
            </a:r>
            <a:endParaRPr lang="en-US" dirty="0"/>
          </a:p>
        </p:txBody>
      </p:sp>
      <p:sp>
        <p:nvSpPr>
          <p:cNvPr id="48" name="TextBox 47"/>
          <p:cNvSpPr txBox="1"/>
          <p:nvPr/>
        </p:nvSpPr>
        <p:spPr>
          <a:xfrm>
            <a:off x="2362200" y="2743200"/>
            <a:ext cx="327308" cy="400110"/>
          </a:xfrm>
          <a:prstGeom prst="rect">
            <a:avLst/>
          </a:prstGeom>
          <a:noFill/>
        </p:spPr>
        <p:txBody>
          <a:bodyPr wrap="none" rtlCol="0">
            <a:spAutoFit/>
          </a:bodyPr>
          <a:lstStyle/>
          <a:p>
            <a:r>
              <a:rPr lang="en-US" dirty="0" smtClean="0"/>
              <a:t>5</a:t>
            </a:r>
            <a:endParaRPr lang="en-US" dirty="0"/>
          </a:p>
        </p:txBody>
      </p:sp>
      <p:sp>
        <p:nvSpPr>
          <p:cNvPr id="49" name="5-Point Star 48"/>
          <p:cNvSpPr/>
          <p:nvPr/>
        </p:nvSpPr>
        <p:spPr bwMode="auto">
          <a:xfrm>
            <a:off x="7391400" y="5181600"/>
            <a:ext cx="539703" cy="465348"/>
          </a:xfrm>
          <a:prstGeom prst="star5">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sp>
      <p:sp>
        <p:nvSpPr>
          <p:cNvPr id="50" name="TextBox 49"/>
          <p:cNvSpPr txBox="1"/>
          <p:nvPr/>
        </p:nvSpPr>
        <p:spPr>
          <a:xfrm>
            <a:off x="2209800" y="1295400"/>
            <a:ext cx="726306" cy="400110"/>
          </a:xfrm>
          <a:prstGeom prst="rect">
            <a:avLst/>
          </a:prstGeom>
          <a:noFill/>
        </p:spPr>
        <p:txBody>
          <a:bodyPr wrap="none" rtlCol="0">
            <a:spAutoFit/>
          </a:bodyPr>
          <a:lstStyle/>
          <a:p>
            <a:r>
              <a:rPr lang="en-US" dirty="0" smtClean="0"/>
              <a:t>Start</a:t>
            </a:r>
            <a:endParaRPr lang="en-US" dirty="0"/>
          </a:p>
        </p:txBody>
      </p:sp>
      <p:sp>
        <p:nvSpPr>
          <p:cNvPr id="51" name="TextBox 50"/>
          <p:cNvSpPr txBox="1"/>
          <p:nvPr/>
        </p:nvSpPr>
        <p:spPr>
          <a:xfrm>
            <a:off x="7974771" y="5257800"/>
            <a:ext cx="712029" cy="400110"/>
          </a:xfrm>
          <a:prstGeom prst="rect">
            <a:avLst/>
          </a:prstGeom>
          <a:noFill/>
        </p:spPr>
        <p:txBody>
          <a:bodyPr wrap="none" rtlCol="0">
            <a:spAutoFit/>
          </a:bodyPr>
          <a:lstStyle/>
          <a:p>
            <a:r>
              <a:rPr lang="en-US" dirty="0" err="1" smtClean="0"/>
              <a:t>Dest</a:t>
            </a:r>
            <a:endParaRPr lang="en-US" dirty="0"/>
          </a:p>
        </p:txBody>
      </p:sp>
      <p:sp>
        <p:nvSpPr>
          <p:cNvPr id="52" name="Oval 51"/>
          <p:cNvSpPr/>
          <p:nvPr/>
        </p:nvSpPr>
        <p:spPr bwMode="auto">
          <a:xfrm>
            <a:off x="304800" y="4800600"/>
            <a:ext cx="533400" cy="562630"/>
          </a:xfrm>
          <a:prstGeom prst="ellipse">
            <a:avLst/>
          </a:prstGeom>
          <a:solidFill>
            <a:schemeClr val="bg1"/>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53" name="TextBox 52"/>
          <p:cNvSpPr txBox="1"/>
          <p:nvPr/>
        </p:nvSpPr>
        <p:spPr>
          <a:xfrm>
            <a:off x="990600" y="4876800"/>
            <a:ext cx="3250159" cy="400110"/>
          </a:xfrm>
          <a:prstGeom prst="rect">
            <a:avLst/>
          </a:prstGeom>
          <a:noFill/>
        </p:spPr>
        <p:txBody>
          <a:bodyPr wrap="none" rtlCol="0">
            <a:spAutoFit/>
          </a:bodyPr>
          <a:lstStyle/>
          <a:p>
            <a:r>
              <a:rPr lang="en-US" dirty="0" smtClean="0">
                <a:solidFill>
                  <a:schemeClr val="tx2"/>
                </a:solidFill>
              </a:rPr>
              <a:t>Nodes under consideration</a:t>
            </a:r>
            <a:endParaRPr lang="en-US" dirty="0">
              <a:solidFill>
                <a:schemeClr val="tx2"/>
              </a:solidFill>
            </a:endParaRPr>
          </a:p>
        </p:txBody>
      </p:sp>
      <p:sp>
        <p:nvSpPr>
          <p:cNvPr id="54" name="Oval 53"/>
          <p:cNvSpPr/>
          <p:nvPr/>
        </p:nvSpPr>
        <p:spPr bwMode="auto">
          <a:xfrm>
            <a:off x="304800" y="5533370"/>
            <a:ext cx="533400" cy="562630"/>
          </a:xfrm>
          <a:prstGeom prst="ellipse">
            <a:avLst/>
          </a:prstGeom>
          <a:solidFill>
            <a:schemeClr val="bg1"/>
          </a:solidFill>
          <a:ln w="38100" cap="flat" cmpd="sng" algn="ctr">
            <a:solidFill>
              <a:srgbClr val="9B5D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55" name="TextBox 54"/>
          <p:cNvSpPr txBox="1"/>
          <p:nvPr/>
        </p:nvSpPr>
        <p:spPr>
          <a:xfrm>
            <a:off x="990600" y="5619690"/>
            <a:ext cx="1724300" cy="400110"/>
          </a:xfrm>
          <a:prstGeom prst="rect">
            <a:avLst/>
          </a:prstGeom>
          <a:noFill/>
        </p:spPr>
        <p:txBody>
          <a:bodyPr wrap="none" rtlCol="0">
            <a:spAutoFit/>
          </a:bodyPr>
          <a:lstStyle/>
          <a:p>
            <a:r>
              <a:rPr lang="en-US" dirty="0" smtClean="0">
                <a:solidFill>
                  <a:srgbClr val="9B5D1F"/>
                </a:solidFill>
              </a:rPr>
              <a:t>Nodes visited</a:t>
            </a:r>
            <a:endParaRPr lang="en-US" dirty="0">
              <a:solidFill>
                <a:srgbClr val="9B5D1F"/>
              </a:solidFill>
            </a:endParaRPr>
          </a:p>
        </p:txBody>
      </p:sp>
      <p:sp>
        <p:nvSpPr>
          <p:cNvPr id="57" name="TextBox 56"/>
          <p:cNvSpPr txBox="1"/>
          <p:nvPr/>
        </p:nvSpPr>
        <p:spPr>
          <a:xfrm>
            <a:off x="609600" y="3352800"/>
            <a:ext cx="1524000" cy="1323439"/>
          </a:xfrm>
          <a:prstGeom prst="rect">
            <a:avLst/>
          </a:prstGeom>
          <a:noFill/>
        </p:spPr>
        <p:txBody>
          <a:bodyPr wrap="square" rtlCol="0">
            <a:spAutoFit/>
          </a:bodyPr>
          <a:lstStyle/>
          <a:p>
            <a:pPr algn="r"/>
            <a:r>
              <a:rPr lang="en-US" dirty="0" smtClean="0"/>
              <a:t>C has no unvisited neighbors so stop</a:t>
            </a:r>
            <a:endParaRPr lang="en-US" dirty="0"/>
          </a:p>
        </p:txBody>
      </p:sp>
      <p:sp>
        <p:nvSpPr>
          <p:cNvPr id="58" name="TextBox 57"/>
          <p:cNvSpPr txBox="1"/>
          <p:nvPr/>
        </p:nvSpPr>
        <p:spPr>
          <a:xfrm>
            <a:off x="7239000" y="2096631"/>
            <a:ext cx="1828800" cy="2246769"/>
          </a:xfrm>
          <a:prstGeom prst="rect">
            <a:avLst/>
          </a:prstGeom>
          <a:noFill/>
        </p:spPr>
        <p:txBody>
          <a:bodyPr wrap="square" rtlCol="0">
            <a:spAutoFit/>
          </a:bodyPr>
          <a:lstStyle/>
          <a:p>
            <a:r>
              <a:rPr lang="en-US" dirty="0" smtClean="0">
                <a:solidFill>
                  <a:srgbClr val="FFCC66"/>
                </a:solidFill>
              </a:rPr>
              <a:t>All this time remember to store the path info in each node as we visited each node</a:t>
            </a:r>
            <a:endParaRPr lang="en-US" dirty="0">
              <a:solidFill>
                <a:srgbClr val="FFCC6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Algorithm</a:t>
            </a:r>
            <a:endParaRPr lang="en-US" dirty="0"/>
          </a:p>
        </p:txBody>
      </p:sp>
      <p:sp>
        <p:nvSpPr>
          <p:cNvPr id="4" name="Content Placeholder 3"/>
          <p:cNvSpPr>
            <a:spLocks noGrp="1"/>
          </p:cNvSpPr>
          <p:nvPr>
            <p:ph idx="1"/>
          </p:nvPr>
        </p:nvSpPr>
        <p:spPr>
          <a:xfrm>
            <a:off x="304800" y="1066800"/>
            <a:ext cx="8610600" cy="4572000"/>
          </a:xfrm>
        </p:spPr>
        <p:txBody>
          <a:bodyPr/>
          <a:lstStyle/>
          <a:p>
            <a:r>
              <a:rPr lang="en-US" sz="2800" dirty="0" smtClean="0"/>
              <a:t>A* is an enhancement to </a:t>
            </a:r>
            <a:r>
              <a:rPr lang="en-US" sz="2800" dirty="0" err="1" smtClean="0"/>
              <a:t>Dijkstra</a:t>
            </a:r>
            <a:r>
              <a:rPr lang="en-US" sz="2800" dirty="0" smtClean="0"/>
              <a:t> where, the node to choose to examine is determined by a heuristic (guess) of how close you are to the destination.</a:t>
            </a:r>
          </a:p>
          <a:p>
            <a:r>
              <a:rPr lang="en-US" sz="2800" dirty="0" smtClean="0">
                <a:solidFill>
                  <a:srgbClr val="FFCC66"/>
                </a:solidFill>
              </a:rPr>
              <a:t>F</a:t>
            </a:r>
            <a:r>
              <a:rPr lang="en-US" sz="2800" dirty="0" smtClean="0">
                <a:solidFill>
                  <a:srgbClr val="FFCC66"/>
                </a:solidFill>
              </a:rPr>
              <a:t>=G+H [F means Fitness]</a:t>
            </a:r>
          </a:p>
          <a:p>
            <a:pPr marL="971550" lvl="1" indent="-457200"/>
            <a:r>
              <a:rPr lang="en-US" sz="2400" dirty="0" smtClean="0">
                <a:solidFill>
                  <a:srgbClr val="FFCC66"/>
                </a:solidFill>
              </a:rPr>
              <a:t>G</a:t>
            </a:r>
            <a:r>
              <a:rPr lang="en-US" sz="2400" dirty="0" smtClean="0"/>
              <a:t>=movement cost to go from</a:t>
            </a:r>
            <a:r>
              <a:rPr lang="en-US" sz="2400" dirty="0" smtClean="0"/>
              <a:t> current node </a:t>
            </a:r>
            <a:r>
              <a:rPr lang="en-US" sz="2400" dirty="0" smtClean="0"/>
              <a:t>to</a:t>
            </a:r>
            <a:r>
              <a:rPr lang="en-US" sz="2400" dirty="0" smtClean="0"/>
              <a:t> your neighbor.</a:t>
            </a:r>
            <a:r>
              <a:rPr lang="en-US" sz="2400" dirty="0" smtClean="0"/>
              <a:t> </a:t>
            </a:r>
            <a:r>
              <a:rPr lang="en-US" sz="2400" dirty="0" smtClean="0"/>
              <a:t>[</a:t>
            </a:r>
            <a:r>
              <a:rPr lang="en-US" sz="2400" dirty="0" smtClean="0"/>
              <a:t>G means Goal]</a:t>
            </a:r>
          </a:p>
          <a:p>
            <a:pPr marL="971550" lvl="1" indent="-457200"/>
            <a:r>
              <a:rPr lang="en-US" sz="2400" dirty="0" smtClean="0">
                <a:solidFill>
                  <a:srgbClr val="FFCC66"/>
                </a:solidFill>
              </a:rPr>
              <a:t>H</a:t>
            </a:r>
            <a:r>
              <a:rPr lang="en-US" sz="2400" dirty="0" smtClean="0"/>
              <a:t>=estimated cost to go from the current square to the </a:t>
            </a:r>
            <a:r>
              <a:rPr lang="en-US" sz="2400" dirty="0" smtClean="0"/>
              <a:t>destination. </a:t>
            </a:r>
            <a:r>
              <a:rPr lang="en-US" sz="2400" dirty="0" smtClean="0"/>
              <a:t>[H means Heuristic]</a:t>
            </a:r>
          </a:p>
          <a:p>
            <a:pPr marL="971550" lvl="1" indent="-457200"/>
            <a:r>
              <a:rPr lang="en-US" sz="2400" dirty="0" smtClean="0"/>
              <a:t>E.g. Heuristic in this case is “</a:t>
            </a:r>
            <a:r>
              <a:rPr lang="en-US" sz="2400" dirty="0" smtClean="0">
                <a:solidFill>
                  <a:srgbClr val="FFCC66"/>
                </a:solidFill>
              </a:rPr>
              <a:t>Manhattan Distance</a:t>
            </a:r>
            <a:r>
              <a:rPr lang="en-US" sz="2400" dirty="0" smtClean="0"/>
              <a:t>”</a:t>
            </a:r>
            <a:br>
              <a:rPr lang="en-US" sz="2400" dirty="0" smtClean="0"/>
            </a:br>
            <a:r>
              <a:rPr lang="en-US" sz="2400" dirty="0" smtClean="0"/>
              <a:t>Distance to walk horizontally &amp; vertically to reach a destination- like when you walk around city blocks (hence the name Manhattan Distance).</a:t>
            </a:r>
          </a:p>
          <a:p>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on Path Finding</a:t>
            </a:r>
            <a:endParaRPr lang="en-US" dirty="0"/>
          </a:p>
        </p:txBody>
      </p:sp>
      <p:sp>
        <p:nvSpPr>
          <p:cNvPr id="3" name="Content Placeholder 2"/>
          <p:cNvSpPr>
            <a:spLocks noGrp="1"/>
          </p:cNvSpPr>
          <p:nvPr>
            <p:ph idx="1"/>
          </p:nvPr>
        </p:nvSpPr>
        <p:spPr/>
        <p:txBody>
          <a:bodyPr/>
          <a:lstStyle/>
          <a:p>
            <a:r>
              <a:rPr lang="en-US" dirty="0" smtClean="0"/>
              <a:t>Computing shortest path in real-time is costly.</a:t>
            </a:r>
          </a:p>
          <a:p>
            <a:r>
              <a:rPr lang="en-US" dirty="0" smtClean="0"/>
              <a:t>Instead you can pre-compute all the costs for going from any node to any other node.</a:t>
            </a:r>
          </a:p>
          <a:p>
            <a:r>
              <a:rPr lang="en-US" dirty="0" smtClean="0"/>
              <a:t>Then during runtime, you can just look it up.</a:t>
            </a:r>
          </a:p>
          <a:p>
            <a:r>
              <a:rPr lang="en-US" dirty="0" smtClean="0"/>
              <a:t>You can also create a hierarchy of maps too.  </a:t>
            </a:r>
          </a:p>
          <a:p>
            <a:r>
              <a:rPr lang="en-US" dirty="0" smtClean="0"/>
              <a:t>Question: How do you encode “nodes” into a terrain like in a typical first-person-shooter?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ea typeface="ＭＳ Ｐゴシック" charset="-128"/>
                <a:cs typeface="ＭＳ Ｐゴシック" charset="-128"/>
              </a:rPr>
              <a:t>Waypoint Graphs</a:t>
            </a:r>
          </a:p>
        </p:txBody>
      </p:sp>
      <p:sp>
        <p:nvSpPr>
          <p:cNvPr id="64515" name="Rectangle 3"/>
          <p:cNvSpPr>
            <a:spLocks noGrp="1" noChangeArrowheads="1"/>
          </p:cNvSpPr>
          <p:nvPr>
            <p:ph type="body" idx="1"/>
          </p:nvPr>
        </p:nvSpPr>
        <p:spPr>
          <a:xfrm>
            <a:off x="304800" y="1295400"/>
            <a:ext cx="4267200" cy="4572000"/>
          </a:xfrm>
        </p:spPr>
        <p:txBody>
          <a:bodyPr/>
          <a:lstStyle/>
          <a:p>
            <a:pPr>
              <a:lnSpc>
                <a:spcPct val="80000"/>
              </a:lnSpc>
            </a:pPr>
            <a:r>
              <a:rPr lang="en-US" sz="1800" dirty="0">
                <a:ea typeface="ＭＳ Ｐゴシック" charset="-128"/>
                <a:cs typeface="ＭＳ Ｐゴシック" charset="-128"/>
              </a:rPr>
              <a:t>Most widely used technique currently (even Half Life 2)</a:t>
            </a:r>
          </a:p>
          <a:p>
            <a:pPr>
              <a:lnSpc>
                <a:spcPct val="80000"/>
              </a:lnSpc>
            </a:pPr>
            <a:r>
              <a:rPr lang="en-US" sz="1800" dirty="0">
                <a:ea typeface="ＭＳ Ｐゴシック" charset="-128"/>
                <a:cs typeface="ＭＳ Ｐゴシック" charset="-128"/>
              </a:rPr>
              <a:t>Specifies lines where an agent can safely traverse.</a:t>
            </a:r>
          </a:p>
          <a:p>
            <a:pPr>
              <a:lnSpc>
                <a:spcPct val="80000"/>
              </a:lnSpc>
            </a:pPr>
            <a:r>
              <a:rPr lang="en-US" sz="1600" dirty="0">
                <a:ea typeface="ＭＳ Ｐゴシック" charset="-128"/>
                <a:cs typeface="ＭＳ Ｐゴシック" charset="-128"/>
                <a:hlinkClick r:id="rId3"/>
              </a:rPr>
              <a:t>http://www.youtube.com/watch?v=WzYEZVI46Uw</a:t>
            </a:r>
            <a:endParaRPr lang="en-US" sz="2800" dirty="0">
              <a:ea typeface="ＭＳ Ｐゴシック" charset="-128"/>
              <a:cs typeface="ＭＳ Ｐゴシック" charset="-128"/>
            </a:endParaRPr>
          </a:p>
          <a:p>
            <a:pPr>
              <a:lnSpc>
                <a:spcPct val="80000"/>
              </a:lnSpc>
            </a:pPr>
            <a:r>
              <a:rPr lang="en-US" sz="1800" dirty="0">
                <a:ea typeface="ＭＳ Ｐゴシック" charset="-128"/>
                <a:cs typeface="ＭＳ Ｐゴシック" charset="-128"/>
              </a:rPr>
              <a:t>Easy to create a graph.</a:t>
            </a:r>
          </a:p>
          <a:p>
            <a:pPr>
              <a:lnSpc>
                <a:spcPct val="80000"/>
              </a:lnSpc>
            </a:pPr>
            <a:r>
              <a:rPr lang="en-US" sz="1800" dirty="0">
                <a:ea typeface="ＭＳ Ｐゴシック" charset="-128"/>
                <a:cs typeface="ＭＳ Ｐゴシック" charset="-128"/>
              </a:rPr>
              <a:t>Agent however still needs to do collision detection with the environment to prevent walking into them, or falling off cliffs. Costly for detailed environments.</a:t>
            </a:r>
          </a:p>
          <a:p>
            <a:pPr>
              <a:lnSpc>
                <a:spcPct val="80000"/>
              </a:lnSpc>
            </a:pPr>
            <a:r>
              <a:rPr lang="en-US" sz="1800" dirty="0">
                <a:ea typeface="ＭＳ Ｐゴシック" charset="-128"/>
                <a:cs typeface="ＭＳ Ｐゴシック" charset="-128"/>
              </a:rPr>
              <a:t>For larger spaces there may be a need for many nodes otherwise AI may take roundabout paths to get to a destination.</a:t>
            </a:r>
          </a:p>
          <a:p>
            <a:pPr>
              <a:lnSpc>
                <a:spcPct val="80000"/>
              </a:lnSpc>
            </a:pPr>
            <a:r>
              <a:rPr lang="en-US" sz="1800" dirty="0">
                <a:ea typeface="ＭＳ Ｐゴシック" charset="-128"/>
                <a:cs typeface="ＭＳ Ｐゴシック" charset="-128"/>
              </a:rPr>
              <a:t>Use of smoothing (like </a:t>
            </a:r>
            <a:r>
              <a:rPr lang="en-US" sz="1800" dirty="0" err="1">
                <a:ea typeface="ＭＳ Ｐゴシック" charset="-128"/>
                <a:cs typeface="ＭＳ Ｐゴシック" charset="-128"/>
              </a:rPr>
              <a:t>spline</a:t>
            </a:r>
            <a:r>
              <a:rPr lang="en-US" sz="1800" dirty="0">
                <a:ea typeface="ＭＳ Ｐゴシック" charset="-128"/>
                <a:cs typeface="ＭＳ Ｐゴシック" charset="-128"/>
              </a:rPr>
              <a:t>) can cause AI to walk through walls.</a:t>
            </a:r>
          </a:p>
          <a:p>
            <a:pPr>
              <a:lnSpc>
                <a:spcPct val="80000"/>
              </a:lnSpc>
            </a:pPr>
            <a:r>
              <a:rPr lang="en-US" sz="1800" dirty="0">
                <a:ea typeface="ＭＳ Ｐゴシック" charset="-128"/>
                <a:cs typeface="ＭＳ Ｐゴシック" charset="-128"/>
              </a:rPr>
              <a:t>Nodes can be used to represent nodes for </a:t>
            </a:r>
            <a:r>
              <a:rPr lang="en-US" sz="1800" dirty="0" err="1">
                <a:ea typeface="ＭＳ Ｐゴシック" charset="-128"/>
                <a:cs typeface="ＭＳ Ｐゴシック" charset="-128"/>
              </a:rPr>
              <a:t>pathfinding</a:t>
            </a:r>
            <a:r>
              <a:rPr lang="en-US" sz="1800" dirty="0">
                <a:ea typeface="ＭＳ Ｐゴシック" charset="-128"/>
                <a:cs typeface="ＭＳ Ｐゴシック" charset="-128"/>
              </a:rPr>
              <a:t> in A* rather than creating a massive grid.</a:t>
            </a:r>
          </a:p>
          <a:p>
            <a:pPr>
              <a:lnSpc>
                <a:spcPct val="80000"/>
              </a:lnSpc>
            </a:pPr>
            <a:endParaRPr lang="en-US" sz="1800" dirty="0">
              <a:ea typeface="ＭＳ Ｐゴシック" charset="-128"/>
              <a:cs typeface="ＭＳ Ｐゴシック" charset="-128"/>
            </a:endParaRPr>
          </a:p>
        </p:txBody>
      </p:sp>
      <p:pic>
        <p:nvPicPr>
          <p:cNvPr id="64516" name="Picture 50" descr="Stormwind_waypoints"/>
          <p:cNvPicPr>
            <a:picLocks noChangeAspect="1" noChangeArrowheads="1"/>
          </p:cNvPicPr>
          <p:nvPr/>
        </p:nvPicPr>
        <p:blipFill>
          <a:blip r:embed="rId4"/>
          <a:srcRect/>
          <a:stretch>
            <a:fillRect/>
          </a:stretch>
        </p:blipFill>
        <p:spPr bwMode="auto">
          <a:xfrm>
            <a:off x="4962525" y="914400"/>
            <a:ext cx="3800475" cy="2847975"/>
          </a:xfrm>
          <a:prstGeom prst="rect">
            <a:avLst/>
          </a:prstGeom>
          <a:noFill/>
          <a:ln w="9525">
            <a:noFill/>
            <a:miter lim="800000"/>
            <a:headEnd/>
            <a:tailEnd/>
          </a:ln>
        </p:spPr>
      </p:pic>
      <p:pic>
        <p:nvPicPr>
          <p:cNvPr id="64517" name="Picture 51" descr="Halaa_waypoints2"/>
          <p:cNvPicPr>
            <a:picLocks noChangeAspect="1" noChangeArrowheads="1"/>
          </p:cNvPicPr>
          <p:nvPr/>
        </p:nvPicPr>
        <p:blipFill>
          <a:blip r:embed="rId5"/>
          <a:srcRect/>
          <a:stretch>
            <a:fillRect/>
          </a:stretch>
        </p:blipFill>
        <p:spPr bwMode="auto">
          <a:xfrm>
            <a:off x="5257800" y="3859213"/>
            <a:ext cx="3276600" cy="2617787"/>
          </a:xfrm>
          <a:prstGeom prst="rect">
            <a:avLst/>
          </a:prstGeom>
          <a:noFill/>
          <a:ln w="9525">
            <a:noFill/>
            <a:miter lim="800000"/>
            <a:headEnd/>
            <a:tailEnd/>
          </a:ln>
        </p:spPr>
      </p:pic>
      <p:pic>
        <p:nvPicPr>
          <p:cNvPr id="166965" name="Picture 53"/>
          <p:cNvPicPr>
            <a:picLocks noChangeAspect="1" noChangeArrowheads="1"/>
          </p:cNvPicPr>
          <p:nvPr/>
        </p:nvPicPr>
        <p:blipFill>
          <a:blip r:embed="rId6"/>
          <a:srcRect/>
          <a:stretch>
            <a:fillRect/>
          </a:stretch>
        </p:blipFill>
        <p:spPr bwMode="auto">
          <a:xfrm>
            <a:off x="5257800" y="3856038"/>
            <a:ext cx="3276600" cy="2620962"/>
          </a:xfrm>
          <a:prstGeom prst="rect">
            <a:avLst/>
          </a:prstGeom>
          <a:noFill/>
          <a:ln w="9525">
            <a:noFill/>
            <a:miter lim="800000"/>
            <a:headEnd/>
            <a:tailEnd/>
          </a:ln>
        </p:spPr>
      </p:pic>
      <p:sp>
        <p:nvSpPr>
          <p:cNvPr id="64519" name="Line 52"/>
          <p:cNvSpPr>
            <a:spLocks noChangeShapeType="1"/>
          </p:cNvSpPr>
          <p:nvPr/>
        </p:nvSpPr>
        <p:spPr bwMode="auto">
          <a:xfrm>
            <a:off x="4572000" y="4267200"/>
            <a:ext cx="1600200" cy="381000"/>
          </a:xfrm>
          <a:prstGeom prst="line">
            <a:avLst/>
          </a:prstGeom>
          <a:noFill/>
          <a:ln w="38100">
            <a:solidFill>
              <a:schemeClr val="tx2"/>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965"/>
                                        </p:tgtEl>
                                        <p:attrNameLst>
                                          <p:attrName>style.visibility</p:attrName>
                                        </p:attrNameLst>
                                      </p:cBhvr>
                                      <p:to>
                                        <p:strVal val="visible"/>
                                      </p:to>
                                    </p:set>
                                    <p:animEffect transition="in" filter="fade">
                                      <p:cBhvr>
                                        <p:cTn id="7" dur="2000"/>
                                        <p:tgtEl>
                                          <p:spTgt spid="166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ChangeArrowheads="1"/>
          </p:cNvSpPr>
          <p:nvPr/>
        </p:nvSpPr>
        <p:spPr bwMode="auto">
          <a:xfrm>
            <a:off x="0" y="6096000"/>
            <a:ext cx="9144000" cy="7620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18435" name="Rectangle 2"/>
          <p:cNvSpPr>
            <a:spLocks noGrp="1" noChangeArrowheads="1"/>
          </p:cNvSpPr>
          <p:nvPr>
            <p:ph type="title"/>
          </p:nvPr>
        </p:nvSpPr>
        <p:spPr/>
        <p:txBody>
          <a:bodyPr/>
          <a:lstStyle/>
          <a:p>
            <a:endParaRPr lang="en-US">
              <a:ea typeface="ＭＳ Ｐゴシック" charset="-128"/>
              <a:cs typeface="ＭＳ Ｐゴシック" charset="-128"/>
            </a:endParaRPr>
          </a:p>
        </p:txBody>
      </p:sp>
      <p:sp>
        <p:nvSpPr>
          <p:cNvPr id="18436" name="Rectangle 3"/>
          <p:cNvSpPr>
            <a:spLocks noGrp="1" noChangeArrowheads="1"/>
          </p:cNvSpPr>
          <p:nvPr>
            <p:ph type="body" idx="1"/>
          </p:nvPr>
        </p:nvSpPr>
        <p:spPr>
          <a:xfrm>
            <a:off x="0" y="1143000"/>
            <a:ext cx="4953000" cy="3657600"/>
          </a:xfrm>
        </p:spPr>
        <p:txBody>
          <a:bodyPr/>
          <a:lstStyle/>
          <a:p>
            <a:pPr>
              <a:lnSpc>
                <a:spcPct val="80000"/>
              </a:lnSpc>
            </a:pPr>
            <a:r>
              <a:rPr lang="en-US" sz="2000">
                <a:solidFill>
                  <a:srgbClr val="FFCC66"/>
                </a:solidFill>
                <a:ea typeface="ＭＳ Ｐゴシック" charset="-128"/>
                <a:cs typeface="ＭＳ Ｐゴシック" charset="-128"/>
              </a:rPr>
              <a:t>The computer always has perfect knowledge of the entire virtual world.</a:t>
            </a:r>
            <a:r>
              <a:rPr lang="en-US" sz="2000">
                <a:ea typeface="ＭＳ Ｐゴシック" charset="-128"/>
                <a:cs typeface="ＭＳ Ｐゴシック" charset="-128"/>
              </a:rPr>
              <a:t> When you press a button the computer knows instantaneously that you have pressed it. That means in a fighting game, it can always deflect every blow you dish out and dodge every bullet!</a:t>
            </a:r>
          </a:p>
          <a:p>
            <a:pPr>
              <a:lnSpc>
                <a:spcPct val="80000"/>
              </a:lnSpc>
            </a:pPr>
            <a:r>
              <a:rPr lang="en-US" sz="2000">
                <a:ea typeface="ＭＳ Ｐゴシック" charset="-128"/>
                <a:cs typeface="ＭＳ Ｐゴシック" charset="-128"/>
              </a:rPr>
              <a:t>The noble goal is to require that the AI system follow the same rules and constraints as the human so that it plays fairly. E.g. in a strategy game the human can only see parts of a map that they have explored.</a:t>
            </a:r>
          </a:p>
          <a:p>
            <a:pPr>
              <a:lnSpc>
                <a:spcPct val="80000"/>
              </a:lnSpc>
            </a:pPr>
            <a:r>
              <a:rPr lang="en-US" sz="2000">
                <a:ea typeface="ＭＳ Ｐゴシック" charset="-128"/>
                <a:cs typeface="ＭＳ Ｐゴシック" charset="-128"/>
              </a:rPr>
              <a:t>In practice this is still very difficult and many AI systems still seem “dumb” in certain circumstances. E.g. Jedi Academy game, NPCs often fall to their deaths.</a:t>
            </a:r>
          </a:p>
          <a:p>
            <a:pPr>
              <a:lnSpc>
                <a:spcPct val="80000"/>
              </a:lnSpc>
            </a:pPr>
            <a:r>
              <a:rPr lang="en-US" sz="2000">
                <a:ea typeface="ＭＳ Ｐゴシック" charset="-128"/>
                <a:cs typeface="ＭＳ Ｐゴシック" charset="-128"/>
              </a:rPr>
              <a:t>To get around this the AI system “cheats” a little but not so much that it is obvious to the player.</a:t>
            </a:r>
          </a:p>
        </p:txBody>
      </p:sp>
      <p:sp>
        <p:nvSpPr>
          <p:cNvPr id="18437" name="Rectangle 6"/>
          <p:cNvSpPr>
            <a:spLocks noChangeArrowheads="1"/>
          </p:cNvSpPr>
          <p:nvPr/>
        </p:nvSpPr>
        <p:spPr bwMode="auto">
          <a:xfrm>
            <a:off x="5029200" y="3276600"/>
            <a:ext cx="4038600" cy="3387725"/>
          </a:xfrm>
          <a:prstGeom prst="rect">
            <a:avLst/>
          </a:prstGeom>
          <a:noFill/>
          <a:ln w="9525">
            <a:noFill/>
            <a:miter lim="800000"/>
            <a:headEnd/>
            <a:tailEnd/>
          </a:ln>
        </p:spPr>
        <p:txBody>
          <a:bodyPr>
            <a:prstTxWarp prst="textNoShape">
              <a:avLst/>
            </a:prstTxWarp>
            <a:spAutoFit/>
          </a:bodyPr>
          <a:lstStyle/>
          <a:p>
            <a:pPr marL="457200" indent="-457200" algn="l">
              <a:buFontTx/>
              <a:buChar char="•"/>
            </a:pPr>
            <a:r>
              <a:rPr lang="en-US" sz="1800">
                <a:solidFill>
                  <a:srgbClr val="FFCC66"/>
                </a:solidFill>
              </a:rPr>
              <a:t>Game AI is largely an unsolved problem.</a:t>
            </a:r>
          </a:p>
          <a:p>
            <a:pPr marL="457200" indent="-457200" algn="l">
              <a:buFontTx/>
              <a:buChar char="•"/>
            </a:pPr>
            <a:r>
              <a:rPr lang="en-US" sz="1800">
                <a:solidFill>
                  <a:schemeClr val="tx1"/>
                </a:solidFill>
              </a:rPr>
              <a:t>NPCs still follow a limited set of rules based on FSMs and rule-based systems. They cannot do more than what is expected of them. Especially evident in RPGs which have a limited set of responses to user input. You cannot have a long and open ended conversation with the computer.</a:t>
            </a:r>
          </a:p>
        </p:txBody>
      </p:sp>
      <p:pic>
        <p:nvPicPr>
          <p:cNvPr id="18438" name="Picture 9" descr="The image “http://www.geocities.com/tim_mccain/Neo-LotsofBullets.jpg” cannot be displayed, because it contains errors."/>
          <p:cNvPicPr>
            <a:picLocks noChangeAspect="1" noChangeArrowheads="1"/>
          </p:cNvPicPr>
          <p:nvPr/>
        </p:nvPicPr>
        <p:blipFill>
          <a:blip r:embed="rId3"/>
          <a:srcRect/>
          <a:stretch>
            <a:fillRect/>
          </a:stretch>
        </p:blipFill>
        <p:spPr bwMode="auto">
          <a:xfrm>
            <a:off x="5105400" y="1143000"/>
            <a:ext cx="4038600"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ea typeface="ＭＳ Ｐゴシック" charset="-128"/>
                <a:cs typeface="ＭＳ Ｐゴシック" charset="-128"/>
              </a:rPr>
              <a:t>Navigation Meshes</a:t>
            </a:r>
          </a:p>
        </p:txBody>
      </p:sp>
      <p:sp>
        <p:nvSpPr>
          <p:cNvPr id="66563" name="Text Box 20"/>
          <p:cNvSpPr txBox="1">
            <a:spLocks noChangeArrowheads="1"/>
          </p:cNvSpPr>
          <p:nvPr/>
        </p:nvSpPr>
        <p:spPr bwMode="auto">
          <a:xfrm>
            <a:off x="0" y="1049338"/>
            <a:ext cx="6019800" cy="5427641"/>
          </a:xfrm>
          <a:prstGeom prst="rect">
            <a:avLst/>
          </a:prstGeom>
          <a:noFill/>
          <a:ln w="9525">
            <a:noFill/>
            <a:miter lim="800000"/>
            <a:headEnd/>
            <a:tailEnd/>
          </a:ln>
        </p:spPr>
        <p:txBody>
          <a:bodyPr wrap="square" anchor="ctr">
            <a:prstTxWarp prst="textNoShape">
              <a:avLst/>
            </a:prstTxWarp>
            <a:spAutoFit/>
          </a:bodyPr>
          <a:lstStyle/>
          <a:p>
            <a:pPr marL="457200" indent="-457200" algn="l">
              <a:lnSpc>
                <a:spcPct val="90000"/>
              </a:lnSpc>
              <a:spcBef>
                <a:spcPct val="50000"/>
              </a:spcBef>
              <a:spcAft>
                <a:spcPts val="0"/>
              </a:spcAft>
              <a:buFont typeface="Arial"/>
              <a:buChar char="•"/>
            </a:pPr>
            <a:r>
              <a:rPr lang="en-US" sz="1800" dirty="0">
                <a:solidFill>
                  <a:schemeClr val="tx1"/>
                </a:solidFill>
              </a:rPr>
              <a:t>Becoming increasingly popular.</a:t>
            </a:r>
          </a:p>
          <a:p>
            <a:pPr marL="457200" indent="-457200" algn="l">
              <a:lnSpc>
                <a:spcPct val="90000"/>
              </a:lnSpc>
              <a:spcBef>
                <a:spcPct val="50000"/>
              </a:spcBef>
              <a:spcAft>
                <a:spcPts val="0"/>
              </a:spcAft>
              <a:buFont typeface="Arial"/>
              <a:buChar char="•"/>
            </a:pPr>
            <a:r>
              <a:rPr lang="en-US" sz="1800" dirty="0">
                <a:solidFill>
                  <a:schemeClr val="tx1"/>
                </a:solidFill>
              </a:rPr>
              <a:t>Used in Halo 2,3, </a:t>
            </a:r>
            <a:r>
              <a:rPr lang="en-US" sz="1800" dirty="0" err="1">
                <a:solidFill>
                  <a:schemeClr val="tx1"/>
                </a:solidFill>
              </a:rPr>
              <a:t>Metroid</a:t>
            </a:r>
            <a:r>
              <a:rPr lang="en-US" sz="1800" dirty="0">
                <a:solidFill>
                  <a:schemeClr val="tx1"/>
                </a:solidFill>
              </a:rPr>
              <a:t> Prime, F.E.A.R.</a:t>
            </a:r>
          </a:p>
          <a:p>
            <a:pPr marL="457200" indent="-457200" algn="l">
              <a:lnSpc>
                <a:spcPct val="90000"/>
              </a:lnSpc>
              <a:spcBef>
                <a:spcPct val="50000"/>
              </a:spcBef>
              <a:spcAft>
                <a:spcPts val="0"/>
              </a:spcAft>
              <a:buFont typeface="Arial"/>
              <a:buChar char="•"/>
            </a:pPr>
            <a:r>
              <a:rPr lang="en-US" sz="1800" dirty="0">
                <a:solidFill>
                  <a:schemeClr val="tx1"/>
                </a:solidFill>
              </a:rPr>
              <a:t>Convex polygons are used to represent </a:t>
            </a:r>
            <a:r>
              <a:rPr lang="en-US" sz="1800" dirty="0" err="1">
                <a:solidFill>
                  <a:schemeClr val="tx1"/>
                </a:solidFill>
              </a:rPr>
              <a:t>walkable</a:t>
            </a:r>
            <a:r>
              <a:rPr lang="en-US" sz="1800" dirty="0">
                <a:solidFill>
                  <a:schemeClr val="tx1"/>
                </a:solidFill>
              </a:rPr>
              <a:t> areas rather than waypoints.</a:t>
            </a:r>
          </a:p>
          <a:p>
            <a:pPr marL="457200" indent="-457200" algn="l">
              <a:lnSpc>
                <a:spcPct val="90000"/>
              </a:lnSpc>
              <a:spcBef>
                <a:spcPct val="50000"/>
              </a:spcBef>
              <a:spcAft>
                <a:spcPts val="0"/>
              </a:spcAft>
              <a:buFont typeface="Arial"/>
              <a:buChar char="•"/>
            </a:pPr>
            <a:r>
              <a:rPr lang="en-US" sz="1800" dirty="0">
                <a:solidFill>
                  <a:schemeClr val="tx1"/>
                </a:solidFill>
              </a:rPr>
              <a:t>An edge is either shared by another polygon- which means </a:t>
            </a:r>
            <a:r>
              <a:rPr lang="en-US" sz="1800" dirty="0" err="1">
                <a:solidFill>
                  <a:schemeClr val="tx1"/>
                </a:solidFill>
              </a:rPr>
              <a:t>walkable</a:t>
            </a:r>
            <a:r>
              <a:rPr lang="en-US" sz="1800" dirty="0">
                <a:solidFill>
                  <a:schemeClr val="tx1"/>
                </a:solidFill>
              </a:rPr>
              <a:t>.</a:t>
            </a:r>
          </a:p>
          <a:p>
            <a:pPr marL="457200" indent="-457200" algn="l">
              <a:lnSpc>
                <a:spcPct val="90000"/>
              </a:lnSpc>
              <a:spcBef>
                <a:spcPct val="50000"/>
              </a:spcBef>
              <a:spcAft>
                <a:spcPts val="0"/>
              </a:spcAft>
              <a:buFont typeface="Arial"/>
              <a:buChar char="•"/>
            </a:pPr>
            <a:r>
              <a:rPr lang="en-US" sz="1800" dirty="0">
                <a:solidFill>
                  <a:schemeClr val="tx1"/>
                </a:solidFill>
              </a:rPr>
              <a:t>See Team Fortress </a:t>
            </a:r>
            <a:r>
              <a:rPr lang="en-US" sz="1800" dirty="0" err="1">
                <a:solidFill>
                  <a:schemeClr val="tx1"/>
                </a:solidFill>
              </a:rPr>
              <a:t>Nav</a:t>
            </a:r>
            <a:r>
              <a:rPr lang="en-US" sz="1800" dirty="0">
                <a:solidFill>
                  <a:schemeClr val="tx1"/>
                </a:solidFill>
              </a:rPr>
              <a:t> Mesh:</a:t>
            </a:r>
          </a:p>
          <a:p>
            <a:pPr marL="457200" indent="-457200" algn="l">
              <a:lnSpc>
                <a:spcPct val="90000"/>
              </a:lnSpc>
              <a:spcBef>
                <a:spcPct val="50000"/>
              </a:spcBef>
              <a:spcAft>
                <a:spcPts val="0"/>
              </a:spcAft>
              <a:buFont typeface="Arial"/>
              <a:buChar char="•"/>
            </a:pPr>
            <a:r>
              <a:rPr lang="en-US" sz="1600" dirty="0">
                <a:solidFill>
                  <a:schemeClr val="tx1"/>
                </a:solidFill>
                <a:hlinkClick r:id="rId3"/>
              </a:rPr>
              <a:t>http://www.youtube.com/watch?v=9qUqX2GXyPY</a:t>
            </a:r>
            <a:endParaRPr lang="en-US" sz="2400" dirty="0">
              <a:solidFill>
                <a:schemeClr val="tx1"/>
              </a:solidFill>
            </a:endParaRPr>
          </a:p>
          <a:p>
            <a:pPr marL="457200" indent="-457200" algn="l">
              <a:lnSpc>
                <a:spcPct val="90000"/>
              </a:lnSpc>
              <a:spcBef>
                <a:spcPct val="50000"/>
              </a:spcBef>
              <a:spcAft>
                <a:spcPts val="0"/>
              </a:spcAft>
              <a:buFont typeface="Arial"/>
              <a:buChar char="•"/>
            </a:pPr>
            <a:r>
              <a:rPr lang="en-US" sz="1800" dirty="0">
                <a:solidFill>
                  <a:schemeClr val="tx1"/>
                </a:solidFill>
              </a:rPr>
              <a:t>Or not shared- which means not </a:t>
            </a:r>
            <a:r>
              <a:rPr lang="en-US" sz="1800" dirty="0" err="1">
                <a:solidFill>
                  <a:schemeClr val="tx1"/>
                </a:solidFill>
              </a:rPr>
              <a:t>walkable</a:t>
            </a:r>
            <a:r>
              <a:rPr lang="en-US" sz="1800" dirty="0">
                <a:solidFill>
                  <a:schemeClr val="tx1"/>
                </a:solidFill>
              </a:rPr>
              <a:t>.</a:t>
            </a:r>
          </a:p>
          <a:p>
            <a:pPr marL="457200" indent="-457200" algn="l">
              <a:lnSpc>
                <a:spcPct val="90000"/>
              </a:lnSpc>
              <a:spcBef>
                <a:spcPct val="50000"/>
              </a:spcBef>
              <a:spcAft>
                <a:spcPts val="0"/>
              </a:spcAft>
              <a:buFont typeface="Arial"/>
              <a:buChar char="•"/>
            </a:pPr>
            <a:r>
              <a:rPr lang="en-US" sz="1800" dirty="0">
                <a:solidFill>
                  <a:schemeClr val="tx1"/>
                </a:solidFill>
              </a:rPr>
              <a:t>This reduces collision detection to just the navigation mesh rather than the walls of the environment.</a:t>
            </a:r>
          </a:p>
          <a:p>
            <a:pPr marL="457200" indent="-457200" algn="l">
              <a:lnSpc>
                <a:spcPct val="90000"/>
              </a:lnSpc>
              <a:spcBef>
                <a:spcPct val="50000"/>
              </a:spcBef>
              <a:spcAft>
                <a:spcPts val="0"/>
              </a:spcAft>
              <a:buFont typeface="Arial"/>
              <a:buChar char="•"/>
            </a:pPr>
            <a:r>
              <a:rPr lang="en-US" sz="1800" dirty="0">
                <a:solidFill>
                  <a:schemeClr val="tx1"/>
                </a:solidFill>
              </a:rPr>
              <a:t>Much fewer nodes needed than waypoint graphs.</a:t>
            </a:r>
          </a:p>
          <a:p>
            <a:pPr marL="457200" indent="-457200" algn="l">
              <a:lnSpc>
                <a:spcPct val="90000"/>
              </a:lnSpc>
              <a:spcBef>
                <a:spcPct val="50000"/>
              </a:spcBef>
              <a:spcAft>
                <a:spcPts val="0"/>
              </a:spcAft>
              <a:buFont typeface="Arial"/>
              <a:buChar char="•"/>
            </a:pPr>
            <a:r>
              <a:rPr lang="en-US" sz="1800" dirty="0">
                <a:solidFill>
                  <a:schemeClr val="tx1"/>
                </a:solidFill>
              </a:rPr>
              <a:t>However more work is needed to construct the mesh.</a:t>
            </a:r>
          </a:p>
          <a:p>
            <a:pPr marL="457200" indent="-457200" algn="l">
              <a:lnSpc>
                <a:spcPct val="90000"/>
              </a:lnSpc>
              <a:spcBef>
                <a:spcPct val="50000"/>
              </a:spcBef>
              <a:spcAft>
                <a:spcPts val="0"/>
              </a:spcAft>
              <a:buFont typeface="Arial"/>
              <a:buChar char="•"/>
            </a:pPr>
            <a:r>
              <a:rPr lang="en-US" sz="1800" dirty="0"/>
              <a:t>Nodes can be associated with each convex polygon if A* heuristics are desired.</a:t>
            </a:r>
          </a:p>
        </p:txBody>
      </p:sp>
      <p:pic>
        <p:nvPicPr>
          <p:cNvPr id="66564" name="Picture 41" descr="Stormwind-NavMesh"/>
          <p:cNvPicPr>
            <a:picLocks noChangeAspect="1" noChangeArrowheads="1"/>
          </p:cNvPicPr>
          <p:nvPr/>
        </p:nvPicPr>
        <p:blipFill>
          <a:blip r:embed="rId4"/>
          <a:srcRect/>
          <a:stretch>
            <a:fillRect/>
          </a:stretch>
        </p:blipFill>
        <p:spPr bwMode="auto">
          <a:xfrm>
            <a:off x="5791200" y="1219200"/>
            <a:ext cx="3352800" cy="2511425"/>
          </a:xfrm>
          <a:prstGeom prst="rect">
            <a:avLst/>
          </a:prstGeom>
          <a:noFill/>
          <a:ln w="9525">
            <a:noFill/>
            <a:miter lim="800000"/>
            <a:headEnd/>
            <a:tailEnd/>
          </a:ln>
        </p:spPr>
      </p:pic>
      <p:pic>
        <p:nvPicPr>
          <p:cNvPr id="243754" name="Picture 42" descr="Stormwind-NavMesh-with_centers"/>
          <p:cNvPicPr>
            <a:picLocks noChangeAspect="1" noChangeArrowheads="1"/>
          </p:cNvPicPr>
          <p:nvPr/>
        </p:nvPicPr>
        <p:blipFill>
          <a:blip r:embed="rId5"/>
          <a:srcRect/>
          <a:stretch>
            <a:fillRect/>
          </a:stretch>
        </p:blipFill>
        <p:spPr bwMode="auto">
          <a:xfrm>
            <a:off x="5791200" y="1227138"/>
            <a:ext cx="3352800" cy="2513012"/>
          </a:xfrm>
          <a:prstGeom prst="rect">
            <a:avLst/>
          </a:prstGeom>
          <a:noFill/>
          <a:ln w="9525">
            <a:noFill/>
            <a:miter lim="800000"/>
            <a:headEnd/>
            <a:tailEnd/>
          </a:ln>
        </p:spPr>
      </p:pic>
      <p:pic>
        <p:nvPicPr>
          <p:cNvPr id="66566" name="Picture 43" descr="Halaa_navmesh2"/>
          <p:cNvPicPr>
            <a:picLocks noChangeAspect="1" noChangeArrowheads="1"/>
          </p:cNvPicPr>
          <p:nvPr/>
        </p:nvPicPr>
        <p:blipFill>
          <a:blip r:embed="rId6"/>
          <a:srcRect/>
          <a:stretch>
            <a:fillRect/>
          </a:stretch>
        </p:blipFill>
        <p:spPr bwMode="auto">
          <a:xfrm>
            <a:off x="5943600" y="3886200"/>
            <a:ext cx="3124200" cy="249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754"/>
                                        </p:tgtEl>
                                        <p:attrNameLst>
                                          <p:attrName>style.visibility</p:attrName>
                                        </p:attrNameLst>
                                      </p:cBhvr>
                                      <p:to>
                                        <p:strVal val="visible"/>
                                      </p:to>
                                    </p:set>
                                    <p:animEffect transition="in" filter="fade">
                                      <p:cBhvr>
                                        <p:cTn id="7" dur="2000"/>
                                        <p:tgtEl>
                                          <p:spTgt spid="243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ea typeface="ＭＳ Ｐゴシック" charset="-128"/>
                <a:cs typeface="ＭＳ Ｐゴシック" charset="-128"/>
              </a:rPr>
              <a:t>Lower-Tech Approach- Digital </a:t>
            </a:r>
            <a:r>
              <a:rPr lang="en-US" dirty="0">
                <a:ea typeface="ＭＳ Ｐゴシック" charset="-128"/>
                <a:cs typeface="ＭＳ Ｐゴシック" charset="-128"/>
              </a:rPr>
              <a:t>Scent</a:t>
            </a:r>
          </a:p>
        </p:txBody>
      </p:sp>
      <p:sp>
        <p:nvSpPr>
          <p:cNvPr id="68611" name="Rectangle 3"/>
          <p:cNvSpPr>
            <a:spLocks noGrp="1" noChangeArrowheads="1"/>
          </p:cNvSpPr>
          <p:nvPr>
            <p:ph type="body" idx="1"/>
          </p:nvPr>
        </p:nvSpPr>
        <p:spPr>
          <a:xfrm>
            <a:off x="304800" y="1295400"/>
            <a:ext cx="4495800" cy="4572000"/>
          </a:xfrm>
        </p:spPr>
        <p:txBody>
          <a:bodyPr/>
          <a:lstStyle/>
          <a:p>
            <a:pPr>
              <a:lnSpc>
                <a:spcPct val="80000"/>
              </a:lnSpc>
            </a:pPr>
            <a:r>
              <a:rPr lang="en-US" sz="2400">
                <a:ea typeface="ＭＳ Ｐゴシック" charset="-128"/>
                <a:cs typeface="ＭＳ Ｐゴシック" charset="-128"/>
              </a:rPr>
              <a:t>Digital scent that fade away with time.</a:t>
            </a:r>
          </a:p>
          <a:p>
            <a:pPr lvl="1">
              <a:lnSpc>
                <a:spcPct val="80000"/>
              </a:lnSpc>
            </a:pPr>
            <a:r>
              <a:rPr lang="en-US" sz="2000"/>
              <a:t>When user walks about the space, they leave a vector path whose tail segments fades with time.</a:t>
            </a:r>
          </a:p>
          <a:p>
            <a:pPr lvl="1">
              <a:lnSpc>
                <a:spcPct val="80000"/>
              </a:lnSpc>
            </a:pPr>
            <a:r>
              <a:rPr lang="en-US" sz="2000"/>
              <a:t>NPCs can determine if they are close enough to a node of the tail to want to follow it.</a:t>
            </a:r>
          </a:p>
          <a:p>
            <a:pPr lvl="1">
              <a:lnSpc>
                <a:spcPct val="80000"/>
              </a:lnSpc>
            </a:pPr>
            <a:r>
              <a:rPr lang="en-US" sz="2000"/>
              <a:t>Good if the user runs far away and NPC needs a way to find the player without having to go through A*.</a:t>
            </a:r>
          </a:p>
          <a:p>
            <a:pPr>
              <a:lnSpc>
                <a:spcPct val="80000"/>
              </a:lnSpc>
            </a:pPr>
            <a:endParaRPr lang="en-US" sz="2400">
              <a:ea typeface="ＭＳ Ｐゴシック" charset="-128"/>
              <a:cs typeface="ＭＳ Ｐゴシック" charset="-128"/>
            </a:endParaRPr>
          </a:p>
        </p:txBody>
      </p:sp>
      <p:pic>
        <p:nvPicPr>
          <p:cNvPr id="68612" name="Picture 7"/>
          <p:cNvPicPr>
            <a:picLocks noChangeAspect="1" noChangeArrowheads="1"/>
          </p:cNvPicPr>
          <p:nvPr/>
        </p:nvPicPr>
        <p:blipFill>
          <a:blip r:embed="rId3"/>
          <a:srcRect/>
          <a:stretch>
            <a:fillRect/>
          </a:stretch>
        </p:blipFill>
        <p:spPr bwMode="auto">
          <a:xfrm>
            <a:off x="4876800" y="1219200"/>
            <a:ext cx="4064000" cy="4470400"/>
          </a:xfrm>
          <a:prstGeom prst="rect">
            <a:avLst/>
          </a:prstGeom>
          <a:noFill/>
          <a:ln w="9525">
            <a:noFill/>
            <a:miter lim="800000"/>
            <a:headEnd/>
            <a:tailEnd/>
          </a:ln>
        </p:spPr>
      </p:pic>
      <p:sp>
        <p:nvSpPr>
          <p:cNvPr id="68613" name="Line 8"/>
          <p:cNvSpPr>
            <a:spLocks noChangeShapeType="1"/>
          </p:cNvSpPr>
          <p:nvPr/>
        </p:nvSpPr>
        <p:spPr bwMode="auto">
          <a:xfrm flipH="1">
            <a:off x="6324600" y="2209800"/>
            <a:ext cx="304800" cy="0"/>
          </a:xfrm>
          <a:prstGeom prst="line">
            <a:avLst/>
          </a:prstGeom>
          <a:noFill/>
          <a:ln w="38100">
            <a:solidFill>
              <a:schemeClr val="tx2"/>
            </a:solidFill>
            <a:round/>
            <a:headEnd/>
            <a:tailEnd type="triangle" w="med" len="med"/>
          </a:ln>
        </p:spPr>
        <p:txBody>
          <a:bodyPr wrap="none" anchor="ctr">
            <a:prstTxWarp prst="textNoShape">
              <a:avLst/>
            </a:prstTxWarp>
          </a:bodyPr>
          <a:lstStyle/>
          <a:p>
            <a:endParaRPr lang="en-US"/>
          </a:p>
        </p:txBody>
      </p:sp>
      <p:sp>
        <p:nvSpPr>
          <p:cNvPr id="68614" name="Line 9"/>
          <p:cNvSpPr>
            <a:spLocks noChangeShapeType="1"/>
          </p:cNvSpPr>
          <p:nvPr/>
        </p:nvSpPr>
        <p:spPr bwMode="auto">
          <a:xfrm flipH="1">
            <a:off x="6781800" y="2209800"/>
            <a:ext cx="304800" cy="0"/>
          </a:xfrm>
          <a:prstGeom prst="line">
            <a:avLst/>
          </a:prstGeom>
          <a:noFill/>
          <a:ln w="38100">
            <a:solidFill>
              <a:schemeClr val="tx2"/>
            </a:solidFill>
            <a:round/>
            <a:headEnd/>
            <a:tailEnd type="triangle" w="med" len="med"/>
          </a:ln>
        </p:spPr>
        <p:txBody>
          <a:bodyPr wrap="none" anchor="ctr">
            <a:prstTxWarp prst="textNoShape">
              <a:avLst/>
            </a:prstTxWarp>
          </a:bodyPr>
          <a:lstStyle/>
          <a:p>
            <a:endParaRPr lang="en-US"/>
          </a:p>
        </p:txBody>
      </p:sp>
      <p:sp>
        <p:nvSpPr>
          <p:cNvPr id="68615" name="Line 10"/>
          <p:cNvSpPr>
            <a:spLocks noChangeShapeType="1"/>
          </p:cNvSpPr>
          <p:nvPr/>
        </p:nvSpPr>
        <p:spPr bwMode="auto">
          <a:xfrm flipH="1">
            <a:off x="7239000" y="2209800"/>
            <a:ext cx="304800" cy="0"/>
          </a:xfrm>
          <a:prstGeom prst="line">
            <a:avLst/>
          </a:prstGeom>
          <a:noFill/>
          <a:ln w="38100">
            <a:solidFill>
              <a:schemeClr val="tx2"/>
            </a:solidFill>
            <a:round/>
            <a:headEnd/>
            <a:tailEnd type="triangle" w="med" len="med"/>
          </a:ln>
        </p:spPr>
        <p:txBody>
          <a:bodyPr wrap="none" anchor="ctr">
            <a:prstTxWarp prst="textNoShape">
              <a:avLst/>
            </a:prstTxWarp>
          </a:bodyPr>
          <a:lstStyle/>
          <a:p>
            <a:endParaRPr lang="en-US"/>
          </a:p>
        </p:txBody>
      </p:sp>
      <p:sp>
        <p:nvSpPr>
          <p:cNvPr id="68616" name="Line 11"/>
          <p:cNvSpPr>
            <a:spLocks noChangeShapeType="1"/>
          </p:cNvSpPr>
          <p:nvPr/>
        </p:nvSpPr>
        <p:spPr bwMode="auto">
          <a:xfrm flipH="1" flipV="1">
            <a:off x="7924800" y="2438400"/>
            <a:ext cx="0" cy="304800"/>
          </a:xfrm>
          <a:prstGeom prst="line">
            <a:avLst/>
          </a:prstGeom>
          <a:noFill/>
          <a:ln w="38100">
            <a:solidFill>
              <a:schemeClr val="tx2"/>
            </a:solidFill>
            <a:round/>
            <a:headEnd/>
            <a:tailEnd type="triangle" w="med" len="med"/>
          </a:ln>
        </p:spPr>
        <p:txBody>
          <a:bodyPr wrap="none" anchor="ctr">
            <a:prstTxWarp prst="textNoShape">
              <a:avLst/>
            </a:prstTxWarp>
          </a:bodyPr>
          <a:lstStyle/>
          <a:p>
            <a:endParaRPr lang="en-US"/>
          </a:p>
        </p:txBody>
      </p:sp>
      <p:sp>
        <p:nvSpPr>
          <p:cNvPr id="68617" name="Line 12"/>
          <p:cNvSpPr>
            <a:spLocks noChangeShapeType="1"/>
          </p:cNvSpPr>
          <p:nvPr/>
        </p:nvSpPr>
        <p:spPr bwMode="auto">
          <a:xfrm flipH="1" flipV="1">
            <a:off x="7924800" y="2895600"/>
            <a:ext cx="0" cy="304800"/>
          </a:xfrm>
          <a:prstGeom prst="line">
            <a:avLst/>
          </a:prstGeom>
          <a:noFill/>
          <a:ln w="38100">
            <a:solidFill>
              <a:schemeClr val="tx2"/>
            </a:solidFill>
            <a:round/>
            <a:headEnd/>
            <a:tailEnd type="triangle" w="med" len="med"/>
          </a:ln>
        </p:spPr>
        <p:txBody>
          <a:bodyPr wrap="none" anchor="ctr">
            <a:prstTxWarp prst="textNoShape">
              <a:avLst/>
            </a:prstTxWarp>
          </a:bodyPr>
          <a:lstStyle/>
          <a:p>
            <a:endParaRPr lang="en-US"/>
          </a:p>
        </p:txBody>
      </p:sp>
      <p:sp>
        <p:nvSpPr>
          <p:cNvPr id="68618" name="Line 13"/>
          <p:cNvSpPr>
            <a:spLocks noChangeShapeType="1"/>
          </p:cNvSpPr>
          <p:nvPr/>
        </p:nvSpPr>
        <p:spPr bwMode="auto">
          <a:xfrm flipH="1" flipV="1">
            <a:off x="7924800" y="3352800"/>
            <a:ext cx="0" cy="304800"/>
          </a:xfrm>
          <a:prstGeom prst="line">
            <a:avLst/>
          </a:prstGeom>
          <a:noFill/>
          <a:ln w="38100">
            <a:solidFill>
              <a:schemeClr val="tx2"/>
            </a:solidFill>
            <a:round/>
            <a:headEnd/>
            <a:tailEnd type="triangle" w="med" len="med"/>
          </a:ln>
        </p:spPr>
        <p:txBody>
          <a:bodyPr wrap="none" anchor="ctr">
            <a:prstTxWarp prst="textNoShape">
              <a:avLst/>
            </a:prstTxWarp>
          </a:bodyPr>
          <a:lstStyle/>
          <a:p>
            <a:endParaRPr lang="en-US"/>
          </a:p>
        </p:txBody>
      </p:sp>
      <p:sp>
        <p:nvSpPr>
          <p:cNvPr id="68619" name="Line 14"/>
          <p:cNvSpPr>
            <a:spLocks noChangeShapeType="1"/>
          </p:cNvSpPr>
          <p:nvPr/>
        </p:nvSpPr>
        <p:spPr bwMode="auto">
          <a:xfrm flipH="1">
            <a:off x="7696200" y="2209800"/>
            <a:ext cx="304800" cy="0"/>
          </a:xfrm>
          <a:prstGeom prst="line">
            <a:avLst/>
          </a:prstGeom>
          <a:noFill/>
          <a:ln w="38100">
            <a:solidFill>
              <a:schemeClr val="tx2"/>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ea typeface="ＭＳ Ｐゴシック" charset="-128"/>
                <a:cs typeface="ＭＳ Ｐゴシック" charset="-128"/>
              </a:rPr>
              <a:t>Patroling AI</a:t>
            </a:r>
          </a:p>
        </p:txBody>
      </p:sp>
      <p:sp>
        <p:nvSpPr>
          <p:cNvPr id="70659" name="Rectangle 3"/>
          <p:cNvSpPr>
            <a:spLocks noGrp="1" noChangeArrowheads="1"/>
          </p:cNvSpPr>
          <p:nvPr>
            <p:ph type="body" idx="1"/>
          </p:nvPr>
        </p:nvSpPr>
        <p:spPr>
          <a:xfrm>
            <a:off x="304800" y="1143000"/>
            <a:ext cx="4343400" cy="4572000"/>
          </a:xfrm>
        </p:spPr>
        <p:txBody>
          <a:bodyPr/>
          <a:lstStyle/>
          <a:p>
            <a:pPr>
              <a:lnSpc>
                <a:spcPct val="80000"/>
              </a:lnSpc>
            </a:pPr>
            <a:r>
              <a:rPr lang="en-US" sz="2400">
                <a:ea typeface="ＭＳ Ｐゴシック" charset="-128"/>
                <a:cs typeface="ＭＳ Ｐゴシック" charset="-128"/>
              </a:rPr>
              <a:t>Pre-defined patrol routes.</a:t>
            </a:r>
          </a:p>
          <a:p>
            <a:pPr lvl="1">
              <a:lnSpc>
                <a:spcPct val="80000"/>
              </a:lnSpc>
            </a:pPr>
            <a:r>
              <a:rPr lang="en-US" sz="2000"/>
              <a:t>When agent is in idle-mode, it can follow a pre-defined patrol path.</a:t>
            </a:r>
          </a:p>
          <a:p>
            <a:pPr lvl="1">
              <a:lnSpc>
                <a:spcPct val="80000"/>
              </a:lnSpc>
            </a:pPr>
            <a:r>
              <a:rPr lang="en-US" sz="2000"/>
              <a:t>Multiple patrol paths can reduce repetitiveness of agent.</a:t>
            </a:r>
          </a:p>
          <a:p>
            <a:pPr lvl="1">
              <a:lnSpc>
                <a:spcPct val="80000"/>
              </a:lnSpc>
            </a:pPr>
            <a:r>
              <a:rPr lang="en-US" sz="2000"/>
              <a:t>Common in stealth games like Tenchu, Splinter Cell.</a:t>
            </a:r>
          </a:p>
          <a:p>
            <a:pPr lvl="1">
              <a:lnSpc>
                <a:spcPct val="80000"/>
              </a:lnSpc>
            </a:pPr>
            <a:r>
              <a:rPr lang="en-US" sz="2000"/>
              <a:t>Can use Waypoint  Graphs.</a:t>
            </a:r>
          </a:p>
        </p:txBody>
      </p:sp>
      <p:pic>
        <p:nvPicPr>
          <p:cNvPr id="70660" name="Picture 4" descr="PatrolTut_img_1"/>
          <p:cNvPicPr>
            <a:picLocks noChangeAspect="1" noChangeArrowheads="1"/>
          </p:cNvPicPr>
          <p:nvPr/>
        </p:nvPicPr>
        <p:blipFill>
          <a:blip r:embed="rId3"/>
          <a:srcRect/>
          <a:stretch>
            <a:fillRect/>
          </a:stretch>
        </p:blipFill>
        <p:spPr bwMode="auto">
          <a:xfrm>
            <a:off x="4648200" y="2971800"/>
            <a:ext cx="4343400" cy="3206750"/>
          </a:xfrm>
          <a:prstGeom prst="rect">
            <a:avLst/>
          </a:prstGeom>
          <a:noFill/>
          <a:ln w="9525">
            <a:noFill/>
            <a:miter lim="800000"/>
            <a:headEnd/>
            <a:tailEnd/>
          </a:ln>
        </p:spPr>
      </p:pic>
      <p:pic>
        <p:nvPicPr>
          <p:cNvPr id="70661" name="Picture 5" descr="tom-clancys-splinter-cell-double-agent-tba-20060908025625635-000"/>
          <p:cNvPicPr>
            <a:picLocks noChangeAspect="1" noChangeArrowheads="1"/>
          </p:cNvPicPr>
          <p:nvPr/>
        </p:nvPicPr>
        <p:blipFill>
          <a:blip r:embed="rId4"/>
          <a:srcRect/>
          <a:stretch>
            <a:fillRect/>
          </a:stretch>
        </p:blipFill>
        <p:spPr bwMode="auto">
          <a:xfrm>
            <a:off x="1828800" y="4038600"/>
            <a:ext cx="2667000" cy="2133600"/>
          </a:xfrm>
          <a:prstGeom prst="rect">
            <a:avLst/>
          </a:prstGeom>
          <a:noFill/>
          <a:ln w="9525">
            <a:noFill/>
            <a:miter lim="800000"/>
            <a:headEnd/>
            <a:tailEnd/>
          </a:ln>
        </p:spPr>
      </p:pic>
      <p:pic>
        <p:nvPicPr>
          <p:cNvPr id="70662" name="Picture 6"/>
          <p:cNvPicPr>
            <a:picLocks noChangeAspect="1" noChangeArrowheads="1"/>
          </p:cNvPicPr>
          <p:nvPr/>
        </p:nvPicPr>
        <p:blipFill>
          <a:blip r:embed="rId5"/>
          <a:srcRect/>
          <a:stretch>
            <a:fillRect/>
          </a:stretch>
        </p:blipFill>
        <p:spPr bwMode="auto">
          <a:xfrm>
            <a:off x="5715000" y="1066800"/>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ea typeface="ＭＳ Ｐゴシック" charset="-128"/>
                <a:cs typeface="ＭＳ Ｐゴシック" charset="-128"/>
              </a:rPr>
              <a:t>Possible Agent Navigation AI</a:t>
            </a:r>
          </a:p>
        </p:txBody>
      </p:sp>
      <p:sp>
        <p:nvSpPr>
          <p:cNvPr id="72707" name="Rectangle 3"/>
          <p:cNvSpPr>
            <a:spLocks noGrp="1" noChangeArrowheads="1"/>
          </p:cNvSpPr>
          <p:nvPr>
            <p:ph type="body" idx="1"/>
          </p:nvPr>
        </p:nvSpPr>
        <p:spPr>
          <a:xfrm>
            <a:off x="304800" y="1066800"/>
            <a:ext cx="8610600" cy="4572000"/>
          </a:xfrm>
        </p:spPr>
        <p:txBody>
          <a:bodyPr/>
          <a:lstStyle/>
          <a:p>
            <a:pPr>
              <a:lnSpc>
                <a:spcPct val="80000"/>
              </a:lnSpc>
            </a:pPr>
            <a:r>
              <a:rPr lang="en-US" sz="2000">
                <a:ea typeface="ＭＳ Ｐゴシック" charset="-128"/>
                <a:cs typeface="ＭＳ Ｐゴシック" charset="-128"/>
              </a:rPr>
              <a:t>If idle, perform 1 of N pre-defined patrol routes.</a:t>
            </a:r>
          </a:p>
          <a:p>
            <a:pPr>
              <a:lnSpc>
                <a:spcPct val="80000"/>
              </a:lnSpc>
            </a:pPr>
            <a:r>
              <a:rPr lang="en-US" sz="2000">
                <a:ea typeface="ＭＳ Ｐゴシック" charset="-128"/>
                <a:cs typeface="ＭＳ Ｐゴシック" charset="-128"/>
              </a:rPr>
              <a:t>If you are beyond a certain distance from AI turn off AI’s proximity sensors.</a:t>
            </a:r>
          </a:p>
          <a:p>
            <a:pPr>
              <a:lnSpc>
                <a:spcPct val="80000"/>
              </a:lnSpc>
            </a:pPr>
            <a:r>
              <a:rPr lang="en-US" sz="2000">
                <a:ea typeface="ＭＳ Ｐゴシック" charset="-128"/>
                <a:cs typeface="ＭＳ Ｐゴシック" charset="-128"/>
              </a:rPr>
              <a:t>With proximity sensors:</a:t>
            </a:r>
          </a:p>
          <a:p>
            <a:pPr lvl="1">
              <a:lnSpc>
                <a:spcPct val="80000"/>
              </a:lnSpc>
            </a:pPr>
            <a:r>
              <a:rPr lang="en-US" sz="1800"/>
              <a:t>If detect you/enemy, jump to “attack” state and move toward you.</a:t>
            </a:r>
          </a:p>
          <a:p>
            <a:pPr lvl="1">
              <a:lnSpc>
                <a:spcPct val="80000"/>
              </a:lnSpc>
            </a:pPr>
            <a:r>
              <a:rPr lang="en-US" sz="1800"/>
              <a:t>If you fire on it, jump to “evade” state. Agent may move at an angle perpendicular to your weapons fire.</a:t>
            </a:r>
          </a:p>
          <a:p>
            <a:pPr lvl="1">
              <a:lnSpc>
                <a:spcPct val="80000"/>
              </a:lnSpc>
            </a:pPr>
            <a:r>
              <a:rPr lang="en-US" sz="1800"/>
              <a:t>If you are beyond a certain range, where navigation may become tricky, follow user’s scent.</a:t>
            </a:r>
          </a:p>
          <a:p>
            <a:pPr lvl="1">
              <a:lnSpc>
                <a:spcPct val="80000"/>
              </a:lnSpc>
            </a:pPr>
            <a:r>
              <a:rPr lang="en-US" sz="1800"/>
              <a:t>If agent loses scent but still wants to pursue, cheat by computing A* path to your location.</a:t>
            </a:r>
          </a:p>
          <a:p>
            <a:pPr lvl="1">
              <a:lnSpc>
                <a:spcPct val="80000"/>
              </a:lnSpc>
            </a:pPr>
            <a:r>
              <a:rPr lang="en-US" sz="1800"/>
              <a:t>Else resume patrol routes- problem is- how do you get back to the old patrol routes??? Agent can keep its own scent so it can follow it back to previous patrol route.</a:t>
            </a:r>
          </a:p>
          <a:p>
            <a:pPr>
              <a:lnSpc>
                <a:spcPct val="80000"/>
              </a:lnSpc>
            </a:pPr>
            <a:r>
              <a:rPr lang="en-US" sz="2000">
                <a:ea typeface="ＭＳ Ｐゴシック" charset="-128"/>
                <a:cs typeface="ＭＳ Ｐゴシック" charset="-128"/>
              </a:rPr>
              <a:t>Navigation mesh ensures Ais only walk on safe areas and not fall off a cliff.</a:t>
            </a:r>
          </a:p>
          <a:p>
            <a:pPr>
              <a:lnSpc>
                <a:spcPct val="80000"/>
              </a:lnSpc>
            </a:pPr>
            <a:r>
              <a:rPr lang="en-US" sz="2000">
                <a:ea typeface="ＭＳ Ｐゴシック" charset="-128"/>
                <a:cs typeface="ＭＳ Ｐゴシック" charset="-128"/>
              </a:rPr>
              <a:t>Note: Load balancing on agents may be needed to keep compute load down. Give less processing to far away agents.</a:t>
            </a:r>
          </a:p>
          <a:p>
            <a:pPr>
              <a:lnSpc>
                <a:spcPct val="80000"/>
              </a:lnSpc>
            </a:pPr>
            <a:r>
              <a:rPr lang="en-US" sz="2000">
                <a:ea typeface="ＭＳ Ｐゴシック" charset="-128"/>
                <a:cs typeface="ＭＳ Ｐゴシック" charset="-128"/>
              </a:rPr>
              <a:t>Play games in cheat mode to observe how agents behave in a “real” game.</a:t>
            </a:r>
          </a:p>
          <a:p>
            <a:pPr>
              <a:lnSpc>
                <a:spcPct val="80000"/>
              </a:lnSpc>
            </a:pPr>
            <a:endParaRPr lang="en-US" sz="200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ea typeface="ＭＳ Ｐゴシック" charset="-128"/>
                <a:cs typeface="ＭＳ Ｐゴシック" charset="-128"/>
              </a:rPr>
              <a:t>Teaching the Computer to Aim</a:t>
            </a:r>
          </a:p>
        </p:txBody>
      </p:sp>
      <p:sp>
        <p:nvSpPr>
          <p:cNvPr id="74755" name="Rectangle 3"/>
          <p:cNvSpPr>
            <a:spLocks noGrp="1" noChangeArrowheads="1"/>
          </p:cNvSpPr>
          <p:nvPr>
            <p:ph type="body" idx="1"/>
          </p:nvPr>
        </p:nvSpPr>
        <p:spPr/>
        <p:txBody>
          <a:bodyPr/>
          <a:lstStyle/>
          <a:p>
            <a:pPr>
              <a:lnSpc>
                <a:spcPct val="80000"/>
              </a:lnSpc>
            </a:pPr>
            <a:r>
              <a:rPr lang="en-US" sz="2800">
                <a:ea typeface="ＭＳ Ｐゴシック" charset="-128"/>
                <a:cs typeface="ＭＳ Ｐゴシック" charset="-128"/>
              </a:rPr>
              <a:t>Dead reckoning – predicting the position of an entity (often the game player) at a given moment in time based on the entity’s current position, velocity and acceleration.</a:t>
            </a:r>
          </a:p>
          <a:p>
            <a:pPr>
              <a:lnSpc>
                <a:spcPct val="80000"/>
              </a:lnSpc>
            </a:pPr>
            <a:r>
              <a:rPr lang="en-US" sz="2800">
                <a:ea typeface="ＭＳ Ｐゴシック" charset="-128"/>
                <a:cs typeface="ＭＳ Ｐゴシック" charset="-128"/>
              </a:rPr>
              <a:t>By dead reckoning, AI can determine where to shoot to increase its odds of a hit.</a:t>
            </a:r>
          </a:p>
          <a:p>
            <a:pPr>
              <a:lnSpc>
                <a:spcPct val="80000"/>
              </a:lnSpc>
            </a:pPr>
            <a:r>
              <a:rPr lang="en-US" sz="2800">
                <a:ea typeface="ＭＳ Ｐゴシック" charset="-128"/>
                <a:cs typeface="ＭＳ Ｐゴシック" charset="-128"/>
              </a:rPr>
              <a:t>Extremely important in First Person Shooters, 3D dog fight games.</a:t>
            </a:r>
          </a:p>
          <a:p>
            <a:pPr>
              <a:lnSpc>
                <a:spcPct val="80000"/>
              </a:lnSpc>
            </a:pPr>
            <a:r>
              <a:rPr lang="en-US" sz="2800">
                <a:ea typeface="ＭＳ Ｐゴシック" charset="-128"/>
                <a:cs typeface="ＭＳ Ｐゴシック" charset="-128"/>
              </a:rPr>
              <a:t>But remember to also randomize the aim slightly so that the computer doesn’t look like it’s a perfect marksman.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ea typeface="ＭＳ Ｐゴシック" charset="-128"/>
                <a:cs typeface="ＭＳ Ｐゴシック" charset="-128"/>
              </a:rPr>
              <a:t>Calculating Dead Reckoning</a:t>
            </a:r>
          </a:p>
        </p:txBody>
      </p:sp>
      <p:sp>
        <p:nvSpPr>
          <p:cNvPr id="76803" name="Rectangle 3"/>
          <p:cNvSpPr>
            <a:spLocks noGrp="1" noChangeArrowheads="1"/>
          </p:cNvSpPr>
          <p:nvPr>
            <p:ph type="body" idx="1"/>
          </p:nvPr>
        </p:nvSpPr>
        <p:spPr/>
        <p:txBody>
          <a:bodyPr/>
          <a:lstStyle/>
          <a:p>
            <a:r>
              <a:rPr lang="en-US">
                <a:ea typeface="ＭＳ Ｐゴシック" charset="-128"/>
                <a:cs typeface="ＭＳ Ｐゴシック" charset="-128"/>
              </a:rPr>
              <a:t>2 equations of motion you should know from physics:</a:t>
            </a:r>
          </a:p>
          <a:p>
            <a:pPr lvl="1"/>
            <a:r>
              <a:rPr lang="en-US"/>
              <a:t>v=u+at		</a:t>
            </a:r>
            <a:r>
              <a:rPr lang="en-US">
                <a:solidFill>
                  <a:srgbClr val="FFCC66"/>
                </a:solidFill>
              </a:rPr>
              <a:t>(1)</a:t>
            </a:r>
          </a:p>
          <a:p>
            <a:pPr lvl="1"/>
            <a:r>
              <a:rPr lang="en-US"/>
              <a:t>s=ut+(at</a:t>
            </a:r>
            <a:r>
              <a:rPr lang="en-US" baseline="30000"/>
              <a:t>2</a:t>
            </a:r>
            <a:r>
              <a:rPr lang="en-US"/>
              <a:t>)/2		</a:t>
            </a:r>
            <a:r>
              <a:rPr lang="en-US">
                <a:solidFill>
                  <a:srgbClr val="FFCC66"/>
                </a:solidFill>
              </a:rPr>
              <a:t>(2)</a:t>
            </a:r>
          </a:p>
          <a:p>
            <a:r>
              <a:rPr lang="en-US">
                <a:ea typeface="ＭＳ Ｐゴシック" charset="-128"/>
                <a:cs typeface="ＭＳ Ｐゴシック" charset="-128"/>
              </a:rPr>
              <a:t>2 methods for calculating dead reckoning</a:t>
            </a:r>
          </a:p>
          <a:p>
            <a:pPr lvl="1"/>
            <a:r>
              <a:rPr lang="en-US"/>
              <a:t>The precise method</a:t>
            </a:r>
          </a:p>
          <a:p>
            <a:pPr lvl="1"/>
            <a:r>
              <a:rPr lang="en-US"/>
              <a:t>The approximate method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Line 9"/>
          <p:cNvSpPr>
            <a:spLocks noChangeShapeType="1"/>
          </p:cNvSpPr>
          <p:nvPr/>
        </p:nvSpPr>
        <p:spPr bwMode="auto">
          <a:xfrm flipV="1">
            <a:off x="1987550" y="1295400"/>
            <a:ext cx="3429000" cy="3429000"/>
          </a:xfrm>
          <a:prstGeom prst="line">
            <a:avLst/>
          </a:prstGeom>
          <a:noFill/>
          <a:ln w="38100">
            <a:solidFill>
              <a:schemeClr val="hlink"/>
            </a:solidFill>
            <a:prstDash val="lgDash"/>
            <a:round/>
            <a:headEnd/>
            <a:tailEnd/>
          </a:ln>
        </p:spPr>
        <p:txBody>
          <a:bodyPr anchor="ctr">
            <a:prstTxWarp prst="textNoShape">
              <a:avLst/>
            </a:prstTxWarp>
          </a:bodyPr>
          <a:lstStyle/>
          <a:p>
            <a:endParaRPr lang="en-US"/>
          </a:p>
        </p:txBody>
      </p:sp>
      <p:sp>
        <p:nvSpPr>
          <p:cNvPr id="78851" name="Line 8"/>
          <p:cNvSpPr>
            <a:spLocks noChangeShapeType="1"/>
          </p:cNvSpPr>
          <p:nvPr/>
        </p:nvSpPr>
        <p:spPr bwMode="auto">
          <a:xfrm flipV="1">
            <a:off x="692150" y="1447800"/>
            <a:ext cx="5105400" cy="609600"/>
          </a:xfrm>
          <a:prstGeom prst="line">
            <a:avLst/>
          </a:prstGeom>
          <a:noFill/>
          <a:ln w="38100">
            <a:solidFill>
              <a:schemeClr val="hlink"/>
            </a:solidFill>
            <a:prstDash val="lgDash"/>
            <a:round/>
            <a:headEnd/>
            <a:tailEnd/>
          </a:ln>
        </p:spPr>
        <p:txBody>
          <a:bodyPr anchor="ctr">
            <a:prstTxWarp prst="textNoShape">
              <a:avLst/>
            </a:prstTxWarp>
          </a:bodyPr>
          <a:lstStyle/>
          <a:p>
            <a:endParaRPr lang="en-US"/>
          </a:p>
        </p:txBody>
      </p:sp>
      <p:sp>
        <p:nvSpPr>
          <p:cNvPr id="78852" name="Rectangle 2"/>
          <p:cNvSpPr>
            <a:spLocks noGrp="1" noChangeArrowheads="1"/>
          </p:cNvSpPr>
          <p:nvPr>
            <p:ph type="title"/>
          </p:nvPr>
        </p:nvSpPr>
        <p:spPr/>
        <p:txBody>
          <a:bodyPr/>
          <a:lstStyle/>
          <a:p>
            <a:r>
              <a:rPr lang="en-US" sz="2800">
                <a:ea typeface="ＭＳ Ｐゴシック" charset="-128"/>
                <a:cs typeface="ＭＳ Ｐゴシック" charset="-128"/>
              </a:rPr>
              <a:t>Precise Method</a:t>
            </a:r>
            <a:br>
              <a:rPr lang="en-US" sz="2800">
                <a:ea typeface="ＭＳ Ｐゴシック" charset="-128"/>
                <a:cs typeface="ＭＳ Ｐゴシック" charset="-128"/>
              </a:rPr>
            </a:br>
            <a:r>
              <a:rPr lang="en-US" sz="2800">
                <a:ea typeface="ＭＳ Ｐゴシック" charset="-128"/>
                <a:cs typeface="ＭＳ Ｐゴシック" charset="-128"/>
              </a:rPr>
              <a:t>(Assume a 2D case)</a:t>
            </a:r>
          </a:p>
        </p:txBody>
      </p:sp>
      <p:sp>
        <p:nvSpPr>
          <p:cNvPr id="78853" name="Oval 4"/>
          <p:cNvSpPr>
            <a:spLocks noChangeArrowheads="1"/>
          </p:cNvSpPr>
          <p:nvPr/>
        </p:nvSpPr>
        <p:spPr bwMode="auto">
          <a:xfrm>
            <a:off x="539750" y="1981200"/>
            <a:ext cx="228600" cy="228600"/>
          </a:xfrm>
          <a:prstGeom prst="ellipse">
            <a:avLst/>
          </a:prstGeom>
          <a:solidFill>
            <a:srgbClr val="00FF00"/>
          </a:solidFill>
          <a:ln w="9525">
            <a:noFill/>
            <a:round/>
            <a:headEnd/>
            <a:tailEnd/>
          </a:ln>
        </p:spPr>
        <p:txBody>
          <a:bodyPr wrap="none" anchor="ctr">
            <a:prstTxWarp prst="textNoShape">
              <a:avLst/>
            </a:prstTxWarp>
          </a:bodyPr>
          <a:lstStyle/>
          <a:p>
            <a:endParaRPr lang="en-US"/>
          </a:p>
        </p:txBody>
      </p:sp>
      <p:sp>
        <p:nvSpPr>
          <p:cNvPr id="78854" name="Line 5"/>
          <p:cNvSpPr>
            <a:spLocks noChangeShapeType="1"/>
          </p:cNvSpPr>
          <p:nvPr/>
        </p:nvSpPr>
        <p:spPr bwMode="auto">
          <a:xfrm flipV="1">
            <a:off x="768350" y="1905000"/>
            <a:ext cx="1219200" cy="152400"/>
          </a:xfrm>
          <a:prstGeom prst="line">
            <a:avLst/>
          </a:prstGeom>
          <a:noFill/>
          <a:ln w="38100">
            <a:solidFill>
              <a:srgbClr val="00FF00"/>
            </a:solidFill>
            <a:round/>
            <a:headEnd/>
            <a:tailEnd type="triangle" w="med" len="med"/>
          </a:ln>
        </p:spPr>
        <p:txBody>
          <a:bodyPr anchor="ctr">
            <a:prstTxWarp prst="textNoShape">
              <a:avLst/>
            </a:prstTxWarp>
          </a:bodyPr>
          <a:lstStyle/>
          <a:p>
            <a:endParaRPr lang="en-US"/>
          </a:p>
        </p:txBody>
      </p:sp>
      <p:sp>
        <p:nvSpPr>
          <p:cNvPr id="78855" name="Oval 6"/>
          <p:cNvSpPr>
            <a:spLocks noChangeArrowheads="1"/>
          </p:cNvSpPr>
          <p:nvPr/>
        </p:nvSpPr>
        <p:spPr bwMode="auto">
          <a:xfrm>
            <a:off x="1911350" y="4572000"/>
            <a:ext cx="228600" cy="228600"/>
          </a:xfrm>
          <a:prstGeom prst="ellipse">
            <a:avLst/>
          </a:prstGeom>
          <a:solidFill>
            <a:srgbClr val="FF3399"/>
          </a:solidFill>
          <a:ln w="9525">
            <a:noFill/>
            <a:round/>
            <a:headEnd/>
            <a:tailEnd/>
          </a:ln>
        </p:spPr>
        <p:txBody>
          <a:bodyPr wrap="none" anchor="ctr">
            <a:prstTxWarp prst="textNoShape">
              <a:avLst/>
            </a:prstTxWarp>
          </a:bodyPr>
          <a:lstStyle/>
          <a:p>
            <a:endParaRPr lang="en-US"/>
          </a:p>
        </p:txBody>
      </p:sp>
      <p:sp>
        <p:nvSpPr>
          <p:cNvPr id="78856" name="Line 7"/>
          <p:cNvSpPr>
            <a:spLocks noChangeShapeType="1"/>
          </p:cNvSpPr>
          <p:nvPr/>
        </p:nvSpPr>
        <p:spPr bwMode="auto">
          <a:xfrm flipV="1">
            <a:off x="2063750" y="3657600"/>
            <a:ext cx="990600" cy="990600"/>
          </a:xfrm>
          <a:prstGeom prst="line">
            <a:avLst/>
          </a:prstGeom>
          <a:noFill/>
          <a:ln w="38100">
            <a:solidFill>
              <a:srgbClr val="FF3399"/>
            </a:solidFill>
            <a:round/>
            <a:headEnd/>
            <a:tailEnd type="triangle" w="med" len="med"/>
          </a:ln>
        </p:spPr>
        <p:txBody>
          <a:bodyPr anchor="ctr">
            <a:prstTxWarp prst="textNoShape">
              <a:avLst/>
            </a:prstTxWarp>
          </a:bodyPr>
          <a:lstStyle/>
          <a:p>
            <a:endParaRPr lang="en-US"/>
          </a:p>
        </p:txBody>
      </p:sp>
      <p:sp>
        <p:nvSpPr>
          <p:cNvPr id="78857" name="Text Box 10"/>
          <p:cNvSpPr txBox="1">
            <a:spLocks noChangeArrowheads="1"/>
          </p:cNvSpPr>
          <p:nvPr/>
        </p:nvSpPr>
        <p:spPr bwMode="auto">
          <a:xfrm>
            <a:off x="836613" y="1524000"/>
            <a:ext cx="827087" cy="457200"/>
          </a:xfrm>
          <a:prstGeom prst="rect">
            <a:avLst/>
          </a:prstGeom>
          <a:noFill/>
          <a:ln w="9525">
            <a:noFill/>
            <a:miter lim="800000"/>
            <a:headEnd/>
            <a:tailEnd/>
          </a:ln>
        </p:spPr>
        <p:txBody>
          <a:bodyPr wrap="none">
            <a:prstTxWarp prst="textNoShape">
              <a:avLst/>
            </a:prstTxWarp>
            <a:spAutoFit/>
          </a:bodyPr>
          <a:lstStyle/>
          <a:p>
            <a:r>
              <a:rPr lang="en-US" sz="2400">
                <a:solidFill>
                  <a:srgbClr val="00FF00"/>
                </a:solidFill>
              </a:rPr>
              <a:t>Upm</a:t>
            </a:r>
          </a:p>
        </p:txBody>
      </p:sp>
      <p:sp>
        <p:nvSpPr>
          <p:cNvPr id="78858" name="Text Box 11"/>
          <p:cNvSpPr txBox="1">
            <a:spLocks noChangeArrowheads="1"/>
          </p:cNvSpPr>
          <p:nvPr/>
        </p:nvSpPr>
        <p:spPr bwMode="auto">
          <a:xfrm>
            <a:off x="2597150" y="4191000"/>
            <a:ext cx="811213" cy="457200"/>
          </a:xfrm>
          <a:prstGeom prst="rect">
            <a:avLst/>
          </a:prstGeom>
          <a:noFill/>
          <a:ln w="9525">
            <a:noFill/>
            <a:miter lim="800000"/>
            <a:headEnd/>
            <a:tailEnd/>
          </a:ln>
        </p:spPr>
        <p:txBody>
          <a:bodyPr wrap="none">
            <a:prstTxWarp prst="textNoShape">
              <a:avLst/>
            </a:prstTxWarp>
            <a:spAutoFit/>
          </a:bodyPr>
          <a:lstStyle/>
          <a:p>
            <a:r>
              <a:rPr lang="en-US" sz="2400">
                <a:solidFill>
                  <a:srgbClr val="FF3399"/>
                </a:solidFill>
              </a:rPr>
              <a:t>Vbm</a:t>
            </a:r>
          </a:p>
        </p:txBody>
      </p:sp>
      <p:sp>
        <p:nvSpPr>
          <p:cNvPr id="78859" name="Text Box 12"/>
          <p:cNvSpPr txBox="1">
            <a:spLocks noChangeArrowheads="1"/>
          </p:cNvSpPr>
          <p:nvPr/>
        </p:nvSpPr>
        <p:spPr bwMode="auto">
          <a:xfrm>
            <a:off x="4752975" y="1828800"/>
            <a:ext cx="1130300" cy="396875"/>
          </a:xfrm>
          <a:prstGeom prst="rect">
            <a:avLst/>
          </a:prstGeom>
          <a:noFill/>
          <a:ln w="9525">
            <a:noFill/>
            <a:miter lim="800000"/>
            <a:headEnd/>
            <a:tailEnd/>
          </a:ln>
        </p:spPr>
        <p:txBody>
          <a:bodyPr wrap="none">
            <a:prstTxWarp prst="textNoShape">
              <a:avLst/>
            </a:prstTxWarp>
            <a:spAutoFit/>
          </a:bodyPr>
          <a:lstStyle/>
          <a:p>
            <a:r>
              <a:rPr lang="en-US" sz="2000"/>
              <a:t>(Six,Siy)</a:t>
            </a:r>
          </a:p>
        </p:txBody>
      </p:sp>
      <p:sp>
        <p:nvSpPr>
          <p:cNvPr id="78860" name="Oval 13"/>
          <p:cNvSpPr>
            <a:spLocks noChangeArrowheads="1"/>
          </p:cNvSpPr>
          <p:nvPr/>
        </p:nvSpPr>
        <p:spPr bwMode="auto">
          <a:xfrm>
            <a:off x="5035550" y="1447800"/>
            <a:ext cx="228600" cy="228600"/>
          </a:xfrm>
          <a:prstGeom prst="ellipse">
            <a:avLst/>
          </a:prstGeom>
          <a:solidFill>
            <a:schemeClr val="tx2"/>
          </a:solidFill>
          <a:ln w="9525">
            <a:noFill/>
            <a:round/>
            <a:headEnd/>
            <a:tailEnd/>
          </a:ln>
        </p:spPr>
        <p:txBody>
          <a:bodyPr wrap="none" anchor="ctr">
            <a:prstTxWarp prst="textNoShape">
              <a:avLst/>
            </a:prstTxWarp>
          </a:bodyPr>
          <a:lstStyle/>
          <a:p>
            <a:endParaRPr lang="en-US"/>
          </a:p>
        </p:txBody>
      </p:sp>
      <p:sp>
        <p:nvSpPr>
          <p:cNvPr id="78861" name="Text Box 14"/>
          <p:cNvSpPr txBox="1">
            <a:spLocks noChangeArrowheads="1"/>
          </p:cNvSpPr>
          <p:nvPr/>
        </p:nvSpPr>
        <p:spPr bwMode="auto">
          <a:xfrm>
            <a:off x="0" y="2133600"/>
            <a:ext cx="1298575" cy="396875"/>
          </a:xfrm>
          <a:prstGeom prst="rect">
            <a:avLst/>
          </a:prstGeom>
          <a:noFill/>
          <a:ln w="9525">
            <a:noFill/>
            <a:miter lim="800000"/>
            <a:headEnd/>
            <a:tailEnd/>
          </a:ln>
        </p:spPr>
        <p:txBody>
          <a:bodyPr wrap="none">
            <a:prstTxWarp prst="textNoShape">
              <a:avLst/>
            </a:prstTxWarp>
            <a:spAutoFit/>
          </a:bodyPr>
          <a:lstStyle/>
          <a:p>
            <a:r>
              <a:rPr lang="en-US" sz="2000">
                <a:solidFill>
                  <a:srgbClr val="00FF00"/>
                </a:solidFill>
              </a:rPr>
              <a:t>(Spx,Spy)</a:t>
            </a:r>
          </a:p>
        </p:txBody>
      </p:sp>
      <p:sp>
        <p:nvSpPr>
          <p:cNvPr id="78862" name="Text Box 15"/>
          <p:cNvSpPr txBox="1">
            <a:spLocks noChangeArrowheads="1"/>
          </p:cNvSpPr>
          <p:nvPr/>
        </p:nvSpPr>
        <p:spPr bwMode="auto">
          <a:xfrm>
            <a:off x="1371600" y="4876800"/>
            <a:ext cx="1298575" cy="396875"/>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rPr>
              <a:t>(Sbx,Sby)</a:t>
            </a:r>
          </a:p>
        </p:txBody>
      </p:sp>
      <p:sp>
        <p:nvSpPr>
          <p:cNvPr id="78863" name="Text Box 16"/>
          <p:cNvSpPr txBox="1">
            <a:spLocks noChangeArrowheads="1"/>
          </p:cNvSpPr>
          <p:nvPr/>
        </p:nvSpPr>
        <p:spPr bwMode="auto">
          <a:xfrm>
            <a:off x="4705350" y="2286000"/>
            <a:ext cx="4476750" cy="3140075"/>
          </a:xfrm>
          <a:prstGeom prst="rect">
            <a:avLst/>
          </a:prstGeom>
          <a:noFill/>
          <a:ln w="9525">
            <a:noFill/>
            <a:miter lim="800000"/>
            <a:headEnd/>
            <a:tailEnd/>
          </a:ln>
        </p:spPr>
        <p:txBody>
          <a:bodyPr wrap="none">
            <a:prstTxWarp prst="textNoShape">
              <a:avLst/>
            </a:prstTxWarp>
            <a:spAutoFit/>
          </a:bodyPr>
          <a:lstStyle/>
          <a:p>
            <a:pPr algn="l"/>
            <a:r>
              <a:rPr lang="en-US" sz="2000" b="1">
                <a:solidFill>
                  <a:schemeClr val="tx1"/>
                </a:solidFill>
              </a:rPr>
              <a:t>Given:</a:t>
            </a:r>
          </a:p>
          <a:p>
            <a:pPr algn="l"/>
            <a:r>
              <a:rPr lang="en-US" sz="2000">
                <a:solidFill>
                  <a:srgbClr val="00FF00"/>
                </a:solidFill>
              </a:rPr>
              <a:t>Upm</a:t>
            </a:r>
            <a:r>
              <a:rPr lang="en-US" sz="2000">
                <a:solidFill>
                  <a:schemeClr val="tx1"/>
                </a:solidFill>
              </a:rPr>
              <a:t> – speed of player</a:t>
            </a:r>
          </a:p>
          <a:p>
            <a:pPr algn="l"/>
            <a:r>
              <a:rPr lang="en-US" sz="2000">
                <a:solidFill>
                  <a:srgbClr val="00FF00"/>
                </a:solidFill>
              </a:rPr>
              <a:t>Spx,Spy</a:t>
            </a:r>
            <a:r>
              <a:rPr lang="en-US" sz="2000">
                <a:solidFill>
                  <a:schemeClr val="tx1"/>
                </a:solidFill>
              </a:rPr>
              <a:t> – position of player</a:t>
            </a:r>
          </a:p>
          <a:p>
            <a:pPr algn="l"/>
            <a:r>
              <a:rPr lang="en-US" sz="2000">
                <a:solidFill>
                  <a:srgbClr val="FF3399"/>
                </a:solidFill>
              </a:rPr>
              <a:t>Vbm</a:t>
            </a:r>
            <a:r>
              <a:rPr lang="en-US" sz="2000">
                <a:solidFill>
                  <a:schemeClr val="tx1"/>
                </a:solidFill>
              </a:rPr>
              <a:t> – speed of AI’s bullet</a:t>
            </a:r>
          </a:p>
          <a:p>
            <a:pPr algn="l"/>
            <a:r>
              <a:rPr lang="en-US" sz="2000">
                <a:solidFill>
                  <a:srgbClr val="FF3399"/>
                </a:solidFill>
              </a:rPr>
              <a:t>Sbx,Sby</a:t>
            </a:r>
            <a:r>
              <a:rPr lang="en-US" sz="2000">
                <a:solidFill>
                  <a:schemeClr val="tx1"/>
                </a:solidFill>
              </a:rPr>
              <a:t> – position of AI’s bullet</a:t>
            </a:r>
          </a:p>
          <a:p>
            <a:pPr algn="l"/>
            <a:endParaRPr lang="en-US" sz="2000">
              <a:solidFill>
                <a:schemeClr val="tx1"/>
              </a:solidFill>
            </a:endParaRPr>
          </a:p>
          <a:p>
            <a:pPr algn="l"/>
            <a:r>
              <a:rPr lang="en-US" sz="2000" b="1">
                <a:solidFill>
                  <a:schemeClr val="tx1"/>
                </a:solidFill>
              </a:rPr>
              <a:t>Find:</a:t>
            </a:r>
          </a:p>
          <a:p>
            <a:pPr algn="l"/>
            <a:r>
              <a:rPr lang="en-US" sz="2000">
                <a:solidFill>
                  <a:schemeClr val="tx1"/>
                </a:solidFill>
              </a:rPr>
              <a:t>The intersection </a:t>
            </a:r>
            <a:r>
              <a:rPr lang="en-US" sz="2000"/>
              <a:t>(Six,Siy)</a:t>
            </a:r>
          </a:p>
          <a:p>
            <a:pPr algn="l"/>
            <a:r>
              <a:rPr lang="en-US" sz="2000">
                <a:solidFill>
                  <a:schemeClr val="tx1"/>
                </a:solidFill>
              </a:rPr>
              <a:t>And from that determine the vector Vb</a:t>
            </a:r>
          </a:p>
          <a:p>
            <a:pPr algn="l"/>
            <a:r>
              <a:rPr lang="en-US" sz="2000">
                <a:solidFill>
                  <a:schemeClr val="tx1"/>
                </a:solidFill>
              </a:rPr>
              <a:t>to fire the bullet.</a:t>
            </a:r>
          </a:p>
        </p:txBody>
      </p:sp>
      <p:sp>
        <p:nvSpPr>
          <p:cNvPr id="78864" name="Text Box 18"/>
          <p:cNvSpPr txBox="1">
            <a:spLocks noChangeArrowheads="1"/>
          </p:cNvSpPr>
          <p:nvPr/>
        </p:nvSpPr>
        <p:spPr bwMode="auto">
          <a:xfrm>
            <a:off x="152400" y="5486400"/>
            <a:ext cx="8839200" cy="701675"/>
          </a:xfrm>
          <a:prstGeom prst="rect">
            <a:avLst/>
          </a:prstGeom>
          <a:noFill/>
          <a:ln w="9525">
            <a:noFill/>
            <a:miter lim="800000"/>
            <a:headEnd/>
            <a:tailEnd/>
          </a:ln>
        </p:spPr>
        <p:txBody>
          <a:bodyPr>
            <a:prstTxWarp prst="textNoShape">
              <a:avLst/>
            </a:prstTxWarp>
            <a:spAutoFit/>
          </a:bodyPr>
          <a:lstStyle/>
          <a:p>
            <a:pPr algn="l"/>
            <a:r>
              <a:rPr lang="en-US" sz="2000"/>
              <a:t>Note: User and bullet may also have an acceleration- but for simplicity we will assume the acceleration is zero.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endParaRPr lang="en-US">
              <a:ea typeface="ＭＳ Ｐゴシック" charset="-128"/>
              <a:cs typeface="ＭＳ Ｐゴシック" charset="-128"/>
            </a:endParaRPr>
          </a:p>
        </p:txBody>
      </p:sp>
      <p:sp>
        <p:nvSpPr>
          <p:cNvPr id="80899" name="Rectangle 3"/>
          <p:cNvSpPr>
            <a:spLocks noGrp="1" noChangeArrowheads="1"/>
          </p:cNvSpPr>
          <p:nvPr>
            <p:ph type="body" idx="1"/>
          </p:nvPr>
        </p:nvSpPr>
        <p:spPr/>
        <p:txBody>
          <a:bodyPr/>
          <a:lstStyle/>
          <a:p>
            <a:pPr>
              <a:lnSpc>
                <a:spcPct val="90000"/>
              </a:lnSpc>
            </a:pPr>
            <a:r>
              <a:rPr lang="en-US" sz="2800">
                <a:ea typeface="ＭＳ Ｐゴシック" charset="-128"/>
                <a:cs typeface="ＭＳ Ｐゴシック" charset="-128"/>
              </a:rPr>
              <a:t>Note that Ubm (ie speed of the bullet) is a magnitude.</a:t>
            </a:r>
          </a:p>
          <a:p>
            <a:pPr>
              <a:lnSpc>
                <a:spcPct val="90000"/>
              </a:lnSpc>
            </a:pPr>
            <a:r>
              <a:rPr lang="en-US" sz="2800">
                <a:ea typeface="ＭＳ Ｐゴシック" charset="-128"/>
                <a:cs typeface="ＭＳ Ｐゴシック" charset="-128"/>
              </a:rPr>
              <a:t>The velocity of the bullet has both an x and y component. This is what determines the direction to fire the bullet.</a:t>
            </a:r>
          </a:p>
          <a:p>
            <a:pPr>
              <a:lnSpc>
                <a:spcPct val="90000"/>
              </a:lnSpc>
            </a:pPr>
            <a:r>
              <a:rPr lang="en-US" sz="2800">
                <a:ea typeface="ＭＳ Ｐゴシック" charset="-128"/>
                <a:cs typeface="ＭＳ Ｐゴシック" charset="-128"/>
              </a:rPr>
              <a:t>Ie. Ubm = sqrt(Ubx</a:t>
            </a:r>
            <a:r>
              <a:rPr lang="en-US" sz="2800" baseline="30000">
                <a:ea typeface="ＭＳ Ｐゴシック" charset="-128"/>
                <a:cs typeface="ＭＳ Ｐゴシック" charset="-128"/>
              </a:rPr>
              <a:t>2</a:t>
            </a:r>
            <a:r>
              <a:rPr lang="en-US" sz="2800">
                <a:ea typeface="ＭＳ Ｐゴシック" charset="-128"/>
                <a:cs typeface="ＭＳ Ｐゴシック" charset="-128"/>
              </a:rPr>
              <a:t>+Uby</a:t>
            </a:r>
            <a:r>
              <a:rPr lang="en-US" sz="2800" baseline="30000">
                <a:ea typeface="ＭＳ Ｐゴシック" charset="-128"/>
                <a:cs typeface="ＭＳ Ｐゴシック" charset="-128"/>
              </a:rPr>
              <a:t>2</a:t>
            </a:r>
            <a:r>
              <a:rPr lang="en-US" sz="2800">
                <a:ea typeface="ＭＳ Ｐゴシック" charset="-128"/>
                <a:cs typeface="ＭＳ Ｐゴシック" charset="-128"/>
              </a:rPr>
              <a:t>)</a:t>
            </a:r>
          </a:p>
          <a:p>
            <a:pPr>
              <a:lnSpc>
                <a:spcPct val="90000"/>
              </a:lnSpc>
            </a:pPr>
            <a:r>
              <a:rPr lang="en-US" sz="2800">
                <a:ea typeface="ＭＳ Ｐゴシック" charset="-128"/>
                <a:cs typeface="ＭＳ Ｐゴシック" charset="-128"/>
              </a:rPr>
              <a:t>Basically you solve for t (the time of the intersection) at (Six,Siy).</a:t>
            </a:r>
          </a:p>
          <a:p>
            <a:pPr>
              <a:lnSpc>
                <a:spcPct val="90000"/>
              </a:lnSpc>
            </a:pPr>
            <a:r>
              <a:rPr lang="en-US" sz="2800">
                <a:solidFill>
                  <a:srgbClr val="66FFFF"/>
                </a:solidFill>
                <a:ea typeface="ＭＳ Ｐゴシック" charset="-128"/>
                <a:cs typeface="ＭＳ Ｐゴシック" charset="-128"/>
              </a:rPr>
              <a:t>In practice this is not really used or necessary because players tend to be erratic. Instead and approximation is used.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Line 16"/>
          <p:cNvSpPr>
            <a:spLocks noChangeShapeType="1"/>
          </p:cNvSpPr>
          <p:nvPr/>
        </p:nvSpPr>
        <p:spPr bwMode="auto">
          <a:xfrm flipH="1" flipV="1">
            <a:off x="685800" y="3048000"/>
            <a:ext cx="1371600" cy="2667000"/>
          </a:xfrm>
          <a:prstGeom prst="line">
            <a:avLst/>
          </a:prstGeom>
          <a:noFill/>
          <a:ln w="38100">
            <a:solidFill>
              <a:schemeClr val="hlink"/>
            </a:solidFill>
            <a:prstDash val="dash"/>
            <a:round/>
            <a:headEnd/>
            <a:tailEnd/>
          </a:ln>
        </p:spPr>
        <p:txBody>
          <a:bodyPr anchor="ctr">
            <a:prstTxWarp prst="textNoShape">
              <a:avLst/>
            </a:prstTxWarp>
          </a:bodyPr>
          <a:lstStyle/>
          <a:p>
            <a:endParaRPr lang="en-US"/>
          </a:p>
        </p:txBody>
      </p:sp>
      <p:sp>
        <p:nvSpPr>
          <p:cNvPr id="82947" name="Rectangle 2"/>
          <p:cNvSpPr>
            <a:spLocks noGrp="1" noChangeArrowheads="1"/>
          </p:cNvSpPr>
          <p:nvPr>
            <p:ph type="title"/>
          </p:nvPr>
        </p:nvSpPr>
        <p:spPr/>
        <p:txBody>
          <a:bodyPr/>
          <a:lstStyle/>
          <a:p>
            <a:r>
              <a:rPr lang="en-US" sz="2800">
                <a:ea typeface="ＭＳ Ｐゴシック" charset="-128"/>
                <a:cs typeface="ＭＳ Ｐゴシック" charset="-128"/>
              </a:rPr>
              <a:t>Approximate Method</a:t>
            </a:r>
          </a:p>
        </p:txBody>
      </p:sp>
      <p:sp>
        <p:nvSpPr>
          <p:cNvPr id="82948" name="Line 4"/>
          <p:cNvSpPr>
            <a:spLocks noChangeShapeType="1"/>
          </p:cNvSpPr>
          <p:nvPr/>
        </p:nvSpPr>
        <p:spPr bwMode="auto">
          <a:xfrm flipV="1">
            <a:off x="1987550" y="3352800"/>
            <a:ext cx="831850" cy="2362200"/>
          </a:xfrm>
          <a:prstGeom prst="line">
            <a:avLst/>
          </a:prstGeom>
          <a:noFill/>
          <a:ln w="38100">
            <a:solidFill>
              <a:schemeClr val="hlink"/>
            </a:solidFill>
            <a:prstDash val="lgDash"/>
            <a:round/>
            <a:headEnd/>
            <a:tailEnd/>
          </a:ln>
        </p:spPr>
        <p:txBody>
          <a:bodyPr anchor="ctr">
            <a:prstTxWarp prst="textNoShape">
              <a:avLst/>
            </a:prstTxWarp>
          </a:bodyPr>
          <a:lstStyle/>
          <a:p>
            <a:endParaRPr lang="en-US"/>
          </a:p>
        </p:txBody>
      </p:sp>
      <p:sp>
        <p:nvSpPr>
          <p:cNvPr id="82949" name="Line 5"/>
          <p:cNvSpPr>
            <a:spLocks noChangeShapeType="1"/>
          </p:cNvSpPr>
          <p:nvPr/>
        </p:nvSpPr>
        <p:spPr bwMode="auto">
          <a:xfrm flipV="1">
            <a:off x="692150" y="2743200"/>
            <a:ext cx="2432050" cy="304800"/>
          </a:xfrm>
          <a:prstGeom prst="line">
            <a:avLst/>
          </a:prstGeom>
          <a:noFill/>
          <a:ln w="38100">
            <a:solidFill>
              <a:schemeClr val="hlink"/>
            </a:solidFill>
            <a:prstDash val="lgDash"/>
            <a:round/>
            <a:headEnd/>
            <a:tailEnd/>
          </a:ln>
        </p:spPr>
        <p:txBody>
          <a:bodyPr anchor="ctr">
            <a:prstTxWarp prst="textNoShape">
              <a:avLst/>
            </a:prstTxWarp>
          </a:bodyPr>
          <a:lstStyle/>
          <a:p>
            <a:endParaRPr lang="en-US"/>
          </a:p>
        </p:txBody>
      </p:sp>
      <p:sp>
        <p:nvSpPr>
          <p:cNvPr id="82950" name="Oval 6"/>
          <p:cNvSpPr>
            <a:spLocks noChangeArrowheads="1"/>
          </p:cNvSpPr>
          <p:nvPr/>
        </p:nvSpPr>
        <p:spPr bwMode="auto">
          <a:xfrm>
            <a:off x="539750" y="2971800"/>
            <a:ext cx="228600" cy="228600"/>
          </a:xfrm>
          <a:prstGeom prst="ellipse">
            <a:avLst/>
          </a:prstGeom>
          <a:solidFill>
            <a:srgbClr val="00FF00"/>
          </a:solidFill>
          <a:ln w="9525">
            <a:noFill/>
            <a:round/>
            <a:headEnd/>
            <a:tailEnd/>
          </a:ln>
        </p:spPr>
        <p:txBody>
          <a:bodyPr wrap="none" anchor="ctr">
            <a:prstTxWarp prst="textNoShape">
              <a:avLst/>
            </a:prstTxWarp>
          </a:bodyPr>
          <a:lstStyle/>
          <a:p>
            <a:endParaRPr lang="en-US"/>
          </a:p>
        </p:txBody>
      </p:sp>
      <p:sp>
        <p:nvSpPr>
          <p:cNvPr id="82951" name="Line 7"/>
          <p:cNvSpPr>
            <a:spLocks noChangeShapeType="1"/>
          </p:cNvSpPr>
          <p:nvPr/>
        </p:nvSpPr>
        <p:spPr bwMode="auto">
          <a:xfrm flipV="1">
            <a:off x="768350" y="2895600"/>
            <a:ext cx="1219200" cy="152400"/>
          </a:xfrm>
          <a:prstGeom prst="line">
            <a:avLst/>
          </a:prstGeom>
          <a:noFill/>
          <a:ln w="38100">
            <a:solidFill>
              <a:srgbClr val="00FF00"/>
            </a:solidFill>
            <a:round/>
            <a:headEnd/>
            <a:tailEnd type="triangle" w="med" len="med"/>
          </a:ln>
        </p:spPr>
        <p:txBody>
          <a:bodyPr anchor="ctr">
            <a:prstTxWarp prst="textNoShape">
              <a:avLst/>
            </a:prstTxWarp>
          </a:bodyPr>
          <a:lstStyle/>
          <a:p>
            <a:endParaRPr lang="en-US"/>
          </a:p>
        </p:txBody>
      </p:sp>
      <p:sp>
        <p:nvSpPr>
          <p:cNvPr id="82952" name="Oval 8"/>
          <p:cNvSpPr>
            <a:spLocks noChangeArrowheads="1"/>
          </p:cNvSpPr>
          <p:nvPr/>
        </p:nvSpPr>
        <p:spPr bwMode="auto">
          <a:xfrm>
            <a:off x="1911350" y="5562600"/>
            <a:ext cx="228600" cy="228600"/>
          </a:xfrm>
          <a:prstGeom prst="ellipse">
            <a:avLst/>
          </a:prstGeom>
          <a:solidFill>
            <a:srgbClr val="FF3399"/>
          </a:solidFill>
          <a:ln w="9525">
            <a:noFill/>
            <a:round/>
            <a:headEnd/>
            <a:tailEnd/>
          </a:ln>
        </p:spPr>
        <p:txBody>
          <a:bodyPr wrap="none" anchor="ctr">
            <a:prstTxWarp prst="textNoShape">
              <a:avLst/>
            </a:prstTxWarp>
          </a:bodyPr>
          <a:lstStyle/>
          <a:p>
            <a:endParaRPr lang="en-US"/>
          </a:p>
        </p:txBody>
      </p:sp>
      <p:sp>
        <p:nvSpPr>
          <p:cNvPr id="82953" name="Line 9"/>
          <p:cNvSpPr>
            <a:spLocks noChangeShapeType="1"/>
          </p:cNvSpPr>
          <p:nvPr/>
        </p:nvSpPr>
        <p:spPr bwMode="auto">
          <a:xfrm flipH="1" flipV="1">
            <a:off x="1600200" y="4800600"/>
            <a:ext cx="463550" cy="838200"/>
          </a:xfrm>
          <a:prstGeom prst="line">
            <a:avLst/>
          </a:prstGeom>
          <a:noFill/>
          <a:ln w="38100">
            <a:solidFill>
              <a:srgbClr val="FF3399"/>
            </a:solidFill>
            <a:round/>
            <a:headEnd/>
            <a:tailEnd type="triangle" w="med" len="med"/>
          </a:ln>
        </p:spPr>
        <p:txBody>
          <a:bodyPr anchor="ctr">
            <a:prstTxWarp prst="textNoShape">
              <a:avLst/>
            </a:prstTxWarp>
          </a:bodyPr>
          <a:lstStyle/>
          <a:p>
            <a:endParaRPr lang="en-US"/>
          </a:p>
        </p:txBody>
      </p:sp>
      <p:sp>
        <p:nvSpPr>
          <p:cNvPr id="82954" name="Text Box 10"/>
          <p:cNvSpPr txBox="1">
            <a:spLocks noChangeArrowheads="1"/>
          </p:cNvSpPr>
          <p:nvPr/>
        </p:nvSpPr>
        <p:spPr bwMode="auto">
          <a:xfrm>
            <a:off x="836613" y="2514600"/>
            <a:ext cx="827087" cy="457200"/>
          </a:xfrm>
          <a:prstGeom prst="rect">
            <a:avLst/>
          </a:prstGeom>
          <a:noFill/>
          <a:ln w="9525">
            <a:noFill/>
            <a:miter lim="800000"/>
            <a:headEnd/>
            <a:tailEnd/>
          </a:ln>
        </p:spPr>
        <p:txBody>
          <a:bodyPr wrap="none">
            <a:prstTxWarp prst="textNoShape">
              <a:avLst/>
            </a:prstTxWarp>
            <a:spAutoFit/>
          </a:bodyPr>
          <a:lstStyle/>
          <a:p>
            <a:r>
              <a:rPr lang="en-US" sz="2400">
                <a:solidFill>
                  <a:srgbClr val="00FF00"/>
                </a:solidFill>
              </a:rPr>
              <a:t>Upm</a:t>
            </a:r>
          </a:p>
        </p:txBody>
      </p:sp>
      <p:sp>
        <p:nvSpPr>
          <p:cNvPr id="82955" name="Text Box 14"/>
          <p:cNvSpPr txBox="1">
            <a:spLocks noChangeArrowheads="1"/>
          </p:cNvSpPr>
          <p:nvPr/>
        </p:nvSpPr>
        <p:spPr bwMode="auto">
          <a:xfrm>
            <a:off x="0" y="3124200"/>
            <a:ext cx="1298575" cy="396875"/>
          </a:xfrm>
          <a:prstGeom prst="rect">
            <a:avLst/>
          </a:prstGeom>
          <a:noFill/>
          <a:ln w="9525">
            <a:noFill/>
            <a:miter lim="800000"/>
            <a:headEnd/>
            <a:tailEnd/>
          </a:ln>
        </p:spPr>
        <p:txBody>
          <a:bodyPr wrap="none">
            <a:prstTxWarp prst="textNoShape">
              <a:avLst/>
            </a:prstTxWarp>
            <a:spAutoFit/>
          </a:bodyPr>
          <a:lstStyle/>
          <a:p>
            <a:r>
              <a:rPr lang="en-US" sz="2000">
                <a:solidFill>
                  <a:srgbClr val="00FF00"/>
                </a:solidFill>
              </a:rPr>
              <a:t>(Spx,Spy)</a:t>
            </a:r>
          </a:p>
        </p:txBody>
      </p:sp>
      <p:sp>
        <p:nvSpPr>
          <p:cNvPr id="82956" name="Text Box 15"/>
          <p:cNvSpPr txBox="1">
            <a:spLocks noChangeArrowheads="1"/>
          </p:cNvSpPr>
          <p:nvPr/>
        </p:nvSpPr>
        <p:spPr bwMode="auto">
          <a:xfrm>
            <a:off x="1371600" y="5867400"/>
            <a:ext cx="1298575" cy="396875"/>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rPr>
              <a:t>(Sbx,Sby)</a:t>
            </a:r>
          </a:p>
        </p:txBody>
      </p:sp>
      <p:sp>
        <p:nvSpPr>
          <p:cNvPr id="82957" name="Text Box 17"/>
          <p:cNvSpPr txBox="1">
            <a:spLocks noChangeArrowheads="1"/>
          </p:cNvSpPr>
          <p:nvPr/>
        </p:nvSpPr>
        <p:spPr bwMode="auto">
          <a:xfrm>
            <a:off x="1227138" y="3825875"/>
            <a:ext cx="749300" cy="579438"/>
          </a:xfrm>
          <a:prstGeom prst="rect">
            <a:avLst/>
          </a:prstGeom>
          <a:noFill/>
          <a:ln w="9525">
            <a:noFill/>
            <a:miter lim="800000"/>
            <a:headEnd/>
            <a:tailEnd/>
          </a:ln>
        </p:spPr>
        <p:txBody>
          <a:bodyPr wrap="none">
            <a:prstTxWarp prst="textNoShape">
              <a:avLst/>
            </a:prstTxWarp>
            <a:spAutoFit/>
          </a:bodyPr>
          <a:lstStyle/>
          <a:p>
            <a:r>
              <a:rPr lang="en-US" sz="3200"/>
              <a:t>1,2</a:t>
            </a:r>
          </a:p>
        </p:txBody>
      </p:sp>
      <p:sp>
        <p:nvSpPr>
          <p:cNvPr id="82958" name="Text Box 18"/>
          <p:cNvSpPr txBox="1">
            <a:spLocks noChangeArrowheads="1"/>
          </p:cNvSpPr>
          <p:nvPr/>
        </p:nvSpPr>
        <p:spPr bwMode="auto">
          <a:xfrm>
            <a:off x="3810000" y="1143000"/>
            <a:ext cx="5105400" cy="4595813"/>
          </a:xfrm>
          <a:prstGeom prst="rect">
            <a:avLst/>
          </a:prstGeom>
          <a:noFill/>
          <a:ln w="9525">
            <a:noFill/>
            <a:miter lim="800000"/>
            <a:headEnd/>
            <a:tailEnd/>
          </a:ln>
        </p:spPr>
        <p:txBody>
          <a:bodyPr>
            <a:prstTxWarp prst="textNoShape">
              <a:avLst/>
            </a:prstTxWarp>
            <a:spAutoFit/>
          </a:bodyPr>
          <a:lstStyle/>
          <a:p>
            <a:pPr marL="457200" indent="-457200" algn="l">
              <a:buFontTx/>
              <a:buAutoNum type="arabicPeriod"/>
            </a:pPr>
            <a:r>
              <a:rPr lang="en-US" sz="2400">
                <a:solidFill>
                  <a:schemeClr val="tx1"/>
                </a:solidFill>
              </a:rPr>
              <a:t>Calculate distance between player and AI’s bullet.</a:t>
            </a:r>
          </a:p>
          <a:p>
            <a:pPr marL="457200" indent="-457200" algn="l">
              <a:buFontTx/>
              <a:buAutoNum type="arabicPeriod"/>
            </a:pPr>
            <a:r>
              <a:rPr lang="en-US" sz="2400">
                <a:solidFill>
                  <a:schemeClr val="tx1"/>
                </a:solidFill>
              </a:rPr>
              <a:t>Use s=ut+(at</a:t>
            </a:r>
            <a:r>
              <a:rPr lang="en-US" sz="2400" baseline="30000">
                <a:solidFill>
                  <a:schemeClr val="tx1"/>
                </a:solidFill>
              </a:rPr>
              <a:t>2</a:t>
            </a:r>
            <a:r>
              <a:rPr lang="en-US" sz="2400">
                <a:solidFill>
                  <a:schemeClr val="tx1"/>
                </a:solidFill>
              </a:rPr>
              <a:t>)/2</a:t>
            </a:r>
            <a:r>
              <a:rPr lang="en-US" sz="3200">
                <a:solidFill>
                  <a:schemeClr val="tx1"/>
                </a:solidFill>
              </a:rPr>
              <a:t> </a:t>
            </a:r>
            <a:r>
              <a:rPr lang="en-US" sz="2400">
                <a:solidFill>
                  <a:schemeClr val="tx1"/>
                </a:solidFill>
              </a:rPr>
              <a:t>to solve for time (t) it would take for the bullet to travel to the player given the speed of the bullet (ie Upm).</a:t>
            </a:r>
          </a:p>
          <a:p>
            <a:pPr marL="457200" indent="-457200" algn="l">
              <a:buFontTx/>
              <a:buAutoNum type="arabicPeriod"/>
            </a:pPr>
            <a:r>
              <a:rPr lang="en-US" sz="2400">
                <a:solidFill>
                  <a:schemeClr val="tx1"/>
                </a:solidFill>
              </a:rPr>
              <a:t>Use Upx, Upy, Spx, Spy, t, and same equation to calculate where the player might be in time t</a:t>
            </a:r>
          </a:p>
          <a:p>
            <a:pPr marL="457200" indent="-457200" algn="l">
              <a:buFontTx/>
              <a:buAutoNum type="arabicPeriod"/>
            </a:pPr>
            <a:r>
              <a:rPr lang="en-US" sz="2400">
                <a:solidFill>
                  <a:schemeClr val="tx1"/>
                </a:solidFill>
              </a:rPr>
              <a:t>Fire the bullet at that location.</a:t>
            </a:r>
          </a:p>
        </p:txBody>
      </p:sp>
      <p:sp>
        <p:nvSpPr>
          <p:cNvPr id="82959" name="Text Box 19"/>
          <p:cNvSpPr txBox="1">
            <a:spLocks noChangeArrowheads="1"/>
          </p:cNvSpPr>
          <p:nvPr/>
        </p:nvSpPr>
        <p:spPr bwMode="auto">
          <a:xfrm>
            <a:off x="1752600" y="2286000"/>
            <a:ext cx="409575" cy="579438"/>
          </a:xfrm>
          <a:prstGeom prst="rect">
            <a:avLst/>
          </a:prstGeom>
          <a:noFill/>
          <a:ln w="9525">
            <a:noFill/>
            <a:miter lim="800000"/>
            <a:headEnd/>
            <a:tailEnd/>
          </a:ln>
        </p:spPr>
        <p:txBody>
          <a:bodyPr wrap="none">
            <a:prstTxWarp prst="textNoShape">
              <a:avLst/>
            </a:prstTxWarp>
            <a:spAutoFit/>
          </a:bodyPr>
          <a:lstStyle/>
          <a:p>
            <a:r>
              <a:rPr lang="en-US" sz="3200"/>
              <a:t>3</a:t>
            </a:r>
          </a:p>
        </p:txBody>
      </p:sp>
      <p:sp>
        <p:nvSpPr>
          <p:cNvPr id="82960" name="Text Box 20"/>
          <p:cNvSpPr txBox="1">
            <a:spLocks noChangeArrowheads="1"/>
          </p:cNvSpPr>
          <p:nvPr/>
        </p:nvSpPr>
        <p:spPr bwMode="auto">
          <a:xfrm>
            <a:off x="2514600" y="4648200"/>
            <a:ext cx="409575" cy="579438"/>
          </a:xfrm>
          <a:prstGeom prst="rect">
            <a:avLst/>
          </a:prstGeom>
          <a:noFill/>
          <a:ln w="9525">
            <a:noFill/>
            <a:miter lim="800000"/>
            <a:headEnd/>
            <a:tailEnd/>
          </a:ln>
        </p:spPr>
        <p:txBody>
          <a:bodyPr wrap="none">
            <a:prstTxWarp prst="textNoShape">
              <a:avLst/>
            </a:prstTxWarp>
            <a:spAutoFit/>
          </a:bodyPr>
          <a:lstStyle/>
          <a:p>
            <a:r>
              <a:rPr lang="en-US" sz="3200"/>
              <a:t>4</a:t>
            </a:r>
          </a:p>
        </p:txBody>
      </p:sp>
      <p:sp>
        <p:nvSpPr>
          <p:cNvPr id="82961" name="Text Box 21"/>
          <p:cNvSpPr txBox="1">
            <a:spLocks noChangeArrowheads="1"/>
          </p:cNvSpPr>
          <p:nvPr/>
        </p:nvSpPr>
        <p:spPr bwMode="auto">
          <a:xfrm>
            <a:off x="906463" y="5181600"/>
            <a:ext cx="827087" cy="457200"/>
          </a:xfrm>
          <a:prstGeom prst="rect">
            <a:avLst/>
          </a:prstGeom>
          <a:noFill/>
          <a:ln w="9525">
            <a:noFill/>
            <a:miter lim="800000"/>
            <a:headEnd/>
            <a:tailEnd/>
          </a:ln>
        </p:spPr>
        <p:txBody>
          <a:bodyPr wrap="none">
            <a:prstTxWarp prst="textNoShape">
              <a:avLst/>
            </a:prstTxWarp>
            <a:spAutoFit/>
          </a:bodyPr>
          <a:lstStyle/>
          <a:p>
            <a:r>
              <a:rPr lang="en-US" sz="2400">
                <a:solidFill>
                  <a:srgbClr val="FF3399"/>
                </a:solidFill>
              </a:rPr>
              <a:t>Ubm</a:t>
            </a:r>
          </a:p>
        </p:txBody>
      </p:sp>
      <p:sp>
        <p:nvSpPr>
          <p:cNvPr id="82962" name="Rectangle 22"/>
          <p:cNvSpPr>
            <a:spLocks noChangeArrowheads="1"/>
          </p:cNvSpPr>
          <p:nvPr/>
        </p:nvSpPr>
        <p:spPr bwMode="auto">
          <a:xfrm>
            <a:off x="152400" y="1066800"/>
            <a:ext cx="3030538" cy="1314450"/>
          </a:xfrm>
          <a:prstGeom prst="rect">
            <a:avLst/>
          </a:prstGeom>
          <a:noFill/>
          <a:ln w="9525">
            <a:noFill/>
            <a:miter lim="800000"/>
            <a:headEnd/>
            <a:tailEnd/>
          </a:ln>
        </p:spPr>
        <p:txBody>
          <a:bodyPr wrap="none" anchor="ctr">
            <a:prstTxWarp prst="textNoShape">
              <a:avLst/>
            </a:prstTxWarp>
            <a:spAutoFit/>
          </a:bodyPr>
          <a:lstStyle/>
          <a:p>
            <a:pPr algn="l"/>
            <a:r>
              <a:rPr lang="en-US" sz="1600" b="1">
                <a:solidFill>
                  <a:schemeClr val="tx1"/>
                </a:solidFill>
              </a:rPr>
              <a:t>Given:</a:t>
            </a:r>
          </a:p>
          <a:p>
            <a:pPr algn="l"/>
            <a:r>
              <a:rPr lang="en-US" sz="1600">
                <a:solidFill>
                  <a:srgbClr val="00FF00"/>
                </a:solidFill>
              </a:rPr>
              <a:t>Upm</a:t>
            </a:r>
            <a:r>
              <a:rPr lang="en-US" sz="1600">
                <a:solidFill>
                  <a:schemeClr val="tx1"/>
                </a:solidFill>
              </a:rPr>
              <a:t> – speed of player</a:t>
            </a:r>
          </a:p>
          <a:p>
            <a:pPr algn="l"/>
            <a:r>
              <a:rPr lang="en-US" sz="1600">
                <a:solidFill>
                  <a:srgbClr val="00FF00"/>
                </a:solidFill>
              </a:rPr>
              <a:t>Spx,Spy</a:t>
            </a:r>
            <a:r>
              <a:rPr lang="en-US" sz="1600">
                <a:solidFill>
                  <a:schemeClr val="tx1"/>
                </a:solidFill>
              </a:rPr>
              <a:t> – position of player</a:t>
            </a:r>
          </a:p>
          <a:p>
            <a:pPr algn="l"/>
            <a:r>
              <a:rPr lang="en-US" sz="1600">
                <a:solidFill>
                  <a:srgbClr val="FF3399"/>
                </a:solidFill>
              </a:rPr>
              <a:t>Ubm </a:t>
            </a:r>
            <a:r>
              <a:rPr lang="en-US" sz="1600">
                <a:solidFill>
                  <a:schemeClr val="tx1"/>
                </a:solidFill>
              </a:rPr>
              <a:t>– speed of AI’s bullet</a:t>
            </a:r>
          </a:p>
          <a:p>
            <a:pPr algn="l"/>
            <a:r>
              <a:rPr lang="en-US" sz="1600">
                <a:solidFill>
                  <a:srgbClr val="FF3399"/>
                </a:solidFill>
              </a:rPr>
              <a:t>Sbx,Sby</a:t>
            </a:r>
            <a:r>
              <a:rPr lang="en-US" sz="1600">
                <a:solidFill>
                  <a:schemeClr val="tx1"/>
                </a:solidFill>
              </a:rPr>
              <a:t> – position of AI’s bullet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z="2800">
                <a:ea typeface="ＭＳ Ｐゴシック" charset="-128"/>
                <a:cs typeface="ＭＳ Ｐゴシック" charset="-128"/>
              </a:rPr>
              <a:t>Normally you need the enemy to turn to face the player before it is allowed to shoot. </a:t>
            </a:r>
          </a:p>
        </p:txBody>
      </p:sp>
      <p:sp>
        <p:nvSpPr>
          <p:cNvPr id="84995" name="Rectangle 3"/>
          <p:cNvSpPr>
            <a:spLocks noGrp="1" noChangeArrowheads="1"/>
          </p:cNvSpPr>
          <p:nvPr>
            <p:ph type="body" idx="1"/>
          </p:nvPr>
        </p:nvSpPr>
        <p:spPr>
          <a:xfrm>
            <a:off x="304800" y="1295400"/>
            <a:ext cx="4953000" cy="4572000"/>
          </a:xfrm>
        </p:spPr>
        <p:txBody>
          <a:bodyPr/>
          <a:lstStyle/>
          <a:p>
            <a:pPr>
              <a:lnSpc>
                <a:spcPct val="80000"/>
              </a:lnSpc>
            </a:pPr>
            <a:r>
              <a:rPr lang="en-US" sz="1800">
                <a:solidFill>
                  <a:srgbClr val="FFCC66"/>
                </a:solidFill>
                <a:ea typeface="ＭＳ Ｐゴシック" charset="-128"/>
                <a:cs typeface="ＭＳ Ｐゴシック" charset="-128"/>
              </a:rPr>
              <a:t>Use 2D Hemiplane Test to test which side Player is on</a:t>
            </a:r>
          </a:p>
          <a:p>
            <a:pPr>
              <a:lnSpc>
                <a:spcPct val="80000"/>
              </a:lnSpc>
            </a:pPr>
            <a:r>
              <a:rPr lang="en-US" sz="1800">
                <a:solidFill>
                  <a:schemeClr val="tx2"/>
                </a:solidFill>
                <a:ea typeface="ＭＳ Ｐゴシック" charset="-128"/>
                <a:cs typeface="ＭＳ Ｐゴシック" charset="-128"/>
              </a:rPr>
              <a:t>Given the parametric equations for a line:</a:t>
            </a:r>
          </a:p>
          <a:p>
            <a:pPr>
              <a:lnSpc>
                <a:spcPct val="80000"/>
              </a:lnSpc>
            </a:pPr>
            <a:r>
              <a:rPr lang="en-US" sz="1800">
                <a:ea typeface="ＭＳ Ｐゴシック" charset="-128"/>
                <a:cs typeface="ＭＳ Ｐゴシック" charset="-128"/>
              </a:rPr>
              <a:t>P.x= position of E.x + cos(E.yaw) * t</a:t>
            </a:r>
          </a:p>
          <a:p>
            <a:pPr>
              <a:lnSpc>
                <a:spcPct val="80000"/>
              </a:lnSpc>
            </a:pPr>
            <a:r>
              <a:rPr lang="en-US" sz="1800">
                <a:ea typeface="ＭＳ Ｐゴシック" charset="-128"/>
                <a:cs typeface="ＭＳ Ｐゴシック" charset="-128"/>
              </a:rPr>
              <a:t>P.z= position of E.z + sin(E.yaw) * t</a:t>
            </a:r>
          </a:p>
          <a:p>
            <a:pPr>
              <a:lnSpc>
                <a:spcPct val="80000"/>
              </a:lnSpc>
              <a:buFontTx/>
              <a:buNone/>
            </a:pPr>
            <a:endParaRPr lang="en-US" sz="1800">
              <a:ea typeface="ＭＳ Ｐゴシック" charset="-128"/>
              <a:cs typeface="ＭＳ Ｐゴシック" charset="-128"/>
            </a:endParaRPr>
          </a:p>
          <a:p>
            <a:pPr>
              <a:lnSpc>
                <a:spcPct val="80000"/>
              </a:lnSpc>
            </a:pPr>
            <a:r>
              <a:rPr lang="en-US" sz="1800">
                <a:solidFill>
                  <a:schemeClr val="tx2"/>
                </a:solidFill>
                <a:ea typeface="ＭＳ Ｐゴシック" charset="-128"/>
                <a:cs typeface="ＭＳ Ｐゴシック" charset="-128"/>
              </a:rPr>
              <a:t>Solving for t in both cases:</a:t>
            </a:r>
          </a:p>
          <a:p>
            <a:pPr>
              <a:lnSpc>
                <a:spcPct val="80000"/>
              </a:lnSpc>
            </a:pPr>
            <a:r>
              <a:rPr lang="en-US" sz="1800">
                <a:ea typeface="ＭＳ Ｐゴシック" charset="-128"/>
                <a:cs typeface="ＭＳ Ｐゴシック" charset="-128"/>
              </a:rPr>
              <a:t>t1= (P.x - position of E.x) / cos(E.yaw)</a:t>
            </a:r>
          </a:p>
          <a:p>
            <a:pPr>
              <a:lnSpc>
                <a:spcPct val="80000"/>
              </a:lnSpc>
            </a:pPr>
            <a:r>
              <a:rPr lang="en-US" sz="1800">
                <a:ea typeface="ＭＳ Ｐゴシック" charset="-128"/>
                <a:cs typeface="ＭＳ Ｐゴシック" charset="-128"/>
              </a:rPr>
              <a:t>t2= (P.z - position of E.z) / sin(E.yaw)</a:t>
            </a:r>
            <a:br>
              <a:rPr lang="en-US" sz="1800">
                <a:ea typeface="ＭＳ Ｐゴシック" charset="-128"/>
                <a:cs typeface="ＭＳ Ｐゴシック" charset="-128"/>
              </a:rPr>
            </a:br>
            <a:endParaRPr lang="en-US" sz="1800">
              <a:ea typeface="ＭＳ Ｐゴシック" charset="-128"/>
              <a:cs typeface="ＭＳ Ｐゴシック" charset="-128"/>
            </a:endParaRPr>
          </a:p>
          <a:p>
            <a:pPr>
              <a:lnSpc>
                <a:spcPct val="80000"/>
              </a:lnSpc>
            </a:pPr>
            <a:r>
              <a:rPr lang="en-US" sz="1800">
                <a:ea typeface="ＭＳ Ｐゴシック" charset="-128"/>
                <a:cs typeface="ＭＳ Ｐゴシック" charset="-128"/>
              </a:rPr>
              <a:t>If t1=t2 then player is dead-ahead of enemy </a:t>
            </a:r>
          </a:p>
          <a:p>
            <a:pPr>
              <a:lnSpc>
                <a:spcPct val="80000"/>
              </a:lnSpc>
            </a:pPr>
            <a:r>
              <a:rPr lang="en-US" sz="1800">
                <a:ea typeface="ＭＳ Ｐゴシック" charset="-128"/>
                <a:cs typeface="ＭＳ Ｐゴシック" charset="-128"/>
              </a:rPr>
              <a:t>If t1 &gt; t2 then player is on one side of the line</a:t>
            </a:r>
          </a:p>
          <a:p>
            <a:pPr>
              <a:lnSpc>
                <a:spcPct val="80000"/>
              </a:lnSpc>
            </a:pPr>
            <a:r>
              <a:rPr lang="en-US" sz="1800">
                <a:ea typeface="ＭＳ Ｐゴシック" charset="-128"/>
                <a:cs typeface="ＭＳ Ｐゴシック" charset="-128"/>
              </a:rPr>
              <a:t>If t1 &lt; t2 then player is on the other side</a:t>
            </a:r>
          </a:p>
        </p:txBody>
      </p:sp>
      <p:sp>
        <p:nvSpPr>
          <p:cNvPr id="84996" name="Line 4"/>
          <p:cNvSpPr>
            <a:spLocks noChangeShapeType="1"/>
          </p:cNvSpPr>
          <p:nvPr/>
        </p:nvSpPr>
        <p:spPr bwMode="auto">
          <a:xfrm flipV="1">
            <a:off x="5715000" y="2133600"/>
            <a:ext cx="3429000" cy="1905000"/>
          </a:xfrm>
          <a:prstGeom prst="line">
            <a:avLst/>
          </a:prstGeom>
          <a:noFill/>
          <a:ln w="38100">
            <a:solidFill>
              <a:schemeClr val="tx1"/>
            </a:solidFill>
            <a:round/>
            <a:headEnd/>
            <a:tailEnd type="triangle" w="med" len="med"/>
          </a:ln>
        </p:spPr>
        <p:txBody>
          <a:bodyPr>
            <a:prstTxWarp prst="textNoShape">
              <a:avLst/>
            </a:prstTxWarp>
            <a:spAutoFit/>
          </a:bodyPr>
          <a:lstStyle/>
          <a:p>
            <a:endParaRPr lang="en-US"/>
          </a:p>
        </p:txBody>
      </p:sp>
      <p:sp>
        <p:nvSpPr>
          <p:cNvPr id="84997" name="Oval 5"/>
          <p:cNvSpPr>
            <a:spLocks noChangeArrowheads="1"/>
          </p:cNvSpPr>
          <p:nvPr/>
        </p:nvSpPr>
        <p:spPr bwMode="auto">
          <a:xfrm>
            <a:off x="5638800" y="3886200"/>
            <a:ext cx="228600" cy="228600"/>
          </a:xfrm>
          <a:prstGeom prst="ellipse">
            <a:avLst/>
          </a:prstGeom>
          <a:solidFill>
            <a:schemeClr val="tx1"/>
          </a:solidFill>
          <a:ln w="9525">
            <a:solidFill>
              <a:schemeClr val="tx1"/>
            </a:solidFill>
            <a:round/>
            <a:headEnd/>
            <a:tailEnd/>
          </a:ln>
        </p:spPr>
        <p:txBody>
          <a:bodyPr wrap="none" anchor="ctr">
            <a:prstTxWarp prst="textNoShape">
              <a:avLst/>
            </a:prstTxWarp>
            <a:spAutoFit/>
          </a:bodyPr>
          <a:lstStyle/>
          <a:p>
            <a:endParaRPr lang="en-US"/>
          </a:p>
        </p:txBody>
      </p:sp>
      <p:sp>
        <p:nvSpPr>
          <p:cNvPr id="84998" name="Text Box 6"/>
          <p:cNvSpPr txBox="1">
            <a:spLocks noChangeArrowheads="1"/>
          </p:cNvSpPr>
          <p:nvPr/>
        </p:nvSpPr>
        <p:spPr bwMode="auto">
          <a:xfrm>
            <a:off x="5257800" y="4267200"/>
            <a:ext cx="1384300" cy="701675"/>
          </a:xfrm>
          <a:prstGeom prst="rect">
            <a:avLst/>
          </a:prstGeom>
          <a:noFill/>
          <a:ln w="9525">
            <a:noFill/>
            <a:miter lim="800000"/>
            <a:headEnd/>
            <a:tailEnd/>
          </a:ln>
        </p:spPr>
        <p:txBody>
          <a:bodyPr wrap="none">
            <a:prstTxWarp prst="textNoShape">
              <a:avLst/>
            </a:prstTxWarp>
            <a:spAutoFit/>
          </a:bodyPr>
          <a:lstStyle/>
          <a:p>
            <a:pPr algn="l"/>
            <a:r>
              <a:rPr lang="en-US" sz="2000">
                <a:solidFill>
                  <a:schemeClr val="tx1"/>
                </a:solidFill>
              </a:rPr>
              <a:t>Position of</a:t>
            </a:r>
          </a:p>
          <a:p>
            <a:pPr algn="l"/>
            <a:r>
              <a:rPr lang="en-US" sz="2000">
                <a:solidFill>
                  <a:schemeClr val="tx1"/>
                </a:solidFill>
              </a:rPr>
              <a:t>Enemy (E)</a:t>
            </a:r>
          </a:p>
        </p:txBody>
      </p:sp>
      <p:sp>
        <p:nvSpPr>
          <p:cNvPr id="84999" name="Text Box 7"/>
          <p:cNvSpPr txBox="1">
            <a:spLocks noChangeArrowheads="1"/>
          </p:cNvSpPr>
          <p:nvPr/>
        </p:nvSpPr>
        <p:spPr bwMode="auto">
          <a:xfrm>
            <a:off x="5715000" y="1219200"/>
            <a:ext cx="2852738" cy="701675"/>
          </a:xfrm>
          <a:prstGeom prst="rect">
            <a:avLst/>
          </a:prstGeom>
          <a:noFill/>
          <a:ln w="9525">
            <a:noFill/>
            <a:miter lim="800000"/>
            <a:headEnd/>
            <a:tailEnd/>
          </a:ln>
        </p:spPr>
        <p:txBody>
          <a:bodyPr wrap="none">
            <a:prstTxWarp prst="textNoShape">
              <a:avLst/>
            </a:prstTxWarp>
            <a:spAutoFit/>
          </a:bodyPr>
          <a:lstStyle/>
          <a:p>
            <a:pPr algn="l"/>
            <a:r>
              <a:rPr lang="en-US" sz="2000">
                <a:solidFill>
                  <a:schemeClr val="tx1"/>
                </a:solidFill>
              </a:rPr>
              <a:t>Possible positions (X,Z)</a:t>
            </a:r>
          </a:p>
          <a:p>
            <a:pPr algn="l"/>
            <a:r>
              <a:rPr lang="en-US" sz="2000">
                <a:solidFill>
                  <a:schemeClr val="tx1"/>
                </a:solidFill>
              </a:rPr>
              <a:t>Of the Player (P)</a:t>
            </a:r>
          </a:p>
        </p:txBody>
      </p:sp>
      <p:sp>
        <p:nvSpPr>
          <p:cNvPr id="85000" name="Oval 8"/>
          <p:cNvSpPr>
            <a:spLocks noChangeArrowheads="1"/>
          </p:cNvSpPr>
          <p:nvPr/>
        </p:nvSpPr>
        <p:spPr bwMode="auto">
          <a:xfrm>
            <a:off x="6248400" y="2514600"/>
            <a:ext cx="228600" cy="228600"/>
          </a:xfrm>
          <a:prstGeom prst="ellipse">
            <a:avLst/>
          </a:prstGeom>
          <a:solidFill>
            <a:srgbClr val="FFCC66"/>
          </a:solidFill>
          <a:ln w="9525">
            <a:solidFill>
              <a:schemeClr val="tx1"/>
            </a:solidFill>
            <a:round/>
            <a:headEnd/>
            <a:tailEnd/>
          </a:ln>
        </p:spPr>
        <p:txBody>
          <a:bodyPr wrap="none" anchor="ctr">
            <a:prstTxWarp prst="textNoShape">
              <a:avLst/>
            </a:prstTxWarp>
            <a:spAutoFit/>
          </a:bodyPr>
          <a:lstStyle/>
          <a:p>
            <a:endParaRPr lang="en-US"/>
          </a:p>
        </p:txBody>
      </p:sp>
      <p:sp>
        <p:nvSpPr>
          <p:cNvPr id="85001" name="Text Box 9"/>
          <p:cNvSpPr txBox="1">
            <a:spLocks noChangeArrowheads="1"/>
          </p:cNvSpPr>
          <p:nvPr/>
        </p:nvSpPr>
        <p:spPr bwMode="auto">
          <a:xfrm>
            <a:off x="6096000" y="3657600"/>
            <a:ext cx="636588" cy="396875"/>
          </a:xfrm>
          <a:prstGeom prst="rect">
            <a:avLst/>
          </a:prstGeom>
          <a:noFill/>
          <a:ln w="9525">
            <a:noFill/>
            <a:miter lim="800000"/>
            <a:headEnd/>
            <a:tailEnd/>
          </a:ln>
        </p:spPr>
        <p:txBody>
          <a:bodyPr wrap="none">
            <a:prstTxWarp prst="textNoShape">
              <a:avLst/>
            </a:prstTxWarp>
            <a:spAutoFit/>
          </a:bodyPr>
          <a:lstStyle/>
          <a:p>
            <a:pPr algn="l"/>
            <a:r>
              <a:rPr lang="en-US" sz="2000">
                <a:solidFill>
                  <a:srgbClr val="FF3399"/>
                </a:solidFill>
              </a:rPr>
              <a:t>yaw</a:t>
            </a:r>
          </a:p>
        </p:txBody>
      </p:sp>
      <p:sp>
        <p:nvSpPr>
          <p:cNvPr id="85002" name="Arc 10"/>
          <p:cNvSpPr>
            <a:spLocks/>
          </p:cNvSpPr>
          <p:nvPr/>
        </p:nvSpPr>
        <p:spPr bwMode="auto">
          <a:xfrm rot="18574017" flipV="1">
            <a:off x="6350000" y="3638550"/>
            <a:ext cx="528638" cy="420688"/>
          </a:xfrm>
          <a:custGeom>
            <a:avLst/>
            <a:gdLst>
              <a:gd name="T0" fmla="*/ 5221809 w 21376"/>
              <a:gd name="T1" fmla="*/ 0 h 19841"/>
              <a:gd name="T2" fmla="*/ 13073453 w 21376"/>
              <a:gd name="T3" fmla="*/ 7526183 h 19841"/>
              <a:gd name="T4" fmla="*/ 0 w 21376"/>
              <a:gd name="T5" fmla="*/ 8919832 h 19841"/>
              <a:gd name="T6" fmla="*/ 0 60000 65536"/>
              <a:gd name="T7" fmla="*/ 0 60000 65536"/>
              <a:gd name="T8" fmla="*/ 0 60000 65536"/>
              <a:gd name="T9" fmla="*/ 0 w 21376"/>
              <a:gd name="T10" fmla="*/ 0 h 19841"/>
              <a:gd name="T11" fmla="*/ 21376 w 21376"/>
              <a:gd name="T12" fmla="*/ 19841 h 19841"/>
            </a:gdLst>
            <a:ahLst/>
            <a:cxnLst>
              <a:cxn ang="T6">
                <a:pos x="T0" y="T1"/>
              </a:cxn>
              <a:cxn ang="T7">
                <a:pos x="T2" y="T3"/>
              </a:cxn>
              <a:cxn ang="T8">
                <a:pos x="T4" y="T5"/>
              </a:cxn>
            </a:cxnLst>
            <a:rect l="T9" t="T10" r="T11" b="T12"/>
            <a:pathLst>
              <a:path w="21376" h="19841" fill="none" extrusionOk="0">
                <a:moveTo>
                  <a:pt x="8537" y="0"/>
                </a:moveTo>
                <a:cubicBezTo>
                  <a:pt x="15436" y="2968"/>
                  <a:pt x="20298" y="9308"/>
                  <a:pt x="21376" y="16740"/>
                </a:cubicBezTo>
              </a:path>
              <a:path w="21376" h="19841" stroke="0" extrusionOk="0">
                <a:moveTo>
                  <a:pt x="8537" y="0"/>
                </a:moveTo>
                <a:cubicBezTo>
                  <a:pt x="15436" y="2968"/>
                  <a:pt x="20298" y="9308"/>
                  <a:pt x="21376" y="16740"/>
                </a:cubicBezTo>
                <a:lnTo>
                  <a:pt x="0" y="19841"/>
                </a:lnTo>
                <a:close/>
              </a:path>
            </a:pathLst>
          </a:custGeom>
          <a:noFill/>
          <a:ln w="38100">
            <a:solidFill>
              <a:srgbClr val="FF3399"/>
            </a:solidFill>
            <a:round/>
            <a:headEnd/>
            <a:tailEnd/>
          </a:ln>
        </p:spPr>
        <p:txBody>
          <a:bodyPr anchor="ctr">
            <a:prstTxWarp prst="textNoShape">
              <a:avLst/>
            </a:prstTxWarp>
            <a:spAutoFit/>
          </a:bodyPr>
          <a:lstStyle/>
          <a:p>
            <a:endParaRPr lang="en-US"/>
          </a:p>
        </p:txBody>
      </p:sp>
      <p:sp>
        <p:nvSpPr>
          <p:cNvPr id="85003" name="Text Box 11"/>
          <p:cNvSpPr txBox="1">
            <a:spLocks noChangeArrowheads="1"/>
          </p:cNvSpPr>
          <p:nvPr/>
        </p:nvSpPr>
        <p:spPr bwMode="auto">
          <a:xfrm>
            <a:off x="5410200" y="2438400"/>
            <a:ext cx="755650" cy="396875"/>
          </a:xfrm>
          <a:prstGeom prst="rect">
            <a:avLst/>
          </a:prstGeom>
          <a:noFill/>
          <a:ln w="9525">
            <a:noFill/>
            <a:miter lim="800000"/>
            <a:headEnd/>
            <a:tailEnd/>
          </a:ln>
        </p:spPr>
        <p:txBody>
          <a:bodyPr wrap="none">
            <a:prstTxWarp prst="textNoShape">
              <a:avLst/>
            </a:prstTxWarp>
            <a:spAutoFit/>
          </a:bodyPr>
          <a:lstStyle/>
          <a:p>
            <a:pPr algn="l"/>
            <a:r>
              <a:rPr lang="en-US" sz="2000">
                <a:solidFill>
                  <a:schemeClr val="tx1"/>
                </a:solidFill>
              </a:rPr>
              <a:t>t1&lt;t2</a:t>
            </a:r>
          </a:p>
        </p:txBody>
      </p:sp>
      <p:sp>
        <p:nvSpPr>
          <p:cNvPr id="85004" name="Oval 12"/>
          <p:cNvSpPr>
            <a:spLocks noChangeArrowheads="1"/>
          </p:cNvSpPr>
          <p:nvPr/>
        </p:nvSpPr>
        <p:spPr bwMode="auto">
          <a:xfrm>
            <a:off x="7162800" y="4114800"/>
            <a:ext cx="228600" cy="228600"/>
          </a:xfrm>
          <a:prstGeom prst="ellipse">
            <a:avLst/>
          </a:prstGeom>
          <a:solidFill>
            <a:srgbClr val="FFCC66"/>
          </a:solidFill>
          <a:ln w="9525">
            <a:solidFill>
              <a:schemeClr val="tx1"/>
            </a:solidFill>
            <a:round/>
            <a:headEnd/>
            <a:tailEnd/>
          </a:ln>
        </p:spPr>
        <p:txBody>
          <a:bodyPr wrap="none" anchor="ctr">
            <a:prstTxWarp prst="textNoShape">
              <a:avLst/>
            </a:prstTxWarp>
            <a:spAutoFit/>
          </a:bodyPr>
          <a:lstStyle/>
          <a:p>
            <a:endParaRPr lang="en-US"/>
          </a:p>
        </p:txBody>
      </p:sp>
      <p:sp>
        <p:nvSpPr>
          <p:cNvPr id="85005" name="Text Box 13"/>
          <p:cNvSpPr txBox="1">
            <a:spLocks noChangeArrowheads="1"/>
          </p:cNvSpPr>
          <p:nvPr/>
        </p:nvSpPr>
        <p:spPr bwMode="auto">
          <a:xfrm>
            <a:off x="7391400" y="4114800"/>
            <a:ext cx="755650" cy="396875"/>
          </a:xfrm>
          <a:prstGeom prst="rect">
            <a:avLst/>
          </a:prstGeom>
          <a:noFill/>
          <a:ln w="9525">
            <a:noFill/>
            <a:miter lim="800000"/>
            <a:headEnd/>
            <a:tailEnd/>
          </a:ln>
        </p:spPr>
        <p:txBody>
          <a:bodyPr wrap="none">
            <a:prstTxWarp prst="textNoShape">
              <a:avLst/>
            </a:prstTxWarp>
            <a:spAutoFit/>
          </a:bodyPr>
          <a:lstStyle/>
          <a:p>
            <a:pPr algn="l"/>
            <a:r>
              <a:rPr lang="en-US" sz="2000">
                <a:solidFill>
                  <a:schemeClr val="tx1"/>
                </a:solidFill>
              </a:rPr>
              <a:t>t1&gt;t2</a:t>
            </a:r>
          </a:p>
        </p:txBody>
      </p:sp>
      <p:sp>
        <p:nvSpPr>
          <p:cNvPr id="85006" name="Oval 14"/>
          <p:cNvSpPr>
            <a:spLocks noChangeArrowheads="1"/>
          </p:cNvSpPr>
          <p:nvPr/>
        </p:nvSpPr>
        <p:spPr bwMode="auto">
          <a:xfrm>
            <a:off x="7162800" y="3048000"/>
            <a:ext cx="228600" cy="228600"/>
          </a:xfrm>
          <a:prstGeom prst="ellipse">
            <a:avLst/>
          </a:prstGeom>
          <a:solidFill>
            <a:srgbClr val="FFCC66"/>
          </a:solidFill>
          <a:ln w="9525">
            <a:solidFill>
              <a:schemeClr val="tx1"/>
            </a:solidFill>
            <a:round/>
            <a:headEnd/>
            <a:tailEnd/>
          </a:ln>
        </p:spPr>
        <p:txBody>
          <a:bodyPr wrap="none" anchor="ctr">
            <a:prstTxWarp prst="textNoShape">
              <a:avLst/>
            </a:prstTxWarp>
            <a:spAutoFit/>
          </a:bodyPr>
          <a:lstStyle/>
          <a:p>
            <a:endParaRPr lang="en-US"/>
          </a:p>
        </p:txBody>
      </p:sp>
      <p:sp>
        <p:nvSpPr>
          <p:cNvPr id="85007" name="Text Box 15"/>
          <p:cNvSpPr txBox="1">
            <a:spLocks noChangeArrowheads="1"/>
          </p:cNvSpPr>
          <p:nvPr/>
        </p:nvSpPr>
        <p:spPr bwMode="auto">
          <a:xfrm>
            <a:off x="7543800" y="2971800"/>
            <a:ext cx="755650" cy="396875"/>
          </a:xfrm>
          <a:prstGeom prst="rect">
            <a:avLst/>
          </a:prstGeom>
          <a:noFill/>
          <a:ln w="9525">
            <a:noFill/>
            <a:miter lim="800000"/>
            <a:headEnd/>
            <a:tailEnd/>
          </a:ln>
        </p:spPr>
        <p:txBody>
          <a:bodyPr wrap="none">
            <a:prstTxWarp prst="textNoShape">
              <a:avLst/>
            </a:prstTxWarp>
            <a:spAutoFit/>
          </a:bodyPr>
          <a:lstStyle/>
          <a:p>
            <a:pPr algn="l"/>
            <a:r>
              <a:rPr lang="en-US" sz="2000">
                <a:solidFill>
                  <a:schemeClr val="tx1"/>
                </a:solidFill>
              </a:rPr>
              <a:t>t1=t2</a:t>
            </a:r>
          </a:p>
        </p:txBody>
      </p:sp>
      <p:sp>
        <p:nvSpPr>
          <p:cNvPr id="85008" name="Line 16"/>
          <p:cNvSpPr>
            <a:spLocks noChangeShapeType="1"/>
          </p:cNvSpPr>
          <p:nvPr/>
        </p:nvSpPr>
        <p:spPr bwMode="auto">
          <a:xfrm flipH="1">
            <a:off x="6400800" y="1905000"/>
            <a:ext cx="228600" cy="457200"/>
          </a:xfrm>
          <a:prstGeom prst="line">
            <a:avLst/>
          </a:prstGeom>
          <a:noFill/>
          <a:ln w="9525">
            <a:solidFill>
              <a:srgbClr val="FFCC66"/>
            </a:solidFill>
            <a:round/>
            <a:headEnd/>
            <a:tailEnd type="triangle" w="med" len="med"/>
          </a:ln>
        </p:spPr>
        <p:txBody>
          <a:bodyPr>
            <a:prstTxWarp prst="textNoShape">
              <a:avLst/>
            </a:prstTxWarp>
            <a:spAutoFit/>
          </a:bodyPr>
          <a:lstStyle/>
          <a:p>
            <a:endParaRPr lang="en-US"/>
          </a:p>
        </p:txBody>
      </p:sp>
      <p:sp>
        <p:nvSpPr>
          <p:cNvPr id="85009" name="Line 17"/>
          <p:cNvSpPr>
            <a:spLocks noChangeShapeType="1"/>
          </p:cNvSpPr>
          <p:nvPr/>
        </p:nvSpPr>
        <p:spPr bwMode="auto">
          <a:xfrm flipH="1">
            <a:off x="7315200" y="1981200"/>
            <a:ext cx="0" cy="914400"/>
          </a:xfrm>
          <a:prstGeom prst="line">
            <a:avLst/>
          </a:prstGeom>
          <a:noFill/>
          <a:ln w="9525">
            <a:solidFill>
              <a:srgbClr val="FFCC66"/>
            </a:solidFill>
            <a:round/>
            <a:headEnd/>
            <a:tailEnd type="triangle" w="med" len="med"/>
          </a:ln>
        </p:spPr>
        <p:txBody>
          <a:bodyPr>
            <a:prstTxWarp prst="textNoShape">
              <a:avLst/>
            </a:prstTxWarp>
            <a:spAutoFit/>
          </a:bodyPr>
          <a:lstStyle/>
          <a:p>
            <a:endParaRPr lang="en-US"/>
          </a:p>
        </p:txBody>
      </p:sp>
      <p:sp>
        <p:nvSpPr>
          <p:cNvPr id="85010" name="Text Box 18"/>
          <p:cNvSpPr txBox="1">
            <a:spLocks noChangeArrowheads="1"/>
          </p:cNvSpPr>
          <p:nvPr/>
        </p:nvSpPr>
        <p:spPr bwMode="auto">
          <a:xfrm>
            <a:off x="228600" y="5486400"/>
            <a:ext cx="8763000" cy="701675"/>
          </a:xfrm>
          <a:prstGeom prst="rect">
            <a:avLst/>
          </a:prstGeom>
          <a:noFill/>
          <a:ln w="9525">
            <a:noFill/>
            <a:miter lim="800000"/>
            <a:headEnd/>
            <a:tailEnd/>
          </a:ln>
        </p:spPr>
        <p:txBody>
          <a:bodyPr>
            <a:prstTxWarp prst="textNoShape">
              <a:avLst/>
            </a:prstTxWarp>
            <a:spAutoFit/>
          </a:bodyPr>
          <a:lstStyle/>
          <a:p>
            <a:pPr algn="l">
              <a:spcBef>
                <a:spcPct val="50000"/>
              </a:spcBef>
            </a:pPr>
            <a:r>
              <a:rPr lang="en-US" sz="2000">
                <a:solidFill>
                  <a:srgbClr val="66FFFF"/>
                </a:solidFill>
              </a:rPr>
              <a:t>Now that you know which direction to turn, then you just turn an incremental amount until you reach the goal.</a:t>
            </a:r>
          </a:p>
        </p:txBody>
      </p:sp>
      <p:sp>
        <p:nvSpPr>
          <p:cNvPr id="85011" name="Line 19"/>
          <p:cNvSpPr>
            <a:spLocks noChangeShapeType="1"/>
          </p:cNvSpPr>
          <p:nvPr/>
        </p:nvSpPr>
        <p:spPr bwMode="auto">
          <a:xfrm>
            <a:off x="5791200" y="4038600"/>
            <a:ext cx="3276600" cy="0"/>
          </a:xfrm>
          <a:prstGeom prst="line">
            <a:avLst/>
          </a:prstGeom>
          <a:noFill/>
          <a:ln w="9525">
            <a:solidFill>
              <a:srgbClr val="66FFFF"/>
            </a:solidFill>
            <a:round/>
            <a:headEnd/>
            <a:tailEnd type="triangle" w="med" len="med"/>
          </a:ln>
        </p:spPr>
        <p:txBody>
          <a:bodyPr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ea typeface="ＭＳ Ｐゴシック" charset="-128"/>
                <a:cs typeface="ＭＳ Ｐゴシック" charset="-128"/>
              </a:rPr>
              <a:t>Mainstream AI techniques that have been applied to Games</a:t>
            </a:r>
          </a:p>
        </p:txBody>
      </p:sp>
      <p:sp>
        <p:nvSpPr>
          <p:cNvPr id="20483" name="Rectangle 3"/>
          <p:cNvSpPr>
            <a:spLocks noGrp="1" noChangeArrowheads="1"/>
          </p:cNvSpPr>
          <p:nvPr>
            <p:ph type="body" idx="1"/>
          </p:nvPr>
        </p:nvSpPr>
        <p:spPr/>
        <p:txBody>
          <a:bodyPr/>
          <a:lstStyle/>
          <a:p>
            <a:pPr>
              <a:lnSpc>
                <a:spcPct val="90000"/>
              </a:lnSpc>
            </a:pPr>
            <a:r>
              <a:rPr lang="en-US" sz="2400">
                <a:solidFill>
                  <a:srgbClr val="FFCC66"/>
                </a:solidFill>
                <a:ea typeface="ＭＳ Ｐゴシック" charset="-128"/>
                <a:cs typeface="ＭＳ Ｐゴシック" charset="-128"/>
              </a:rPr>
              <a:t>Finite State Machines</a:t>
            </a:r>
            <a:r>
              <a:rPr lang="en-US" sz="2400">
                <a:ea typeface="ＭＳ Ｐゴシック" charset="-128"/>
                <a:cs typeface="ＭＳ Ｐゴシック" charset="-128"/>
              </a:rPr>
              <a:t> – states, inputs and transitions to represent a system. Used in practically all games.</a:t>
            </a:r>
          </a:p>
          <a:p>
            <a:pPr>
              <a:lnSpc>
                <a:spcPct val="90000"/>
              </a:lnSpc>
            </a:pPr>
            <a:r>
              <a:rPr lang="en-US" sz="2400">
                <a:solidFill>
                  <a:srgbClr val="FFCC66"/>
                </a:solidFill>
                <a:ea typeface="ＭＳ Ｐゴシック" charset="-128"/>
                <a:cs typeface="ＭＳ Ｐゴシック" charset="-128"/>
              </a:rPr>
              <a:t>Production Systems</a:t>
            </a:r>
            <a:r>
              <a:rPr lang="en-US" sz="2400">
                <a:ea typeface="ＭＳ Ｐゴシック" charset="-128"/>
                <a:cs typeface="ＭＳ Ｐゴシック" charset="-128"/>
              </a:rPr>
              <a:t> – essentially a set of if-then-else rules that match a set of input &amp; generate a new set of “input” that may cause other rules to fire- hence the system is capable of performing inferencing. Useful in adventure games when a combination of inputs and states can infer something about a situation.</a:t>
            </a:r>
          </a:p>
          <a:p>
            <a:pPr>
              <a:lnSpc>
                <a:spcPct val="90000"/>
              </a:lnSpc>
            </a:pPr>
            <a:r>
              <a:rPr lang="en-US" sz="2400">
                <a:solidFill>
                  <a:srgbClr val="FFCC66"/>
                </a:solidFill>
                <a:ea typeface="ＭＳ Ｐゴシック" charset="-128"/>
                <a:cs typeface="ＭＳ Ｐゴシック" charset="-128"/>
              </a:rPr>
              <a:t>Search</a:t>
            </a:r>
            <a:r>
              <a:rPr lang="en-US" sz="2400">
                <a:ea typeface="ＭＳ Ｐゴシック" charset="-128"/>
                <a:cs typeface="ＭＳ Ｐゴシック" charset="-128"/>
              </a:rPr>
              <a:t> – permuting all possible states of a game board to attempt to predict outcome. Used in chess and pathfinding.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ea typeface="ＭＳ Ｐゴシック" charset="-128"/>
                <a:cs typeface="ＭＳ Ｐゴシック" charset="-128"/>
              </a:rPr>
              <a:t>But if you really want the exact ANGLE you can calculate it as follows</a:t>
            </a:r>
          </a:p>
        </p:txBody>
      </p:sp>
      <p:sp>
        <p:nvSpPr>
          <p:cNvPr id="87043" name="Line 3"/>
          <p:cNvSpPr>
            <a:spLocks noChangeShapeType="1"/>
          </p:cNvSpPr>
          <p:nvPr/>
        </p:nvSpPr>
        <p:spPr bwMode="auto">
          <a:xfrm flipV="1">
            <a:off x="5181600" y="1512888"/>
            <a:ext cx="1981200" cy="1447800"/>
          </a:xfrm>
          <a:prstGeom prst="line">
            <a:avLst/>
          </a:prstGeom>
          <a:noFill/>
          <a:ln w="38100">
            <a:solidFill>
              <a:schemeClr val="tx1"/>
            </a:solidFill>
            <a:round/>
            <a:headEnd/>
            <a:tailEnd type="triangle" w="med" len="med"/>
          </a:ln>
        </p:spPr>
        <p:txBody>
          <a:bodyPr wrap="none">
            <a:prstTxWarp prst="textNoShape">
              <a:avLst/>
            </a:prstTxWarp>
            <a:spAutoFit/>
          </a:bodyPr>
          <a:lstStyle/>
          <a:p>
            <a:endParaRPr lang="en-US"/>
          </a:p>
        </p:txBody>
      </p:sp>
      <p:sp>
        <p:nvSpPr>
          <p:cNvPr id="87044" name="Line 4"/>
          <p:cNvSpPr>
            <a:spLocks noChangeShapeType="1"/>
          </p:cNvSpPr>
          <p:nvPr/>
        </p:nvSpPr>
        <p:spPr bwMode="auto">
          <a:xfrm>
            <a:off x="5181600" y="2960688"/>
            <a:ext cx="2362200" cy="304800"/>
          </a:xfrm>
          <a:prstGeom prst="line">
            <a:avLst/>
          </a:prstGeom>
          <a:noFill/>
          <a:ln w="38100">
            <a:solidFill>
              <a:schemeClr val="tx1"/>
            </a:solidFill>
            <a:round/>
            <a:headEnd/>
            <a:tailEnd type="triangle" w="med" len="med"/>
          </a:ln>
        </p:spPr>
        <p:txBody>
          <a:bodyPr wrap="none">
            <a:prstTxWarp prst="textNoShape">
              <a:avLst/>
            </a:prstTxWarp>
            <a:spAutoFit/>
          </a:bodyPr>
          <a:lstStyle/>
          <a:p>
            <a:endParaRPr lang="en-US"/>
          </a:p>
        </p:txBody>
      </p:sp>
      <p:sp>
        <p:nvSpPr>
          <p:cNvPr id="87045" name="Text Box 5"/>
          <p:cNvSpPr txBox="1">
            <a:spLocks noChangeArrowheads="1"/>
          </p:cNvSpPr>
          <p:nvPr/>
        </p:nvSpPr>
        <p:spPr bwMode="auto">
          <a:xfrm>
            <a:off x="7223125" y="1143000"/>
            <a:ext cx="1158875" cy="396875"/>
          </a:xfrm>
          <a:prstGeom prst="rect">
            <a:avLst/>
          </a:prstGeom>
          <a:noFill/>
          <a:ln w="9525">
            <a:noFill/>
            <a:miter lim="800000"/>
            <a:headEnd/>
            <a:tailEnd/>
          </a:ln>
        </p:spPr>
        <p:txBody>
          <a:bodyPr wrap="none">
            <a:prstTxWarp prst="textNoShape">
              <a:avLst/>
            </a:prstTxWarp>
            <a:spAutoFit/>
          </a:bodyPr>
          <a:lstStyle/>
          <a:p>
            <a:pPr algn="l"/>
            <a:r>
              <a:rPr lang="en-US" sz="2000">
                <a:solidFill>
                  <a:schemeClr val="tx1"/>
                </a:solidFill>
              </a:rPr>
              <a:t>Vector P</a:t>
            </a:r>
          </a:p>
        </p:txBody>
      </p:sp>
      <p:sp>
        <p:nvSpPr>
          <p:cNvPr id="87046" name="Text Box 6"/>
          <p:cNvSpPr txBox="1">
            <a:spLocks noChangeArrowheads="1"/>
          </p:cNvSpPr>
          <p:nvPr/>
        </p:nvSpPr>
        <p:spPr bwMode="auto">
          <a:xfrm>
            <a:off x="7620000" y="3113088"/>
            <a:ext cx="1158875" cy="396875"/>
          </a:xfrm>
          <a:prstGeom prst="rect">
            <a:avLst/>
          </a:prstGeom>
          <a:noFill/>
          <a:ln w="9525">
            <a:noFill/>
            <a:miter lim="800000"/>
            <a:headEnd/>
            <a:tailEnd/>
          </a:ln>
        </p:spPr>
        <p:txBody>
          <a:bodyPr wrap="none">
            <a:prstTxWarp prst="textNoShape">
              <a:avLst/>
            </a:prstTxWarp>
            <a:spAutoFit/>
          </a:bodyPr>
          <a:lstStyle/>
          <a:p>
            <a:pPr algn="l"/>
            <a:r>
              <a:rPr lang="en-US" sz="2000">
                <a:solidFill>
                  <a:schemeClr val="tx1"/>
                </a:solidFill>
              </a:rPr>
              <a:t>Vector E</a:t>
            </a:r>
          </a:p>
        </p:txBody>
      </p:sp>
      <p:sp>
        <p:nvSpPr>
          <p:cNvPr id="87047" name="Text Box 7"/>
          <p:cNvSpPr txBox="1">
            <a:spLocks noChangeArrowheads="1"/>
          </p:cNvSpPr>
          <p:nvPr/>
        </p:nvSpPr>
        <p:spPr bwMode="auto">
          <a:xfrm>
            <a:off x="5638800" y="2579688"/>
            <a:ext cx="533400" cy="396875"/>
          </a:xfrm>
          <a:prstGeom prst="rect">
            <a:avLst/>
          </a:prstGeom>
          <a:noFill/>
          <a:ln w="9525">
            <a:noFill/>
            <a:miter lim="800000"/>
            <a:headEnd/>
            <a:tailEnd/>
          </a:ln>
        </p:spPr>
        <p:txBody>
          <a:bodyPr>
            <a:prstTxWarp prst="textNoShape">
              <a:avLst/>
            </a:prstTxWarp>
            <a:spAutoFit/>
          </a:bodyPr>
          <a:lstStyle/>
          <a:p>
            <a:pPr algn="l">
              <a:spcBef>
                <a:spcPct val="50000"/>
              </a:spcBef>
            </a:pPr>
            <a:r>
              <a:rPr lang="en-US" sz="2000">
                <a:solidFill>
                  <a:schemeClr val="tx1"/>
                </a:solidFill>
                <a:latin typeface="Symbol" charset="2"/>
              </a:rPr>
              <a:t>Q</a:t>
            </a:r>
          </a:p>
        </p:txBody>
      </p:sp>
      <p:sp>
        <p:nvSpPr>
          <p:cNvPr id="87048" name="Text Box 8"/>
          <p:cNvSpPr txBox="1">
            <a:spLocks noChangeArrowheads="1"/>
          </p:cNvSpPr>
          <p:nvPr/>
        </p:nvSpPr>
        <p:spPr bwMode="auto">
          <a:xfrm>
            <a:off x="152400" y="1600200"/>
            <a:ext cx="4343400" cy="1922463"/>
          </a:xfrm>
          <a:prstGeom prst="rect">
            <a:avLst/>
          </a:prstGeom>
          <a:noFill/>
          <a:ln w="9525">
            <a:noFill/>
            <a:miter lim="800000"/>
            <a:headEnd/>
            <a:tailEnd/>
          </a:ln>
        </p:spPr>
        <p:txBody>
          <a:bodyPr>
            <a:prstTxWarp prst="textNoShape">
              <a:avLst/>
            </a:prstTxWarp>
            <a:spAutoFit/>
          </a:bodyPr>
          <a:lstStyle/>
          <a:p>
            <a:pPr algn="l">
              <a:spcBef>
                <a:spcPct val="50000"/>
              </a:spcBef>
            </a:pPr>
            <a:r>
              <a:rPr lang="en-US" sz="2400">
                <a:solidFill>
                  <a:schemeClr val="tx1"/>
                </a:solidFill>
              </a:rPr>
              <a:t>E</a:t>
            </a:r>
            <a:r>
              <a:rPr lang="en-US" sz="7200" baseline="8000">
                <a:solidFill>
                  <a:schemeClr val="tx1"/>
                </a:solidFill>
                <a:latin typeface="Times New Roman" charset="0"/>
              </a:rPr>
              <a:t>.</a:t>
            </a:r>
            <a:r>
              <a:rPr lang="en-US" sz="2400">
                <a:solidFill>
                  <a:schemeClr val="tx1"/>
                </a:solidFill>
              </a:rPr>
              <a:t>P = ||E|| ||P|| cos </a:t>
            </a:r>
            <a:r>
              <a:rPr lang="en-US" sz="2400">
                <a:solidFill>
                  <a:schemeClr val="tx1"/>
                </a:solidFill>
                <a:latin typeface="Symbol" charset="2"/>
              </a:rPr>
              <a:t>Q</a:t>
            </a:r>
          </a:p>
          <a:p>
            <a:pPr algn="l">
              <a:spcBef>
                <a:spcPct val="50000"/>
              </a:spcBef>
            </a:pPr>
            <a:r>
              <a:rPr lang="en-US" sz="2400">
                <a:solidFill>
                  <a:schemeClr val="tx1"/>
                </a:solidFill>
                <a:latin typeface="Symbol" charset="2"/>
              </a:rPr>
              <a:t>=&gt; </a:t>
            </a:r>
            <a:r>
              <a:rPr lang="en-US" sz="2400">
                <a:latin typeface="Symbol" charset="2"/>
              </a:rPr>
              <a:t>Q = </a:t>
            </a:r>
            <a:r>
              <a:rPr lang="en-US" sz="2400"/>
              <a:t>acos(E</a:t>
            </a:r>
            <a:r>
              <a:rPr lang="en-US" sz="7200" baseline="8000">
                <a:latin typeface="Times New Roman" charset="0"/>
              </a:rPr>
              <a:t>.</a:t>
            </a:r>
            <a:r>
              <a:rPr lang="en-US" sz="2400"/>
              <a:t>P / ||E|| ||P||)</a:t>
            </a:r>
          </a:p>
        </p:txBody>
      </p:sp>
      <p:sp>
        <p:nvSpPr>
          <p:cNvPr id="87049" name="Text Box 9"/>
          <p:cNvSpPr txBox="1">
            <a:spLocks noChangeArrowheads="1"/>
          </p:cNvSpPr>
          <p:nvPr/>
        </p:nvSpPr>
        <p:spPr bwMode="auto">
          <a:xfrm>
            <a:off x="457200" y="4114800"/>
            <a:ext cx="4113213" cy="396875"/>
          </a:xfrm>
          <a:prstGeom prst="rect">
            <a:avLst/>
          </a:prstGeom>
          <a:noFill/>
          <a:ln w="9525">
            <a:noFill/>
            <a:miter lim="800000"/>
            <a:headEnd/>
            <a:tailEnd/>
          </a:ln>
        </p:spPr>
        <p:txBody>
          <a:bodyPr wrap="none">
            <a:prstTxWarp prst="textNoShape">
              <a:avLst/>
            </a:prstTxWarp>
            <a:spAutoFit/>
          </a:bodyPr>
          <a:lstStyle/>
          <a:p>
            <a:pPr algn="l"/>
            <a:r>
              <a:rPr lang="en-US" sz="2000">
                <a:solidFill>
                  <a:schemeClr val="tx1"/>
                </a:solidFill>
              </a:rPr>
              <a:t>Dot product		Magnitude</a:t>
            </a:r>
          </a:p>
        </p:txBody>
      </p:sp>
      <p:sp>
        <p:nvSpPr>
          <p:cNvPr id="87050" name="Line 10"/>
          <p:cNvSpPr>
            <a:spLocks noChangeShapeType="1"/>
          </p:cNvSpPr>
          <p:nvPr/>
        </p:nvSpPr>
        <p:spPr bwMode="auto">
          <a:xfrm flipV="1">
            <a:off x="1600200" y="3352800"/>
            <a:ext cx="609600" cy="685800"/>
          </a:xfrm>
          <a:prstGeom prst="line">
            <a:avLst/>
          </a:prstGeom>
          <a:noFill/>
          <a:ln w="9525">
            <a:solidFill>
              <a:schemeClr val="tx1"/>
            </a:solidFill>
            <a:round/>
            <a:headEnd/>
            <a:tailEnd type="triangle" w="med" len="med"/>
          </a:ln>
        </p:spPr>
        <p:txBody>
          <a:bodyPr wrap="none">
            <a:prstTxWarp prst="textNoShape">
              <a:avLst/>
            </a:prstTxWarp>
            <a:spAutoFit/>
          </a:bodyPr>
          <a:lstStyle/>
          <a:p>
            <a:endParaRPr lang="en-US"/>
          </a:p>
        </p:txBody>
      </p:sp>
      <p:sp>
        <p:nvSpPr>
          <p:cNvPr id="87051" name="Line 11"/>
          <p:cNvSpPr>
            <a:spLocks noChangeShapeType="1"/>
          </p:cNvSpPr>
          <p:nvPr/>
        </p:nvSpPr>
        <p:spPr bwMode="auto">
          <a:xfrm flipH="1" flipV="1">
            <a:off x="3048000" y="3429000"/>
            <a:ext cx="533400" cy="609600"/>
          </a:xfrm>
          <a:prstGeom prst="line">
            <a:avLst/>
          </a:prstGeom>
          <a:noFill/>
          <a:ln w="9525">
            <a:solidFill>
              <a:schemeClr val="tx1"/>
            </a:solidFill>
            <a:round/>
            <a:headEnd/>
            <a:tailEnd type="triangle" w="med" len="med"/>
          </a:ln>
        </p:spPr>
        <p:txBody>
          <a:bodyPr wrap="none">
            <a:prstTxWarp prst="textNoShape">
              <a:avLst/>
            </a:prstTxWarp>
            <a:spAutoFit/>
          </a:bodyPr>
          <a:lstStyle/>
          <a:p>
            <a:endParaRPr lang="en-US"/>
          </a:p>
        </p:txBody>
      </p:sp>
      <p:sp>
        <p:nvSpPr>
          <p:cNvPr id="87052" name="Text Box 12"/>
          <p:cNvSpPr txBox="1">
            <a:spLocks noChangeArrowheads="1"/>
          </p:cNvSpPr>
          <p:nvPr/>
        </p:nvSpPr>
        <p:spPr bwMode="auto">
          <a:xfrm>
            <a:off x="4648200" y="3657600"/>
            <a:ext cx="4343400" cy="2530475"/>
          </a:xfrm>
          <a:prstGeom prst="rect">
            <a:avLst/>
          </a:prstGeom>
          <a:noFill/>
          <a:ln w="9525">
            <a:noFill/>
            <a:miter lim="800000"/>
            <a:headEnd/>
            <a:tailEnd/>
          </a:ln>
        </p:spPr>
        <p:txBody>
          <a:bodyPr>
            <a:prstTxWarp prst="textNoShape">
              <a:avLst/>
            </a:prstTxWarp>
            <a:spAutoFit/>
          </a:bodyPr>
          <a:lstStyle/>
          <a:p>
            <a:pPr marL="457200" indent="-457200" algn="l">
              <a:spcBef>
                <a:spcPct val="50000"/>
              </a:spcBef>
              <a:buFontTx/>
              <a:buChar char="•"/>
            </a:pPr>
            <a:r>
              <a:rPr lang="en-US" sz="2000">
                <a:solidFill>
                  <a:srgbClr val="66FFFF"/>
                </a:solidFill>
              </a:rPr>
              <a:t>Note, this does not tell you if an enemy is on your left or on your right.</a:t>
            </a:r>
          </a:p>
          <a:p>
            <a:pPr marL="457200" indent="-457200" algn="l">
              <a:spcBef>
                <a:spcPct val="50000"/>
              </a:spcBef>
              <a:buFontTx/>
              <a:buChar char="•"/>
            </a:pPr>
            <a:r>
              <a:rPr lang="en-US" sz="2000">
                <a:solidFill>
                  <a:srgbClr val="66FFFF"/>
                </a:solidFill>
              </a:rPr>
              <a:t>Use previous slide to determine that.</a:t>
            </a:r>
          </a:p>
          <a:p>
            <a:pPr marL="457200" indent="-457200" algn="l">
              <a:spcBef>
                <a:spcPct val="50000"/>
              </a:spcBef>
              <a:buFontTx/>
              <a:buChar char="•"/>
            </a:pPr>
            <a:r>
              <a:rPr lang="en-US" sz="2000">
                <a:solidFill>
                  <a:srgbClr val="66FFFF"/>
                </a:solidFill>
              </a:rPr>
              <a:t>Luckily: In Blitz3D, DeltaYaw#() gives you a +ve and –ve angle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ea typeface="ＭＳ Ｐゴシック" charset="-128"/>
                <a:cs typeface="ＭＳ Ｐゴシック" charset="-128"/>
              </a:rPr>
              <a:t>References</a:t>
            </a:r>
          </a:p>
        </p:txBody>
      </p:sp>
      <p:sp>
        <p:nvSpPr>
          <p:cNvPr id="89091" name="Rectangle 3"/>
          <p:cNvSpPr>
            <a:spLocks noGrp="1" noChangeArrowheads="1"/>
          </p:cNvSpPr>
          <p:nvPr>
            <p:ph type="body" idx="1"/>
          </p:nvPr>
        </p:nvSpPr>
        <p:spPr/>
        <p:txBody>
          <a:bodyPr/>
          <a:lstStyle/>
          <a:p>
            <a:pPr>
              <a:lnSpc>
                <a:spcPct val="80000"/>
              </a:lnSpc>
            </a:pPr>
            <a:r>
              <a:rPr lang="en-US" sz="2800" b="1">
                <a:ea typeface="ＭＳ Ｐゴシック" charset="-128"/>
                <a:cs typeface="ＭＳ Ｐゴシック" charset="-128"/>
              </a:rPr>
              <a:t>A* Pathfinding for Beginners -</a:t>
            </a:r>
            <a:r>
              <a:rPr lang="en-US" sz="2800">
                <a:ea typeface="ＭＳ Ｐゴシック" charset="-128"/>
                <a:cs typeface="ＭＳ Ｐゴシック" charset="-128"/>
              </a:rPr>
              <a:t> Patrick Lester </a:t>
            </a:r>
            <a:r>
              <a:rPr lang="en-US" sz="2800">
                <a:ea typeface="ＭＳ Ｐゴシック" charset="-128"/>
                <a:cs typeface="ＭＳ Ｐゴシック" charset="-128"/>
                <a:hlinkClick r:id="rId3"/>
              </a:rPr>
              <a:t>http://www.policyalmanac.org/games/aStarTutorial.htm</a:t>
            </a:r>
            <a:endParaRPr lang="en-US" sz="2800">
              <a:ea typeface="ＭＳ Ｐゴシック" charset="-128"/>
              <a:cs typeface="ＭＳ Ｐゴシック" charset="-128"/>
            </a:endParaRPr>
          </a:p>
          <a:p>
            <a:pPr>
              <a:lnSpc>
                <a:spcPct val="80000"/>
              </a:lnSpc>
            </a:pPr>
            <a:r>
              <a:rPr lang="en-US" sz="2800">
                <a:ea typeface="ＭＳ Ｐゴシック" charset="-128"/>
                <a:cs typeface="ＭＳ Ｐゴシック" charset="-128"/>
              </a:rPr>
              <a:t>AI Game Programming Wisdom – Steve Rabin, Charles River Media.</a:t>
            </a:r>
          </a:p>
          <a:p>
            <a:pPr>
              <a:lnSpc>
                <a:spcPct val="80000"/>
              </a:lnSpc>
            </a:pPr>
            <a:r>
              <a:rPr lang="en-US" sz="2800">
                <a:ea typeface="ＭＳ Ｐゴシック" charset="-128"/>
                <a:cs typeface="ＭＳ Ｐゴシック" charset="-128"/>
                <a:hlinkClick r:id="rId4"/>
              </a:rPr>
              <a:t>http://www.aiguru.com/pathfinding.htm</a:t>
            </a:r>
            <a:endParaRPr lang="en-US" sz="2800">
              <a:ea typeface="ＭＳ Ｐゴシック" charset="-128"/>
              <a:cs typeface="ＭＳ Ｐゴシック" charset="-128"/>
            </a:endParaRPr>
          </a:p>
          <a:p>
            <a:pPr>
              <a:lnSpc>
                <a:spcPct val="80000"/>
              </a:lnSpc>
            </a:pPr>
            <a:r>
              <a:rPr lang="en-US" sz="2800">
                <a:ea typeface="ＭＳ Ｐゴシック" charset="-128"/>
                <a:cs typeface="ＭＳ Ｐゴシック" charset="-128"/>
                <a:hlinkClick r:id="rId5"/>
              </a:rPr>
              <a:t>http://www.gameai.com/pathfinding.html</a:t>
            </a:r>
            <a:endParaRPr lang="en-US" sz="2800">
              <a:ea typeface="ＭＳ Ｐゴシック" charset="-128"/>
              <a:cs typeface="ＭＳ Ｐゴシック" charset="-128"/>
            </a:endParaRPr>
          </a:p>
          <a:p>
            <a:pPr>
              <a:lnSpc>
                <a:spcPct val="80000"/>
              </a:lnSpc>
            </a:pPr>
            <a:r>
              <a:rPr lang="en-US" sz="2800">
                <a:ea typeface="ＭＳ Ｐゴシック" charset="-128"/>
                <a:cs typeface="ＭＳ Ｐゴシック" charset="-128"/>
                <a:hlinkClick r:id="rId6"/>
              </a:rPr>
              <a:t>http://www.gamedev.net/reference/list.asp?categoryid=18#94</a:t>
            </a:r>
            <a:endParaRPr lang="en-US" sz="2800">
              <a:ea typeface="ＭＳ Ｐゴシック" charset="-128"/>
              <a:cs typeface="ＭＳ Ｐゴシック" charset="-128"/>
            </a:endParaRPr>
          </a:p>
          <a:p>
            <a:pPr>
              <a:lnSpc>
                <a:spcPct val="80000"/>
              </a:lnSpc>
            </a:pPr>
            <a:r>
              <a:rPr lang="en-US">
                <a:ea typeface="ＭＳ Ｐゴシック" charset="-128"/>
                <a:cs typeface="ＭＳ Ｐゴシック" charset="-128"/>
                <a:hlinkClick r:id="rId7"/>
              </a:rPr>
              <a:t>http://www.netcomuk.co.uk/~jenolive/vect14.html</a:t>
            </a:r>
            <a:endParaRPr lang="en-US">
              <a:ea typeface="ＭＳ Ｐゴシック" charset="-128"/>
              <a:cs typeface="ＭＳ Ｐゴシック" charset="-128"/>
            </a:endParaRPr>
          </a:p>
          <a:p>
            <a:pPr>
              <a:lnSpc>
                <a:spcPct val="80000"/>
              </a:lnSpc>
            </a:pPr>
            <a:r>
              <a:rPr lang="en-US" sz="2800">
                <a:ea typeface="ＭＳ Ｐゴシック" charset="-128"/>
                <a:cs typeface="ＭＳ Ｐゴシック" charset="-128"/>
                <a:hlinkClick r:id="rId8"/>
              </a:rPr>
              <a:t>http://www.ai-blog.net/archives/000152.html</a:t>
            </a:r>
            <a:endParaRPr lang="en-US">
              <a:ea typeface="ＭＳ Ｐゴシック" charset="-128"/>
              <a:cs typeface="ＭＳ Ｐゴシック" charset="-128"/>
            </a:endParaRPr>
          </a:p>
          <a:p>
            <a:pPr>
              <a:lnSpc>
                <a:spcPct val="80000"/>
              </a:lnSpc>
            </a:pPr>
            <a:endParaRPr lang="en-US" sz="2800">
              <a:ea typeface="ＭＳ Ｐゴシック" charset="-128"/>
              <a:cs typeface="ＭＳ Ｐゴシック" charset="-128"/>
            </a:endParaRPr>
          </a:p>
          <a:p>
            <a:pPr>
              <a:lnSpc>
                <a:spcPct val="80000"/>
              </a:lnSpc>
            </a:pPr>
            <a:endParaRPr lang="en-US" sz="280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4"/>
          <p:cNvSpPr>
            <a:spLocks noGrp="1" noChangeArrowheads="1"/>
          </p:cNvSpPr>
          <p:nvPr>
            <p:ph type="ctrTitle"/>
          </p:nvPr>
        </p:nvSpPr>
        <p:spPr/>
        <p:txBody>
          <a:bodyPr/>
          <a:lstStyle/>
          <a:p>
            <a:r>
              <a:rPr lang="en-US">
                <a:ea typeface="ＭＳ Ｐゴシック" charset="-128"/>
                <a:cs typeface="ＭＳ Ｐゴシック" charset="-128"/>
              </a:rPr>
              <a:t>Slide Morgue</a:t>
            </a:r>
          </a:p>
        </p:txBody>
      </p:sp>
      <p:sp>
        <p:nvSpPr>
          <p:cNvPr id="91139" name="Rectangle 5"/>
          <p:cNvSpPr>
            <a:spLocks noGrp="1" noChangeArrowheads="1"/>
          </p:cNvSpPr>
          <p:nvPr>
            <p:ph type="subTitle" idx="1"/>
          </p:nvPr>
        </p:nvSpPr>
        <p:spPr/>
        <p:txBody>
          <a:bodyPr/>
          <a:lstStyle/>
          <a:p>
            <a:endParaRPr lang="en-US">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2400">
                <a:ea typeface="ＭＳ Ｐゴシック" charset="-128"/>
                <a:cs typeface="ＭＳ Ｐゴシック" charset="-128"/>
              </a:rPr>
              <a:t>Select the node (S) with the smallest F from the TODO List (ie select the node likely to be closest to the goal).</a:t>
            </a:r>
            <a:endParaRPr lang="en-US">
              <a:ea typeface="ＭＳ Ｐゴシック" charset="-128"/>
              <a:cs typeface="ＭＳ Ｐゴシック" charset="-128"/>
            </a:endParaRPr>
          </a:p>
        </p:txBody>
      </p:sp>
      <p:sp>
        <p:nvSpPr>
          <p:cNvPr id="93187" name="Rectangle 3"/>
          <p:cNvSpPr>
            <a:spLocks noGrp="1" noChangeArrowheads="1"/>
          </p:cNvSpPr>
          <p:nvPr>
            <p:ph type="body" idx="1"/>
          </p:nvPr>
        </p:nvSpPr>
        <p:spPr/>
        <p:txBody>
          <a:bodyPr/>
          <a:lstStyle/>
          <a:p>
            <a:pPr marL="381000" indent="-381000">
              <a:lnSpc>
                <a:spcPct val="90000"/>
              </a:lnSpc>
            </a:pPr>
            <a:r>
              <a:rPr lang="en-US" sz="2400">
                <a:ea typeface="ＭＳ Ｐゴシック" charset="-128"/>
                <a:cs typeface="ＭＳ Ｐゴシック" charset="-128"/>
              </a:rPr>
              <a:t>Now remove S from the TODO list and add it to the DONE list. </a:t>
            </a:r>
          </a:p>
          <a:p>
            <a:pPr marL="381000" indent="-381000">
              <a:lnSpc>
                <a:spcPct val="90000"/>
              </a:lnSpc>
            </a:pPr>
            <a:r>
              <a:rPr lang="en-US" sz="2400">
                <a:ea typeface="ＭＳ Ｐゴシック" charset="-128"/>
                <a:cs typeface="ＭＳ Ｐゴシック" charset="-128"/>
              </a:rPr>
              <a:t>Check all of the squares x</a:t>
            </a:r>
            <a:r>
              <a:rPr lang="en-US" sz="2400" baseline="-25000">
                <a:ea typeface="ＭＳ Ｐゴシック" charset="-128"/>
                <a:cs typeface="ＭＳ Ｐゴシック" charset="-128"/>
              </a:rPr>
              <a:t>i </a:t>
            </a:r>
            <a:r>
              <a:rPr lang="en-US" sz="2400">
                <a:ea typeface="ＭＳ Ｐゴシック" charset="-128"/>
                <a:cs typeface="ＭＳ Ｐゴシック" charset="-128"/>
              </a:rPr>
              <a:t>that are adjacent to S. Ignoring those on the DONE list or unwalkable (terrain with walls, water, or other illegal terrain), add squares to the TODO list if they are not on the TODO list already. Make the S the “parent” of the new squares. </a:t>
            </a:r>
          </a:p>
          <a:p>
            <a:pPr marL="381000" indent="-381000">
              <a:lnSpc>
                <a:spcPct val="90000"/>
              </a:lnSpc>
            </a:pPr>
            <a:r>
              <a:rPr lang="en-US" sz="2400">
                <a:ea typeface="ＭＳ Ｐゴシック" charset="-128"/>
                <a:cs typeface="ＭＳ Ｐゴシック" charset="-128"/>
              </a:rPr>
              <a:t>If an adjacent square x</a:t>
            </a:r>
            <a:r>
              <a:rPr lang="en-US" sz="2400" baseline="-25000">
                <a:ea typeface="ＭＳ Ｐゴシック" charset="-128"/>
                <a:cs typeface="ＭＳ Ｐゴシック" charset="-128"/>
              </a:rPr>
              <a:t>i </a:t>
            </a:r>
            <a:r>
              <a:rPr lang="en-US" sz="2400">
                <a:ea typeface="ＭＳ Ｐゴシック" charset="-128"/>
                <a:cs typeface="ＭＳ Ｐゴシック" charset="-128"/>
              </a:rPr>
              <a:t>is already on the TODO list, check to see if </a:t>
            </a:r>
            <a:r>
              <a:rPr lang="en-US" sz="2400">
                <a:solidFill>
                  <a:schemeClr val="tx2"/>
                </a:solidFill>
                <a:ea typeface="ＭＳ Ｐゴシック" charset="-128"/>
                <a:cs typeface="ＭＳ Ｐゴシック" charset="-128"/>
              </a:rPr>
              <a:t>this</a:t>
            </a:r>
            <a:r>
              <a:rPr lang="en-US" sz="2400">
                <a:ea typeface="ＭＳ Ｐゴシック" charset="-128"/>
                <a:cs typeface="ＭＳ Ｐゴシック" charset="-128"/>
              </a:rPr>
              <a:t> path (from S to x</a:t>
            </a:r>
            <a:r>
              <a:rPr lang="en-US" sz="2400" baseline="-25000">
                <a:ea typeface="ＭＳ Ｐゴシック" charset="-128"/>
                <a:cs typeface="ＭＳ Ｐゴシック" charset="-128"/>
              </a:rPr>
              <a:t>i</a:t>
            </a:r>
            <a:r>
              <a:rPr lang="en-US" sz="2400">
                <a:ea typeface="ＭＳ Ｐゴシック" charset="-128"/>
                <a:cs typeface="ＭＳ Ｐゴシック" charset="-128"/>
              </a:rPr>
              <a:t>) is a better one. Ie. check to see if G for x</a:t>
            </a:r>
            <a:r>
              <a:rPr lang="en-US" sz="2400" baseline="-25000">
                <a:ea typeface="ＭＳ Ｐゴシック" charset="-128"/>
                <a:cs typeface="ＭＳ Ｐゴシック" charset="-128"/>
              </a:rPr>
              <a:t>i </a:t>
            </a:r>
            <a:r>
              <a:rPr lang="en-US" sz="2400">
                <a:ea typeface="ＭＳ Ｐゴシック" charset="-128"/>
                <a:cs typeface="ＭＳ Ｐゴシック" charset="-128"/>
              </a:rPr>
              <a:t>is lower if we use the current square (S) to get there. If not, don’t do anything.</a:t>
            </a:r>
          </a:p>
          <a:p>
            <a:pPr marL="800100" lvl="1" indent="-342900">
              <a:lnSpc>
                <a:spcPct val="90000"/>
              </a:lnSpc>
            </a:pPr>
            <a:r>
              <a:rPr lang="en-US" sz="2000"/>
              <a:t>Else if the G cost of the new path </a:t>
            </a:r>
            <a:r>
              <a:rPr lang="en-US" sz="2000">
                <a:solidFill>
                  <a:schemeClr val="tx2"/>
                </a:solidFill>
              </a:rPr>
              <a:t>is</a:t>
            </a:r>
            <a:r>
              <a:rPr lang="en-US" sz="2000"/>
              <a:t> lower, change the parent of x</a:t>
            </a:r>
            <a:r>
              <a:rPr lang="en-US" sz="2000" baseline="-25000"/>
              <a:t>i </a:t>
            </a:r>
            <a:r>
              <a:rPr lang="en-US" sz="2000"/>
              <a:t>to point to S. Finally, recalculate both the F and G scores of x</a:t>
            </a:r>
            <a:r>
              <a:rPr lang="en-US" sz="2000" baseline="-25000"/>
              <a:t>i</a:t>
            </a:r>
            <a:r>
              <a:rPr lang="en-US" sz="200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5"/>
          <p:cNvSpPr>
            <a:spLocks noGrp="1" noChangeArrowheads="1"/>
          </p:cNvSpPr>
          <p:nvPr>
            <p:ph type="title"/>
          </p:nvPr>
        </p:nvSpPr>
        <p:spPr/>
        <p:txBody>
          <a:bodyPr/>
          <a:lstStyle/>
          <a:p>
            <a:endParaRPr lang="en-US">
              <a:ea typeface="ＭＳ Ｐゴシック" charset="-128"/>
              <a:cs typeface="ＭＳ Ｐゴシック" charset="-128"/>
            </a:endParaRPr>
          </a:p>
        </p:txBody>
      </p:sp>
      <p:sp>
        <p:nvSpPr>
          <p:cNvPr id="95235" name="Rectangle 7"/>
          <p:cNvSpPr>
            <a:spLocks noChangeArrowheads="1"/>
          </p:cNvSpPr>
          <p:nvPr/>
        </p:nvSpPr>
        <p:spPr bwMode="auto">
          <a:xfrm>
            <a:off x="0" y="1143000"/>
            <a:ext cx="9144000" cy="1917700"/>
          </a:xfrm>
          <a:prstGeom prst="rect">
            <a:avLst/>
          </a:prstGeom>
          <a:noFill/>
          <a:ln w="9525">
            <a:noFill/>
            <a:miter lim="800000"/>
            <a:headEnd/>
            <a:tailEnd/>
          </a:ln>
        </p:spPr>
        <p:txBody>
          <a:bodyPr>
            <a:prstTxWarp prst="textNoShape">
              <a:avLst/>
            </a:prstTxWarp>
            <a:spAutoFit/>
          </a:bodyPr>
          <a:lstStyle/>
          <a:p>
            <a:pPr algn="l"/>
            <a:r>
              <a:rPr lang="en-US" sz="2400">
                <a:solidFill>
                  <a:schemeClr val="tx1"/>
                </a:solidFill>
              </a:rPr>
              <a:t>Take: </a:t>
            </a:r>
            <a:r>
              <a:rPr lang="en-US" sz="2400"/>
              <a:t>s2=s1+v1t+(at</a:t>
            </a:r>
            <a:r>
              <a:rPr lang="en-US" sz="2400" baseline="30000"/>
              <a:t>2</a:t>
            </a:r>
            <a:r>
              <a:rPr lang="en-US" sz="2400"/>
              <a:t>)/2</a:t>
            </a:r>
          </a:p>
          <a:p>
            <a:pPr algn="l"/>
            <a:r>
              <a:rPr lang="en-US" sz="2400">
                <a:solidFill>
                  <a:schemeClr val="tx1"/>
                </a:solidFill>
              </a:rPr>
              <a:t>Eliminate the acceleration in our simplification: </a:t>
            </a:r>
            <a:r>
              <a:rPr lang="en-US" sz="2400"/>
              <a:t>s2=s1+v1t</a:t>
            </a:r>
          </a:p>
          <a:p>
            <a:pPr algn="l"/>
            <a:endParaRPr lang="en-US" sz="2400"/>
          </a:p>
          <a:p>
            <a:pPr algn="l"/>
            <a:r>
              <a:rPr lang="en-US" sz="2400">
                <a:solidFill>
                  <a:schemeClr val="tx1"/>
                </a:solidFill>
              </a:rPr>
              <a:t>Compute the intersection (Six,Siy) by equating S2 for the bullet &amp; the user</a:t>
            </a:r>
          </a:p>
        </p:txBody>
      </p:sp>
      <p:pic>
        <p:nvPicPr>
          <p:cNvPr id="95236" name="Picture 9"/>
          <p:cNvPicPr>
            <a:picLocks noChangeAspect="1" noChangeArrowheads="1"/>
          </p:cNvPicPr>
          <p:nvPr>
            <p:ph idx="1"/>
          </p:nvPr>
        </p:nvPicPr>
        <p:blipFill>
          <a:blip r:embed="rId3"/>
          <a:srcRect/>
          <a:stretch>
            <a:fillRect/>
          </a:stretch>
        </p:blipFill>
        <p:spPr>
          <a:xfrm>
            <a:off x="1981200" y="2971800"/>
            <a:ext cx="4686300" cy="1047750"/>
          </a:xfrm>
          <a:noFill/>
        </p:spPr>
      </p:pic>
      <p:sp>
        <p:nvSpPr>
          <p:cNvPr id="95237" name="Rectangle 13"/>
          <p:cNvSpPr>
            <a:spLocks noChangeArrowheads="1"/>
          </p:cNvSpPr>
          <p:nvPr/>
        </p:nvSpPr>
        <p:spPr bwMode="auto">
          <a:xfrm>
            <a:off x="133350" y="4241800"/>
            <a:ext cx="5424488" cy="895350"/>
          </a:xfrm>
          <a:prstGeom prst="rect">
            <a:avLst/>
          </a:prstGeom>
          <a:noFill/>
          <a:ln w="9525">
            <a:noFill/>
            <a:miter lim="800000"/>
            <a:headEnd/>
            <a:tailEnd/>
          </a:ln>
        </p:spPr>
        <p:txBody>
          <a:bodyPr wrap="none">
            <a:prstTxWarp prst="textNoShape">
              <a:avLst/>
            </a:prstTxWarp>
            <a:spAutoFit/>
          </a:bodyPr>
          <a:lstStyle/>
          <a:p>
            <a:pPr algn="l">
              <a:spcBef>
                <a:spcPct val="20000"/>
              </a:spcBef>
            </a:pPr>
            <a:r>
              <a:rPr lang="en-US" sz="2400">
                <a:solidFill>
                  <a:schemeClr val="tx1"/>
                </a:solidFill>
              </a:rPr>
              <a:t>But remember: Vbm = sqrt(Vbx</a:t>
            </a:r>
            <a:r>
              <a:rPr lang="en-US" sz="2400" baseline="30000">
                <a:solidFill>
                  <a:schemeClr val="tx1"/>
                </a:solidFill>
              </a:rPr>
              <a:t>2</a:t>
            </a:r>
            <a:r>
              <a:rPr lang="en-US" sz="2400">
                <a:solidFill>
                  <a:schemeClr val="tx1"/>
                </a:solidFill>
              </a:rPr>
              <a:t>+Vby</a:t>
            </a:r>
            <a:r>
              <a:rPr lang="en-US" sz="2400" baseline="30000">
                <a:solidFill>
                  <a:schemeClr val="tx1"/>
                </a:solidFill>
              </a:rPr>
              <a:t>2</a:t>
            </a:r>
            <a:r>
              <a:rPr lang="en-US" sz="2400">
                <a:solidFill>
                  <a:schemeClr val="tx1"/>
                </a:solidFill>
              </a:rPr>
              <a:t>)</a:t>
            </a:r>
          </a:p>
          <a:p>
            <a:pPr algn="l">
              <a:spcBef>
                <a:spcPct val="20000"/>
              </a:spcBef>
            </a:pPr>
            <a:r>
              <a:rPr lang="en-US" sz="2400">
                <a:solidFill>
                  <a:schemeClr val="tx1"/>
                </a:solidFill>
              </a:rPr>
              <a:t>So: Vbx = sqrt(Vbm</a:t>
            </a:r>
            <a:r>
              <a:rPr lang="en-US" sz="2400" baseline="30000">
                <a:solidFill>
                  <a:schemeClr val="tx1"/>
                </a:solidFill>
              </a:rPr>
              <a:t>2</a:t>
            </a:r>
            <a:r>
              <a:rPr lang="en-US" sz="2400">
                <a:solidFill>
                  <a:schemeClr val="tx1"/>
                </a:solidFill>
              </a:rPr>
              <a:t>-Vby</a:t>
            </a:r>
            <a:r>
              <a:rPr lang="en-US" sz="2400" baseline="30000">
                <a:solidFill>
                  <a:schemeClr val="tx1"/>
                </a:solidFill>
              </a:rPr>
              <a:t>2</a:t>
            </a:r>
            <a:r>
              <a:rPr lang="en-US" sz="2400">
                <a:solidFill>
                  <a:schemeClr val="tx1"/>
                </a:solidFill>
              </a:rPr>
              <a:t>)</a:t>
            </a:r>
          </a:p>
        </p:txBody>
      </p:sp>
      <p:sp>
        <p:nvSpPr>
          <p:cNvPr id="95238" name="Freeform 16"/>
          <p:cNvSpPr>
            <a:spLocks/>
          </p:cNvSpPr>
          <p:nvPr/>
        </p:nvSpPr>
        <p:spPr bwMode="auto">
          <a:xfrm>
            <a:off x="4038600" y="3429000"/>
            <a:ext cx="3263900" cy="1562100"/>
          </a:xfrm>
          <a:custGeom>
            <a:avLst/>
            <a:gdLst>
              <a:gd name="T0" fmla="*/ 0 w 2056"/>
              <a:gd name="T1" fmla="*/ 1524000 h 984"/>
              <a:gd name="T2" fmla="*/ 1371600 w 2056"/>
              <a:gd name="T3" fmla="*/ 1524000 h 984"/>
              <a:gd name="T4" fmla="*/ 2743200 w 2056"/>
              <a:gd name="T5" fmla="*/ 1295400 h 984"/>
              <a:gd name="T6" fmla="*/ 3200400 w 2056"/>
              <a:gd name="T7" fmla="*/ 838200 h 984"/>
              <a:gd name="T8" fmla="*/ 3124200 w 2056"/>
              <a:gd name="T9" fmla="*/ 381000 h 984"/>
              <a:gd name="T10" fmla="*/ 2362200 w 2056"/>
              <a:gd name="T11" fmla="*/ 0 h 984"/>
              <a:gd name="T12" fmla="*/ 0 60000 65536"/>
              <a:gd name="T13" fmla="*/ 0 60000 65536"/>
              <a:gd name="T14" fmla="*/ 0 60000 65536"/>
              <a:gd name="T15" fmla="*/ 0 60000 65536"/>
              <a:gd name="T16" fmla="*/ 0 60000 65536"/>
              <a:gd name="T17" fmla="*/ 0 60000 65536"/>
              <a:gd name="T18" fmla="*/ 0 w 2056"/>
              <a:gd name="T19" fmla="*/ 0 h 984"/>
              <a:gd name="T20" fmla="*/ 2056 w 2056"/>
              <a:gd name="T21" fmla="*/ 984 h 984"/>
            </a:gdLst>
            <a:ahLst/>
            <a:cxnLst>
              <a:cxn ang="T12">
                <a:pos x="T0" y="T1"/>
              </a:cxn>
              <a:cxn ang="T13">
                <a:pos x="T2" y="T3"/>
              </a:cxn>
              <a:cxn ang="T14">
                <a:pos x="T4" y="T5"/>
              </a:cxn>
              <a:cxn ang="T15">
                <a:pos x="T6" y="T7"/>
              </a:cxn>
              <a:cxn ang="T16">
                <a:pos x="T8" y="T9"/>
              </a:cxn>
              <a:cxn ang="T17">
                <a:pos x="T10" y="T11"/>
              </a:cxn>
            </a:cxnLst>
            <a:rect l="T18" t="T19" r="T20" b="T21"/>
            <a:pathLst>
              <a:path w="2056" h="984">
                <a:moveTo>
                  <a:pt x="0" y="960"/>
                </a:moveTo>
                <a:cubicBezTo>
                  <a:pt x="288" y="972"/>
                  <a:pt x="576" y="984"/>
                  <a:pt x="864" y="960"/>
                </a:cubicBezTo>
                <a:cubicBezTo>
                  <a:pt x="1152" y="936"/>
                  <a:pt x="1536" y="888"/>
                  <a:pt x="1728" y="816"/>
                </a:cubicBezTo>
                <a:cubicBezTo>
                  <a:pt x="1920" y="744"/>
                  <a:pt x="1976" y="624"/>
                  <a:pt x="2016" y="528"/>
                </a:cubicBezTo>
                <a:cubicBezTo>
                  <a:pt x="2056" y="432"/>
                  <a:pt x="2056" y="328"/>
                  <a:pt x="1968" y="240"/>
                </a:cubicBezTo>
                <a:cubicBezTo>
                  <a:pt x="1880" y="152"/>
                  <a:pt x="1568" y="40"/>
                  <a:pt x="1488" y="0"/>
                </a:cubicBezTo>
              </a:path>
            </a:pathLst>
          </a:custGeom>
          <a:noFill/>
          <a:ln w="9525">
            <a:solidFill>
              <a:srgbClr val="FF3399"/>
            </a:solidFill>
            <a:round/>
            <a:headEnd/>
            <a:tailEnd type="triangle" w="med" len="med"/>
          </a:ln>
        </p:spPr>
        <p:txBody>
          <a:bodyPr anchor="ctr">
            <a:prstTxWarp prst="textNoShape">
              <a:avLst/>
            </a:prstTxWarp>
          </a:bodyPr>
          <a:lstStyle/>
          <a:p>
            <a:endParaRPr lang="en-US"/>
          </a:p>
        </p:txBody>
      </p:sp>
      <p:sp>
        <p:nvSpPr>
          <p:cNvPr id="95239" name="Text Box 20"/>
          <p:cNvSpPr txBox="1">
            <a:spLocks noChangeArrowheads="1"/>
          </p:cNvSpPr>
          <p:nvPr/>
        </p:nvSpPr>
        <p:spPr bwMode="auto">
          <a:xfrm>
            <a:off x="6629400" y="4800600"/>
            <a:ext cx="1539875" cy="396875"/>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rPr>
              <a:t>Plug in here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12"/>
          <p:cNvSpPr>
            <a:spLocks noGrp="1" noChangeArrowheads="1"/>
          </p:cNvSpPr>
          <p:nvPr>
            <p:ph type="title"/>
          </p:nvPr>
        </p:nvSpPr>
        <p:spPr/>
        <p:txBody>
          <a:bodyPr/>
          <a:lstStyle/>
          <a:p>
            <a:r>
              <a:rPr lang="en-US">
                <a:ea typeface="ＭＳ Ｐゴシック" charset="-128"/>
                <a:cs typeface="ＭＳ Ｐゴシック" charset="-128"/>
              </a:rPr>
              <a:t>So we get this…</a:t>
            </a:r>
          </a:p>
        </p:txBody>
      </p:sp>
      <p:pic>
        <p:nvPicPr>
          <p:cNvPr id="97283" name="Picture 4"/>
          <p:cNvPicPr>
            <a:picLocks noChangeAspect="1" noChangeArrowheads="1"/>
          </p:cNvPicPr>
          <p:nvPr>
            <p:ph sz="half" idx="1"/>
          </p:nvPr>
        </p:nvPicPr>
        <p:blipFill>
          <a:blip r:embed="rId3"/>
          <a:srcRect/>
          <a:stretch>
            <a:fillRect/>
          </a:stretch>
        </p:blipFill>
        <p:spPr>
          <a:xfrm>
            <a:off x="685800" y="1981200"/>
            <a:ext cx="8001000" cy="600075"/>
          </a:xfrm>
          <a:noFill/>
        </p:spPr>
      </p:pic>
      <p:pic>
        <p:nvPicPr>
          <p:cNvPr id="97284" name="Picture 7"/>
          <p:cNvPicPr>
            <a:picLocks noChangeAspect="1" noChangeArrowheads="1"/>
          </p:cNvPicPr>
          <p:nvPr>
            <p:ph sz="quarter" idx="2"/>
          </p:nvPr>
        </p:nvPicPr>
        <p:blipFill>
          <a:blip r:embed="rId4"/>
          <a:srcRect/>
          <a:stretch>
            <a:fillRect/>
          </a:stretch>
        </p:blipFill>
        <p:spPr>
          <a:xfrm>
            <a:off x="838200" y="1235075"/>
            <a:ext cx="5715000" cy="523875"/>
          </a:xfrm>
          <a:noFill/>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ea typeface="ＭＳ Ｐゴシック" charset="-128"/>
                <a:cs typeface="ＭＳ Ｐゴシック" charset="-128"/>
              </a:rPr>
              <a:t>But…</a:t>
            </a:r>
          </a:p>
        </p:txBody>
      </p:sp>
      <p:pic>
        <p:nvPicPr>
          <p:cNvPr id="99331" name="Picture 4"/>
          <p:cNvPicPr>
            <a:picLocks noChangeAspect="1" noChangeArrowheads="1"/>
          </p:cNvPicPr>
          <p:nvPr/>
        </p:nvPicPr>
        <p:blipFill>
          <a:blip r:embed="rId3"/>
          <a:srcRect/>
          <a:stretch>
            <a:fillRect/>
          </a:stretch>
        </p:blipFill>
        <p:spPr bwMode="auto">
          <a:xfrm>
            <a:off x="685800" y="1981200"/>
            <a:ext cx="8001000" cy="600075"/>
          </a:xfrm>
          <a:prstGeom prst="rect">
            <a:avLst/>
          </a:prstGeom>
          <a:noFill/>
          <a:ln w="9525">
            <a:noFill/>
            <a:miter lim="800000"/>
            <a:headEnd/>
            <a:tailEnd/>
          </a:ln>
        </p:spPr>
      </p:pic>
      <p:pic>
        <p:nvPicPr>
          <p:cNvPr id="99332" name="Picture 5"/>
          <p:cNvPicPr>
            <a:picLocks noChangeAspect="1" noChangeArrowheads="1"/>
          </p:cNvPicPr>
          <p:nvPr/>
        </p:nvPicPr>
        <p:blipFill>
          <a:blip r:embed="rId4"/>
          <a:srcRect/>
          <a:stretch>
            <a:fillRect/>
          </a:stretch>
        </p:blipFill>
        <p:spPr bwMode="auto">
          <a:xfrm>
            <a:off x="838200" y="1235075"/>
            <a:ext cx="5715000" cy="523875"/>
          </a:xfrm>
          <a:prstGeom prst="rect">
            <a:avLst/>
          </a:prstGeom>
          <a:noFill/>
          <a:ln w="9525">
            <a:noFill/>
            <a:miter lim="800000"/>
            <a:headEnd/>
            <a:tailEnd/>
          </a:ln>
        </p:spPr>
      </p:pic>
      <p:sp>
        <p:nvSpPr>
          <p:cNvPr id="99333" name="Text Box 6"/>
          <p:cNvSpPr txBox="1">
            <a:spLocks noChangeArrowheads="1"/>
          </p:cNvSpPr>
          <p:nvPr/>
        </p:nvSpPr>
        <p:spPr bwMode="auto">
          <a:xfrm>
            <a:off x="698500" y="2971800"/>
            <a:ext cx="2081213" cy="457200"/>
          </a:xfrm>
          <a:prstGeom prst="rect">
            <a:avLst/>
          </a:prstGeom>
          <a:noFill/>
          <a:ln w="9525">
            <a:noFill/>
            <a:miter lim="800000"/>
            <a:headEnd/>
            <a:tailEnd/>
          </a:ln>
        </p:spPr>
        <p:txBody>
          <a:bodyPr wrap="none">
            <a:prstTxWarp prst="textNoShape">
              <a:avLst/>
            </a:prstTxWarp>
            <a:spAutoFit/>
          </a:bodyPr>
          <a:lstStyle/>
          <a:p>
            <a:r>
              <a:rPr lang="en-US" sz="2400"/>
              <a:t>Solve for Vby </a:t>
            </a:r>
          </a:p>
        </p:txBody>
      </p:sp>
      <p:sp>
        <p:nvSpPr>
          <p:cNvPr id="99334" name="Freeform 8"/>
          <p:cNvSpPr>
            <a:spLocks/>
          </p:cNvSpPr>
          <p:nvPr/>
        </p:nvSpPr>
        <p:spPr bwMode="auto">
          <a:xfrm>
            <a:off x="152400" y="1371600"/>
            <a:ext cx="457200" cy="1905000"/>
          </a:xfrm>
          <a:custGeom>
            <a:avLst/>
            <a:gdLst>
              <a:gd name="T0" fmla="*/ 457200 w 288"/>
              <a:gd name="T1" fmla="*/ 0 h 1200"/>
              <a:gd name="T2" fmla="*/ 76200 w 288"/>
              <a:gd name="T3" fmla="*/ 533400 h 1200"/>
              <a:gd name="T4" fmla="*/ 0 w 288"/>
              <a:gd name="T5" fmla="*/ 1066800 h 1200"/>
              <a:gd name="T6" fmla="*/ 76200 w 288"/>
              <a:gd name="T7" fmla="*/ 1600200 h 1200"/>
              <a:gd name="T8" fmla="*/ 457200 w 288"/>
              <a:gd name="T9" fmla="*/ 1905000 h 1200"/>
              <a:gd name="T10" fmla="*/ 0 60000 65536"/>
              <a:gd name="T11" fmla="*/ 0 60000 65536"/>
              <a:gd name="T12" fmla="*/ 0 60000 65536"/>
              <a:gd name="T13" fmla="*/ 0 60000 65536"/>
              <a:gd name="T14" fmla="*/ 0 60000 65536"/>
              <a:gd name="T15" fmla="*/ 0 w 288"/>
              <a:gd name="T16" fmla="*/ 0 h 1200"/>
              <a:gd name="T17" fmla="*/ 288 w 288"/>
              <a:gd name="T18" fmla="*/ 1200 h 1200"/>
            </a:gdLst>
            <a:ahLst/>
            <a:cxnLst>
              <a:cxn ang="T10">
                <a:pos x="T0" y="T1"/>
              </a:cxn>
              <a:cxn ang="T11">
                <a:pos x="T2" y="T3"/>
              </a:cxn>
              <a:cxn ang="T12">
                <a:pos x="T4" y="T5"/>
              </a:cxn>
              <a:cxn ang="T13">
                <a:pos x="T6" y="T7"/>
              </a:cxn>
              <a:cxn ang="T14">
                <a:pos x="T8" y="T9"/>
              </a:cxn>
            </a:cxnLst>
            <a:rect l="T15" t="T16" r="T17" b="T18"/>
            <a:pathLst>
              <a:path w="288" h="1200">
                <a:moveTo>
                  <a:pt x="288" y="0"/>
                </a:moveTo>
                <a:cubicBezTo>
                  <a:pt x="192" y="112"/>
                  <a:pt x="96" y="224"/>
                  <a:pt x="48" y="336"/>
                </a:cubicBezTo>
                <a:cubicBezTo>
                  <a:pt x="0" y="448"/>
                  <a:pt x="0" y="560"/>
                  <a:pt x="0" y="672"/>
                </a:cubicBezTo>
                <a:cubicBezTo>
                  <a:pt x="0" y="784"/>
                  <a:pt x="0" y="920"/>
                  <a:pt x="48" y="1008"/>
                </a:cubicBezTo>
                <a:cubicBezTo>
                  <a:pt x="96" y="1096"/>
                  <a:pt x="192" y="1148"/>
                  <a:pt x="288" y="1200"/>
                </a:cubicBezTo>
              </a:path>
            </a:pathLst>
          </a:custGeom>
          <a:noFill/>
          <a:ln w="9525">
            <a:solidFill>
              <a:srgbClr val="FF3399"/>
            </a:solidFill>
            <a:round/>
            <a:headEnd/>
            <a:tailEnd type="triangle" w="med" len="med"/>
          </a:ln>
        </p:spPr>
        <p:txBody>
          <a:bodyPr anchor="ctr">
            <a:prstTxWarp prst="textNoShape">
              <a:avLst/>
            </a:prstTxWarp>
          </a:bodyPr>
          <a:lstStyle/>
          <a:p>
            <a:endParaRPr lang="en-US"/>
          </a:p>
        </p:txBody>
      </p:sp>
      <p:sp>
        <p:nvSpPr>
          <p:cNvPr id="99335" name="Freeform 9"/>
          <p:cNvSpPr>
            <a:spLocks/>
          </p:cNvSpPr>
          <p:nvPr/>
        </p:nvSpPr>
        <p:spPr bwMode="auto">
          <a:xfrm>
            <a:off x="6324600" y="2743200"/>
            <a:ext cx="838200" cy="1143000"/>
          </a:xfrm>
          <a:custGeom>
            <a:avLst/>
            <a:gdLst>
              <a:gd name="T0" fmla="*/ 0 w 432"/>
              <a:gd name="T1" fmla="*/ 1143000 h 432"/>
              <a:gd name="T2" fmla="*/ 465667 w 432"/>
              <a:gd name="T3" fmla="*/ 889000 h 432"/>
              <a:gd name="T4" fmla="*/ 745067 w 432"/>
              <a:gd name="T5" fmla="*/ 381000 h 432"/>
              <a:gd name="T6" fmla="*/ 838200 w 432"/>
              <a:gd name="T7" fmla="*/ 0 h 432"/>
              <a:gd name="T8" fmla="*/ 0 60000 65536"/>
              <a:gd name="T9" fmla="*/ 0 60000 65536"/>
              <a:gd name="T10" fmla="*/ 0 60000 65536"/>
              <a:gd name="T11" fmla="*/ 0 60000 65536"/>
              <a:gd name="T12" fmla="*/ 0 w 432"/>
              <a:gd name="T13" fmla="*/ 0 h 432"/>
              <a:gd name="T14" fmla="*/ 432 w 432"/>
              <a:gd name="T15" fmla="*/ 432 h 432"/>
            </a:gdLst>
            <a:ahLst/>
            <a:cxnLst>
              <a:cxn ang="T8">
                <a:pos x="T0" y="T1"/>
              </a:cxn>
              <a:cxn ang="T9">
                <a:pos x="T2" y="T3"/>
              </a:cxn>
              <a:cxn ang="T10">
                <a:pos x="T4" y="T5"/>
              </a:cxn>
              <a:cxn ang="T11">
                <a:pos x="T6" y="T7"/>
              </a:cxn>
            </a:cxnLst>
            <a:rect l="T12" t="T13" r="T14" b="T15"/>
            <a:pathLst>
              <a:path w="432" h="432">
                <a:moveTo>
                  <a:pt x="0" y="432"/>
                </a:moveTo>
                <a:cubicBezTo>
                  <a:pt x="88" y="408"/>
                  <a:pt x="176" y="384"/>
                  <a:pt x="240" y="336"/>
                </a:cubicBezTo>
                <a:cubicBezTo>
                  <a:pt x="304" y="288"/>
                  <a:pt x="352" y="200"/>
                  <a:pt x="384" y="144"/>
                </a:cubicBezTo>
                <a:cubicBezTo>
                  <a:pt x="416" y="88"/>
                  <a:pt x="424" y="44"/>
                  <a:pt x="432" y="0"/>
                </a:cubicBezTo>
              </a:path>
            </a:pathLst>
          </a:custGeom>
          <a:noFill/>
          <a:ln w="9525">
            <a:solidFill>
              <a:srgbClr val="FF3399"/>
            </a:solidFill>
            <a:round/>
            <a:headEnd/>
            <a:tailEnd type="triangle" w="med" len="med"/>
          </a:ln>
        </p:spPr>
        <p:txBody>
          <a:bodyPr anchor="ctr">
            <a:prstTxWarp prst="textNoShape">
              <a:avLst/>
            </a:prstTxWarp>
          </a:bodyPr>
          <a:lstStyle/>
          <a:p>
            <a:endParaRPr lang="en-US"/>
          </a:p>
        </p:txBody>
      </p:sp>
      <p:sp>
        <p:nvSpPr>
          <p:cNvPr id="99336" name="Text Box 10"/>
          <p:cNvSpPr txBox="1">
            <a:spLocks noChangeArrowheads="1"/>
          </p:cNvSpPr>
          <p:nvPr/>
        </p:nvSpPr>
        <p:spPr bwMode="auto">
          <a:xfrm>
            <a:off x="7086600" y="3124200"/>
            <a:ext cx="1539875" cy="396875"/>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rPr>
              <a:t>Plug in here</a:t>
            </a:r>
          </a:p>
        </p:txBody>
      </p:sp>
      <p:sp>
        <p:nvSpPr>
          <p:cNvPr id="99337" name="Text Box 11"/>
          <p:cNvSpPr txBox="1">
            <a:spLocks noChangeArrowheads="1"/>
          </p:cNvSpPr>
          <p:nvPr/>
        </p:nvSpPr>
        <p:spPr bwMode="auto">
          <a:xfrm>
            <a:off x="2127250" y="5024438"/>
            <a:ext cx="5018088" cy="579437"/>
          </a:xfrm>
          <a:prstGeom prst="rect">
            <a:avLst/>
          </a:prstGeom>
          <a:noFill/>
          <a:ln w="9525">
            <a:noFill/>
            <a:miter lim="800000"/>
            <a:headEnd/>
            <a:tailEnd/>
          </a:ln>
        </p:spPr>
        <p:txBody>
          <a:bodyPr wrap="none">
            <a:prstTxWarp prst="textNoShape">
              <a:avLst/>
            </a:prstTxWarp>
            <a:spAutoFit/>
          </a:bodyPr>
          <a:lstStyle/>
          <a:p>
            <a:r>
              <a:rPr lang="en-US" sz="3200"/>
              <a:t>Then after some algebra…</a:t>
            </a:r>
          </a:p>
        </p:txBody>
      </p:sp>
      <p:pic>
        <p:nvPicPr>
          <p:cNvPr id="99338" name="Picture 12"/>
          <p:cNvPicPr>
            <a:picLocks noChangeAspect="1" noChangeArrowheads="1"/>
          </p:cNvPicPr>
          <p:nvPr>
            <p:ph idx="1"/>
          </p:nvPr>
        </p:nvPicPr>
        <p:blipFill>
          <a:blip r:embed="rId5"/>
          <a:srcRect/>
          <a:stretch>
            <a:fillRect/>
          </a:stretch>
        </p:blipFill>
        <p:spPr>
          <a:xfrm>
            <a:off x="1447800" y="3581400"/>
            <a:ext cx="4572000" cy="831850"/>
          </a:xfrm>
          <a:noFill/>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5"/>
          <p:cNvSpPr>
            <a:spLocks noGrp="1" noChangeArrowheads="1"/>
          </p:cNvSpPr>
          <p:nvPr>
            <p:ph type="title"/>
          </p:nvPr>
        </p:nvSpPr>
        <p:spPr/>
        <p:txBody>
          <a:bodyPr/>
          <a:lstStyle/>
          <a:p>
            <a:r>
              <a:rPr lang="en-US">
                <a:ea typeface="ＭＳ Ｐゴシック" charset="-128"/>
                <a:cs typeface="ＭＳ Ｐゴシック" charset="-128"/>
              </a:rPr>
              <a:t>You get this…</a:t>
            </a:r>
          </a:p>
        </p:txBody>
      </p:sp>
      <p:pic>
        <p:nvPicPr>
          <p:cNvPr id="101379" name="Picture 4"/>
          <p:cNvPicPr>
            <a:picLocks noChangeAspect="1" noChangeArrowheads="1"/>
          </p:cNvPicPr>
          <p:nvPr>
            <p:ph sz="half" idx="1"/>
          </p:nvPr>
        </p:nvPicPr>
        <p:blipFill>
          <a:blip r:embed="rId3"/>
          <a:srcRect/>
          <a:stretch>
            <a:fillRect/>
          </a:stretch>
        </p:blipFill>
        <p:spPr>
          <a:xfrm>
            <a:off x="76200" y="1219200"/>
            <a:ext cx="8991600" cy="955675"/>
          </a:xfrm>
          <a:noFill/>
        </p:spPr>
      </p:pic>
      <p:sp>
        <p:nvSpPr>
          <p:cNvPr id="101380" name="Text Box 8"/>
          <p:cNvSpPr txBox="1">
            <a:spLocks noChangeArrowheads="1"/>
          </p:cNvSpPr>
          <p:nvPr/>
        </p:nvSpPr>
        <p:spPr bwMode="auto">
          <a:xfrm>
            <a:off x="457200" y="2438400"/>
            <a:ext cx="8281988" cy="1552575"/>
          </a:xfrm>
          <a:prstGeom prst="rect">
            <a:avLst/>
          </a:prstGeom>
          <a:noFill/>
          <a:ln w="9525">
            <a:noFill/>
            <a:miter lim="800000"/>
            <a:headEnd/>
            <a:tailEnd/>
          </a:ln>
        </p:spPr>
        <p:txBody>
          <a:bodyPr>
            <a:prstTxWarp prst="textNoShape">
              <a:avLst/>
            </a:prstTxWarp>
            <a:spAutoFit/>
          </a:bodyPr>
          <a:lstStyle/>
          <a:p>
            <a:r>
              <a:rPr lang="en-US" sz="2400"/>
              <a:t>Now just solve this for t</a:t>
            </a:r>
          </a:p>
          <a:p>
            <a:r>
              <a:rPr lang="en-US" sz="2400"/>
              <a:t>(see website for solution)</a:t>
            </a:r>
          </a:p>
          <a:p>
            <a:endParaRPr lang="en-US" sz="2400"/>
          </a:p>
          <a:p>
            <a:r>
              <a:rPr lang="en-US" sz="2400"/>
              <a:t>Once you have t you can compute Vby with:</a:t>
            </a:r>
          </a:p>
        </p:txBody>
      </p:sp>
      <p:pic>
        <p:nvPicPr>
          <p:cNvPr id="101381" name="Picture 9"/>
          <p:cNvPicPr>
            <a:picLocks noChangeAspect="1" noChangeArrowheads="1"/>
          </p:cNvPicPr>
          <p:nvPr>
            <p:ph sz="half" idx="2"/>
          </p:nvPr>
        </p:nvPicPr>
        <p:blipFill>
          <a:blip r:embed="rId4"/>
          <a:srcRect/>
          <a:stretch>
            <a:fillRect/>
          </a:stretch>
        </p:blipFill>
        <p:spPr>
          <a:xfrm>
            <a:off x="1676400" y="4038600"/>
            <a:ext cx="5562600" cy="1012825"/>
          </a:xfrm>
          <a:noFill/>
        </p:spPr>
      </p:pic>
      <p:sp>
        <p:nvSpPr>
          <p:cNvPr id="101382" name="Rectangle 12"/>
          <p:cNvSpPr>
            <a:spLocks noChangeArrowheads="1"/>
          </p:cNvSpPr>
          <p:nvPr/>
        </p:nvSpPr>
        <p:spPr bwMode="auto">
          <a:xfrm>
            <a:off x="1585913" y="5232400"/>
            <a:ext cx="6384925" cy="822325"/>
          </a:xfrm>
          <a:prstGeom prst="rect">
            <a:avLst/>
          </a:prstGeom>
          <a:noFill/>
          <a:ln w="9525">
            <a:noFill/>
            <a:miter lim="800000"/>
            <a:headEnd/>
            <a:tailEnd/>
          </a:ln>
        </p:spPr>
        <p:txBody>
          <a:bodyPr wrap="none">
            <a:prstTxWarp prst="textNoShape">
              <a:avLst/>
            </a:prstTxWarp>
            <a:spAutoFit/>
          </a:bodyPr>
          <a:lstStyle/>
          <a:p>
            <a:r>
              <a:rPr lang="en-US" sz="2400"/>
              <a:t>And likewise Vbx.</a:t>
            </a:r>
            <a:br>
              <a:rPr lang="en-US" sz="2400"/>
            </a:br>
            <a:r>
              <a:rPr lang="en-US" sz="2400"/>
              <a:t>With Vbx,Vby you know the direction to fire in.</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endParaRPr lang="en-US" smtClean="0">
              <a:ea typeface="ＭＳ Ｐゴシック" charset="-128"/>
              <a:cs typeface="ＭＳ Ｐゴシック" charset="-128"/>
            </a:endParaRPr>
          </a:p>
        </p:txBody>
      </p:sp>
      <p:sp>
        <p:nvSpPr>
          <p:cNvPr id="103427" name="Content Placeholder 2"/>
          <p:cNvSpPr>
            <a:spLocks noGrp="1"/>
          </p:cNvSpPr>
          <p:nvPr>
            <p:ph idx="1"/>
          </p:nvPr>
        </p:nvSpPr>
        <p:spPr/>
        <p:txBody>
          <a:bodyPr/>
          <a:lstStyle/>
          <a:p>
            <a:r>
              <a:rPr lang="en-US" smtClean="0">
                <a:solidFill>
                  <a:srgbClr val="FFCC66"/>
                </a:solidFill>
                <a:ea typeface="ＭＳ Ｐゴシック" charset="-128"/>
                <a:cs typeface="ＭＳ Ｐゴシック" charset="-128"/>
              </a:rPr>
              <a:t>Fuzzy Logic</a:t>
            </a:r>
            <a:r>
              <a:rPr lang="en-US" smtClean="0">
                <a:ea typeface="ＭＳ Ｐゴシック" charset="-128"/>
                <a:cs typeface="ＭＳ Ｐゴシック" charset="-128"/>
              </a:rPr>
              <a:t> – use real numbers to determine if a situation belongs to 1 set or another. Kind of like </a:t>
            </a:r>
            <a:r>
              <a:rPr lang="en-US" smtClean="0">
                <a:solidFill>
                  <a:schemeClr val="tx2"/>
                </a:solidFill>
                <a:ea typeface="ＭＳ Ｐゴシック" charset="-128"/>
                <a:cs typeface="ＭＳ Ｐゴシック" charset="-128"/>
              </a:rPr>
              <a:t>if</a:t>
            </a:r>
            <a:r>
              <a:rPr lang="en-US" smtClean="0">
                <a:ea typeface="ＭＳ Ｐゴシック" charset="-128"/>
                <a:cs typeface="ＭＳ Ｐゴシック" charset="-128"/>
              </a:rPr>
              <a:t>-statements with probabilities attached to them. Used in The Sims to determine what the action of an agent might be, or could be used in RPGs to determine if something should attack or run away.</a:t>
            </a:r>
          </a:p>
          <a:p>
            <a:endParaRPr lang="en-US" smtClean="0">
              <a:ea typeface="ＭＳ Ｐゴシック" charset="-128"/>
              <a:cs typeface="ＭＳ Ｐゴシック"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p:txBody>
          <a:bodyPr/>
          <a:lstStyle/>
          <a:p>
            <a:r>
              <a:rPr lang="en-US">
                <a:ea typeface="ＭＳ Ｐゴシック" charset="-128"/>
                <a:cs typeface="ＭＳ Ｐゴシック" charset="-128"/>
              </a:rPr>
              <a:t>E.g. Given a terrain map as follows:</a:t>
            </a:r>
          </a:p>
        </p:txBody>
      </p:sp>
      <p:pic>
        <p:nvPicPr>
          <p:cNvPr id="35843" name="Picture 5" descr="aStarT1"/>
          <p:cNvPicPr>
            <a:picLocks noChangeAspect="1" noChangeArrowheads="1"/>
          </p:cNvPicPr>
          <p:nvPr>
            <p:ph idx="1"/>
          </p:nvPr>
        </p:nvPicPr>
        <p:blipFill>
          <a:blip r:embed="rId3"/>
          <a:srcRect/>
          <a:stretch>
            <a:fillRect/>
          </a:stretch>
        </p:blipFill>
        <p:spPr>
          <a:xfrm>
            <a:off x="1905000" y="2438400"/>
            <a:ext cx="5029200" cy="3556000"/>
          </a:xfrm>
          <a:noFill/>
        </p:spPr>
      </p:pic>
      <p:sp>
        <p:nvSpPr>
          <p:cNvPr id="35844" name="Text Box 8"/>
          <p:cNvSpPr txBox="1">
            <a:spLocks noChangeArrowheads="1"/>
          </p:cNvSpPr>
          <p:nvPr/>
        </p:nvSpPr>
        <p:spPr bwMode="auto">
          <a:xfrm>
            <a:off x="3975100" y="1292225"/>
            <a:ext cx="1270000" cy="762000"/>
          </a:xfrm>
          <a:prstGeom prst="rect">
            <a:avLst/>
          </a:prstGeom>
          <a:noFill/>
          <a:ln w="9525">
            <a:noFill/>
            <a:miter lim="800000"/>
            <a:headEnd/>
            <a:tailEnd/>
          </a:ln>
        </p:spPr>
        <p:txBody>
          <a:bodyPr wrap="none">
            <a:prstTxWarp prst="textNoShape">
              <a:avLst/>
            </a:prstTxWarp>
            <a:spAutoFit/>
          </a:bodyPr>
          <a:lstStyle/>
          <a:p>
            <a:r>
              <a:rPr lang="en-US">
                <a:solidFill>
                  <a:schemeClr val="tx1"/>
                </a:solidFill>
              </a:rPr>
              <a:t>Wall</a:t>
            </a:r>
          </a:p>
        </p:txBody>
      </p:sp>
      <p:sp>
        <p:nvSpPr>
          <p:cNvPr id="35845" name="Line 9"/>
          <p:cNvSpPr>
            <a:spLocks noChangeShapeType="1"/>
          </p:cNvSpPr>
          <p:nvPr/>
        </p:nvSpPr>
        <p:spPr bwMode="auto">
          <a:xfrm flipH="1">
            <a:off x="4343400" y="2133600"/>
            <a:ext cx="228600" cy="1371600"/>
          </a:xfrm>
          <a:prstGeom prst="line">
            <a:avLst/>
          </a:prstGeom>
          <a:noFill/>
          <a:ln w="9525">
            <a:solidFill>
              <a:schemeClr val="tx1"/>
            </a:solidFill>
            <a:round/>
            <a:headEnd/>
            <a:tailEnd type="triangle" w="med" len="med"/>
          </a:ln>
        </p:spPr>
        <p:txBody>
          <a:bodyPr anchor="ctr">
            <a:prstTxWarp prst="textNoShape">
              <a:avLst/>
            </a:prstTxWarp>
          </a:bodyPr>
          <a:lstStyle/>
          <a:p>
            <a:endParaRPr lang="en-US"/>
          </a:p>
        </p:txBody>
      </p:sp>
      <p:sp>
        <p:nvSpPr>
          <p:cNvPr id="35846" name="Text Box 10"/>
          <p:cNvSpPr txBox="1">
            <a:spLocks noChangeArrowheads="1"/>
          </p:cNvSpPr>
          <p:nvPr/>
        </p:nvSpPr>
        <p:spPr bwMode="auto">
          <a:xfrm>
            <a:off x="306388" y="1371600"/>
            <a:ext cx="1409700" cy="1373188"/>
          </a:xfrm>
          <a:prstGeom prst="rect">
            <a:avLst/>
          </a:prstGeom>
          <a:noFill/>
          <a:ln w="9525">
            <a:noFill/>
            <a:miter lim="800000"/>
            <a:headEnd/>
            <a:tailEnd/>
          </a:ln>
        </p:spPr>
        <p:txBody>
          <a:bodyPr wrap="none">
            <a:prstTxWarp prst="textNoShape">
              <a:avLst/>
            </a:prstTxWarp>
            <a:spAutoFit/>
          </a:bodyPr>
          <a:lstStyle/>
          <a:p>
            <a:r>
              <a:rPr lang="en-US" sz="2800">
                <a:solidFill>
                  <a:schemeClr val="tx1"/>
                </a:solidFill>
              </a:rPr>
              <a:t>Starting</a:t>
            </a:r>
            <a:br>
              <a:rPr lang="en-US" sz="2800">
                <a:solidFill>
                  <a:schemeClr val="tx1"/>
                </a:solidFill>
              </a:rPr>
            </a:br>
            <a:r>
              <a:rPr lang="en-US" sz="2800">
                <a:solidFill>
                  <a:schemeClr val="tx1"/>
                </a:solidFill>
              </a:rPr>
              <a:t>Point</a:t>
            </a:r>
          </a:p>
          <a:p>
            <a:r>
              <a:rPr lang="en-US" sz="2800"/>
              <a:t>A</a:t>
            </a:r>
          </a:p>
        </p:txBody>
      </p:sp>
      <p:sp>
        <p:nvSpPr>
          <p:cNvPr id="35847" name="Line 11"/>
          <p:cNvSpPr>
            <a:spLocks noChangeShapeType="1"/>
          </p:cNvSpPr>
          <p:nvPr/>
        </p:nvSpPr>
        <p:spPr bwMode="auto">
          <a:xfrm>
            <a:off x="1905000" y="1981200"/>
            <a:ext cx="1066800" cy="2209800"/>
          </a:xfrm>
          <a:prstGeom prst="line">
            <a:avLst/>
          </a:prstGeom>
          <a:noFill/>
          <a:ln w="9525">
            <a:solidFill>
              <a:schemeClr val="tx1"/>
            </a:solidFill>
            <a:round/>
            <a:headEnd/>
            <a:tailEnd type="triangle" w="med" len="med"/>
          </a:ln>
        </p:spPr>
        <p:txBody>
          <a:bodyPr anchor="ctr">
            <a:prstTxWarp prst="textNoShape">
              <a:avLst/>
            </a:prstTxWarp>
          </a:bodyPr>
          <a:lstStyle/>
          <a:p>
            <a:endParaRPr lang="en-US"/>
          </a:p>
        </p:txBody>
      </p:sp>
      <p:sp>
        <p:nvSpPr>
          <p:cNvPr id="35848" name="Text Box 12"/>
          <p:cNvSpPr txBox="1">
            <a:spLocks noChangeArrowheads="1"/>
          </p:cNvSpPr>
          <p:nvPr/>
        </p:nvSpPr>
        <p:spPr bwMode="auto">
          <a:xfrm>
            <a:off x="6783388" y="1447800"/>
            <a:ext cx="1963737" cy="946150"/>
          </a:xfrm>
          <a:prstGeom prst="rect">
            <a:avLst/>
          </a:prstGeom>
          <a:noFill/>
          <a:ln w="9525">
            <a:noFill/>
            <a:miter lim="800000"/>
            <a:headEnd/>
            <a:tailEnd/>
          </a:ln>
        </p:spPr>
        <p:txBody>
          <a:bodyPr wrap="none">
            <a:prstTxWarp prst="textNoShape">
              <a:avLst/>
            </a:prstTxWarp>
            <a:spAutoFit/>
          </a:bodyPr>
          <a:lstStyle/>
          <a:p>
            <a:r>
              <a:rPr lang="en-US" sz="2800">
                <a:solidFill>
                  <a:schemeClr val="tx1"/>
                </a:solidFill>
              </a:rPr>
              <a:t>Destination</a:t>
            </a:r>
            <a:br>
              <a:rPr lang="en-US" sz="2800">
                <a:solidFill>
                  <a:schemeClr val="tx1"/>
                </a:solidFill>
              </a:rPr>
            </a:br>
            <a:r>
              <a:rPr lang="en-US" sz="2800"/>
              <a:t>B</a:t>
            </a:r>
          </a:p>
        </p:txBody>
      </p:sp>
      <p:sp>
        <p:nvSpPr>
          <p:cNvPr id="35849" name="Line 13"/>
          <p:cNvSpPr>
            <a:spLocks noChangeShapeType="1"/>
          </p:cNvSpPr>
          <p:nvPr/>
        </p:nvSpPr>
        <p:spPr bwMode="auto">
          <a:xfrm flipH="1">
            <a:off x="5791200" y="2209800"/>
            <a:ext cx="1295400" cy="1981200"/>
          </a:xfrm>
          <a:prstGeom prst="line">
            <a:avLst/>
          </a:prstGeom>
          <a:noFill/>
          <a:ln w="9525">
            <a:solidFill>
              <a:schemeClr val="tx1"/>
            </a:solidFill>
            <a:round/>
            <a:headEnd/>
            <a:tailEnd type="triangle" w="med" len="med"/>
          </a:ln>
        </p:spPr>
        <p:txBody>
          <a:bodyPr anchor="ctr">
            <a:prstTxWarp prst="textNoShape">
              <a:avLst/>
            </a:prstTxWarp>
          </a:bodyPr>
          <a:lstStyle/>
          <a:p>
            <a:endParaRPr lang="en-US"/>
          </a:p>
        </p:txBody>
      </p:sp>
      <p:sp>
        <p:nvSpPr>
          <p:cNvPr id="35850" name="Text Box 14"/>
          <p:cNvSpPr txBox="1">
            <a:spLocks noChangeArrowheads="1"/>
          </p:cNvSpPr>
          <p:nvPr/>
        </p:nvSpPr>
        <p:spPr bwMode="auto">
          <a:xfrm>
            <a:off x="7213600" y="4953000"/>
            <a:ext cx="1800225" cy="762000"/>
          </a:xfrm>
          <a:prstGeom prst="rect">
            <a:avLst/>
          </a:prstGeom>
          <a:noFill/>
          <a:ln w="9525">
            <a:noFill/>
            <a:miter lim="800000"/>
            <a:headEnd/>
            <a:tailEnd/>
          </a:ln>
        </p:spPr>
        <p:txBody>
          <a:bodyPr wrap="none">
            <a:prstTxWarp prst="textNoShape">
              <a:avLst/>
            </a:prstTxWarp>
            <a:spAutoFit/>
          </a:bodyPr>
          <a:lstStyle/>
          <a:p>
            <a:r>
              <a:rPr lang="en-US">
                <a:solidFill>
                  <a:schemeClr val="tx1"/>
                </a:solidFill>
              </a:rPr>
              <a:t>Nodes</a:t>
            </a:r>
          </a:p>
        </p:txBody>
      </p:sp>
      <p:sp>
        <p:nvSpPr>
          <p:cNvPr id="35851" name="Line 15"/>
          <p:cNvSpPr>
            <a:spLocks noChangeShapeType="1"/>
          </p:cNvSpPr>
          <p:nvPr/>
        </p:nvSpPr>
        <p:spPr bwMode="auto">
          <a:xfrm flipH="1">
            <a:off x="5791200" y="5181600"/>
            <a:ext cx="1295400" cy="457200"/>
          </a:xfrm>
          <a:prstGeom prst="line">
            <a:avLst/>
          </a:prstGeom>
          <a:noFill/>
          <a:ln w="9525">
            <a:solidFill>
              <a:schemeClr val="tx1"/>
            </a:solidFill>
            <a:round/>
            <a:headEnd/>
            <a:tailEnd type="triangle" w="med" len="med"/>
          </a:ln>
        </p:spPr>
        <p:txBody>
          <a:bodyPr anchor="ctr">
            <a:prstTxWarp prst="textNoShape">
              <a:avLst/>
            </a:prstTxWarp>
          </a:bodyPr>
          <a:lstStyle/>
          <a:p>
            <a:endParaRPr lang="en-US"/>
          </a:p>
        </p:txBody>
      </p:sp>
      <p:sp>
        <p:nvSpPr>
          <p:cNvPr id="35852" name="Line 16"/>
          <p:cNvSpPr>
            <a:spLocks noChangeShapeType="1"/>
          </p:cNvSpPr>
          <p:nvPr/>
        </p:nvSpPr>
        <p:spPr bwMode="auto">
          <a:xfrm flipH="1" flipV="1">
            <a:off x="5867400" y="4267200"/>
            <a:ext cx="1219200" cy="914400"/>
          </a:xfrm>
          <a:prstGeom prst="line">
            <a:avLst/>
          </a:prstGeom>
          <a:noFill/>
          <a:ln w="9525">
            <a:solidFill>
              <a:schemeClr val="tx1"/>
            </a:solidFill>
            <a:round/>
            <a:headEnd/>
            <a:tailEnd type="triangle" w="med" len="med"/>
          </a:ln>
        </p:spPr>
        <p:txBody>
          <a:bodyPr anchor="ctr">
            <a:prstTxWarp prst="textNoShape">
              <a:avLst/>
            </a:prstTxWarp>
          </a:bodyPr>
          <a:lstStyle/>
          <a:p>
            <a:endParaRPr lang="en-US"/>
          </a:p>
        </p:txBody>
      </p:sp>
      <p:sp>
        <p:nvSpPr>
          <p:cNvPr id="35853" name="Line 17"/>
          <p:cNvSpPr>
            <a:spLocks noChangeShapeType="1"/>
          </p:cNvSpPr>
          <p:nvPr/>
        </p:nvSpPr>
        <p:spPr bwMode="auto">
          <a:xfrm flipH="1" flipV="1">
            <a:off x="5105400" y="4953000"/>
            <a:ext cx="1981200" cy="228600"/>
          </a:xfrm>
          <a:prstGeom prst="line">
            <a:avLst/>
          </a:prstGeom>
          <a:noFill/>
          <a:ln w="9525">
            <a:solidFill>
              <a:schemeClr val="tx1"/>
            </a:solidFill>
            <a:round/>
            <a:headEnd/>
            <a:tailEnd type="triangle" w="med" len="med"/>
          </a:ln>
        </p:spPr>
        <p:txBody>
          <a:bodyPr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3"/>
          <p:cNvPicPr>
            <a:picLocks noChangeAspect="1" noChangeArrowheads="1"/>
          </p:cNvPicPr>
          <p:nvPr>
            <p:ph type="body" idx="1"/>
          </p:nvPr>
        </p:nvPicPr>
        <p:blipFill>
          <a:blip r:embed="rId3"/>
          <a:srcRect/>
          <a:stretch>
            <a:fillRect/>
          </a:stretch>
        </p:blipFill>
        <p:spPr>
          <a:xfrm>
            <a:off x="-76200" y="838200"/>
            <a:ext cx="9372600" cy="4191000"/>
          </a:xfrm>
        </p:spPr>
      </p:pic>
      <p:sp>
        <p:nvSpPr>
          <p:cNvPr id="22531" name="Rectangle 2"/>
          <p:cNvSpPr>
            <a:spLocks noGrp="1" noChangeArrowheads="1"/>
          </p:cNvSpPr>
          <p:nvPr>
            <p:ph type="title"/>
          </p:nvPr>
        </p:nvSpPr>
        <p:spPr/>
        <p:txBody>
          <a:bodyPr/>
          <a:lstStyle/>
          <a:p>
            <a:r>
              <a:rPr lang="en-US">
                <a:ea typeface="ＭＳ Ｐゴシック" charset="-128"/>
                <a:cs typeface="ＭＳ Ｐゴシック" charset="-128"/>
              </a:rPr>
              <a:t>E.g. Search : Tic-Tac-Toe Search Tree</a:t>
            </a:r>
            <a:br>
              <a:rPr lang="en-US">
                <a:ea typeface="ＭＳ Ｐゴシック" charset="-128"/>
                <a:cs typeface="ＭＳ Ｐゴシック" charset="-128"/>
              </a:rPr>
            </a:br>
            <a:r>
              <a:rPr lang="en-US">
                <a:ea typeface="ＭＳ Ｐゴシック" charset="-128"/>
                <a:cs typeface="ＭＳ Ｐゴシック" charset="-128"/>
              </a:rPr>
              <a:t>(with symmetric moves removed)</a:t>
            </a:r>
          </a:p>
        </p:txBody>
      </p:sp>
      <p:sp>
        <p:nvSpPr>
          <p:cNvPr id="22532" name="Text Box 4"/>
          <p:cNvSpPr txBox="1">
            <a:spLocks noChangeArrowheads="1"/>
          </p:cNvSpPr>
          <p:nvPr/>
        </p:nvSpPr>
        <p:spPr bwMode="auto">
          <a:xfrm>
            <a:off x="228600" y="5105400"/>
            <a:ext cx="8626475" cy="915988"/>
          </a:xfrm>
          <a:prstGeom prst="rect">
            <a:avLst/>
          </a:prstGeom>
          <a:noFill/>
          <a:ln w="9525">
            <a:noFill/>
            <a:miter lim="800000"/>
            <a:headEnd/>
            <a:tailEnd/>
          </a:ln>
        </p:spPr>
        <p:txBody>
          <a:bodyPr>
            <a:prstTxWarp prst="textNoShape">
              <a:avLst/>
            </a:prstTxWarp>
            <a:spAutoFit/>
          </a:bodyPr>
          <a:lstStyle/>
          <a:p>
            <a:pPr algn="l"/>
            <a:r>
              <a:rPr lang="en-US" sz="1800">
                <a:solidFill>
                  <a:schemeClr val="tx1"/>
                </a:solidFill>
              </a:rPr>
              <a:t>Alternate  between permuting all the players moves &amp; all the computers moves. Estimate a “fitness” at each level so the computer can decide the “best” move to make up to a specified “lookahead”.</a:t>
            </a:r>
          </a:p>
        </p:txBody>
      </p:sp>
      <p:sp>
        <p:nvSpPr>
          <p:cNvPr id="22533" name="Text Box 5"/>
          <p:cNvSpPr txBox="1">
            <a:spLocks noChangeArrowheads="1"/>
          </p:cNvSpPr>
          <p:nvPr/>
        </p:nvSpPr>
        <p:spPr bwMode="auto">
          <a:xfrm>
            <a:off x="7254875" y="2108200"/>
            <a:ext cx="1370013" cy="517525"/>
          </a:xfrm>
          <a:prstGeom prst="rect">
            <a:avLst/>
          </a:prstGeom>
          <a:noFill/>
          <a:ln w="9525">
            <a:noFill/>
            <a:miter lim="800000"/>
            <a:headEnd/>
            <a:tailEnd/>
          </a:ln>
        </p:spPr>
        <p:txBody>
          <a:bodyPr wrap="none">
            <a:prstTxWarp prst="textNoShape">
              <a:avLst/>
            </a:prstTxWarp>
            <a:spAutoFit/>
          </a:bodyPr>
          <a:lstStyle/>
          <a:p>
            <a:r>
              <a:rPr lang="en-US" sz="1400"/>
              <a:t>Possible</a:t>
            </a:r>
          </a:p>
          <a:p>
            <a:r>
              <a:rPr lang="en-US" sz="1400"/>
              <a:t>player’s moves</a:t>
            </a:r>
          </a:p>
        </p:txBody>
      </p:sp>
      <p:sp>
        <p:nvSpPr>
          <p:cNvPr id="22534" name="Text Box 6"/>
          <p:cNvSpPr txBox="1">
            <a:spLocks noChangeArrowheads="1"/>
          </p:cNvSpPr>
          <p:nvPr/>
        </p:nvSpPr>
        <p:spPr bwMode="auto">
          <a:xfrm>
            <a:off x="4646613" y="3733800"/>
            <a:ext cx="1627187" cy="517525"/>
          </a:xfrm>
          <a:prstGeom prst="rect">
            <a:avLst/>
          </a:prstGeom>
          <a:noFill/>
          <a:ln w="9525">
            <a:noFill/>
            <a:miter lim="800000"/>
            <a:headEnd/>
            <a:tailEnd/>
          </a:ln>
        </p:spPr>
        <p:txBody>
          <a:bodyPr wrap="none">
            <a:prstTxWarp prst="textNoShape">
              <a:avLst/>
            </a:prstTxWarp>
            <a:spAutoFit/>
          </a:bodyPr>
          <a:lstStyle/>
          <a:p>
            <a:r>
              <a:rPr lang="en-US" sz="1400"/>
              <a:t>Possible</a:t>
            </a:r>
          </a:p>
          <a:p>
            <a:r>
              <a:rPr lang="en-US" sz="1400"/>
              <a:t>computer’s moves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p:txBody>
          <a:bodyPr/>
          <a:lstStyle/>
          <a:p>
            <a:r>
              <a:rPr lang="en-US">
                <a:ea typeface="ＭＳ Ｐゴシック" charset="-128"/>
                <a:cs typeface="ＭＳ Ｐゴシック" charset="-128"/>
              </a:rPr>
              <a:t>A Well Known Algorithm in AI called A*</a:t>
            </a:r>
          </a:p>
        </p:txBody>
      </p:sp>
      <p:pic>
        <p:nvPicPr>
          <p:cNvPr id="37891" name="Picture 5" descr="aStarT2"/>
          <p:cNvPicPr>
            <a:picLocks noChangeAspect="1" noChangeArrowheads="1"/>
          </p:cNvPicPr>
          <p:nvPr>
            <p:ph idx="1"/>
          </p:nvPr>
        </p:nvPicPr>
        <p:blipFill>
          <a:blip r:embed="rId3"/>
          <a:srcRect/>
          <a:stretch>
            <a:fillRect/>
          </a:stretch>
        </p:blipFill>
        <p:spPr>
          <a:xfrm>
            <a:off x="6324600" y="3429000"/>
            <a:ext cx="2630488" cy="2613025"/>
          </a:xfrm>
          <a:noFill/>
        </p:spPr>
      </p:pic>
      <p:sp>
        <p:nvSpPr>
          <p:cNvPr id="37892" name="Rectangle 8"/>
          <p:cNvSpPr>
            <a:spLocks noChangeArrowheads="1"/>
          </p:cNvSpPr>
          <p:nvPr/>
        </p:nvSpPr>
        <p:spPr bwMode="auto">
          <a:xfrm>
            <a:off x="0" y="2589213"/>
            <a:ext cx="5943600" cy="4054475"/>
          </a:xfrm>
          <a:prstGeom prst="rect">
            <a:avLst/>
          </a:prstGeom>
          <a:noFill/>
          <a:ln w="9525">
            <a:noFill/>
            <a:miter lim="800000"/>
            <a:headEnd/>
            <a:tailEnd/>
          </a:ln>
        </p:spPr>
        <p:txBody>
          <a:bodyPr anchor="ctr">
            <a:prstTxWarp prst="textNoShape">
              <a:avLst/>
            </a:prstTxWarp>
            <a:spAutoFit/>
          </a:bodyPr>
          <a:lstStyle/>
          <a:p>
            <a:pPr marL="457200" indent="-457200" algn="l">
              <a:buFontTx/>
              <a:buAutoNum type="arabicPeriod"/>
            </a:pPr>
            <a:r>
              <a:rPr lang="en-US" sz="2000">
                <a:solidFill>
                  <a:schemeClr val="tx1"/>
                </a:solidFill>
              </a:rPr>
              <a:t>Add A to the “TODO list”. The </a:t>
            </a:r>
            <a:r>
              <a:rPr lang="en-US" sz="2000" b="1">
                <a:solidFill>
                  <a:schemeClr val="accent1"/>
                </a:solidFill>
              </a:rPr>
              <a:t>TODO List</a:t>
            </a:r>
            <a:r>
              <a:rPr lang="en-US" sz="2000">
                <a:solidFill>
                  <a:schemeClr val="tx1"/>
                </a:solidFill>
              </a:rPr>
              <a:t> is a list of squares that need to be checked out.</a:t>
            </a:r>
          </a:p>
          <a:p>
            <a:pPr marL="457200" indent="-457200" algn="l">
              <a:buFontTx/>
              <a:buAutoNum type="arabicPeriod"/>
            </a:pPr>
            <a:r>
              <a:rPr lang="en-US" sz="2000">
                <a:solidFill>
                  <a:schemeClr val="tx1"/>
                </a:solidFill>
              </a:rPr>
              <a:t>Look at all the reachable or walkable squares adjacent to the starting point, ignoring squares with walls, water, or other illegal terrain. Add them to the TODO list, too. For each of these squares, indicate A as its “</a:t>
            </a:r>
            <a:r>
              <a:rPr lang="en-US" sz="2000">
                <a:solidFill>
                  <a:srgbClr val="FF9933"/>
                </a:solidFill>
              </a:rPr>
              <a:t>parent square</a:t>
            </a:r>
            <a:r>
              <a:rPr lang="en-US" sz="2000">
                <a:solidFill>
                  <a:schemeClr val="tx1"/>
                </a:solidFill>
              </a:rPr>
              <a:t>”. </a:t>
            </a:r>
          </a:p>
          <a:p>
            <a:pPr marL="457200" indent="-457200" algn="l">
              <a:buFontTx/>
              <a:buAutoNum type="arabicPeriod"/>
            </a:pPr>
            <a:r>
              <a:rPr lang="en-US" sz="2000">
                <a:solidFill>
                  <a:schemeClr val="tx1"/>
                </a:solidFill>
              </a:rPr>
              <a:t>Remove the starting square A from your TODO list, and add it to a “DONE list” of squares.</a:t>
            </a:r>
            <a:br>
              <a:rPr lang="en-US" sz="2000">
                <a:solidFill>
                  <a:schemeClr val="tx1"/>
                </a:solidFill>
              </a:rPr>
            </a:br>
            <a:r>
              <a:rPr lang="en-US" sz="2000" b="1">
                <a:solidFill>
                  <a:srgbClr val="66FFFF"/>
                </a:solidFill>
              </a:rPr>
              <a:t>DONE List</a:t>
            </a:r>
            <a:r>
              <a:rPr lang="en-US" sz="2000">
                <a:solidFill>
                  <a:schemeClr val="tx1"/>
                </a:solidFill>
              </a:rPr>
              <a:t> is a list of squares you’ve already explored. </a:t>
            </a:r>
          </a:p>
          <a:p>
            <a:pPr marL="457200" indent="-457200" algn="l"/>
            <a:endParaRPr lang="en-US" sz="2000">
              <a:solidFill>
                <a:schemeClr val="tx1"/>
              </a:solidFill>
            </a:endParaRPr>
          </a:p>
        </p:txBody>
      </p:sp>
      <p:sp>
        <p:nvSpPr>
          <p:cNvPr id="37893" name="Rectangle 9"/>
          <p:cNvSpPr>
            <a:spLocks noChangeArrowheads="1"/>
          </p:cNvSpPr>
          <p:nvPr/>
        </p:nvSpPr>
        <p:spPr bwMode="auto">
          <a:xfrm>
            <a:off x="304800" y="1219200"/>
            <a:ext cx="8559800" cy="1373188"/>
          </a:xfrm>
          <a:prstGeom prst="rect">
            <a:avLst/>
          </a:prstGeom>
          <a:noFill/>
          <a:ln w="9525">
            <a:noFill/>
            <a:miter lim="800000"/>
            <a:headEnd/>
            <a:tailEnd/>
          </a:ln>
        </p:spPr>
        <p:txBody>
          <a:bodyPr>
            <a:prstTxWarp prst="textNoShape">
              <a:avLst/>
            </a:prstTxWarp>
            <a:spAutoFit/>
          </a:bodyPr>
          <a:lstStyle/>
          <a:p>
            <a:pPr algn="l"/>
            <a:r>
              <a:rPr lang="en-US" sz="2800">
                <a:solidFill>
                  <a:srgbClr val="FFCC66"/>
                </a:solidFill>
              </a:rPr>
              <a:t>Main idea: Search for the </a:t>
            </a:r>
            <a:r>
              <a:rPr lang="en-US" sz="2800" i="1">
                <a:solidFill>
                  <a:srgbClr val="FFFF00"/>
                </a:solidFill>
              </a:rPr>
              <a:t>shortest path</a:t>
            </a:r>
            <a:r>
              <a:rPr lang="en-US" sz="2800">
                <a:solidFill>
                  <a:srgbClr val="FFCC66"/>
                </a:solidFill>
              </a:rPr>
              <a:t>, starting at point A and checking the adjacent squares, and generally searching outward until we find our target. </a:t>
            </a:r>
            <a:r>
              <a:rPr lang="en-US" sz="2800"/>
              <a:t> </a:t>
            </a:r>
          </a:p>
        </p:txBody>
      </p:sp>
      <p:sp>
        <p:nvSpPr>
          <p:cNvPr id="37894" name="Text Box 10"/>
          <p:cNvSpPr txBox="1">
            <a:spLocks noChangeArrowheads="1"/>
          </p:cNvSpPr>
          <p:nvPr/>
        </p:nvSpPr>
        <p:spPr bwMode="auto">
          <a:xfrm>
            <a:off x="7315200" y="4343400"/>
            <a:ext cx="557213" cy="762000"/>
          </a:xfrm>
          <a:prstGeom prst="rect">
            <a:avLst/>
          </a:prstGeom>
          <a:noFill/>
          <a:ln w="9525">
            <a:noFill/>
            <a:miter lim="800000"/>
            <a:headEnd/>
            <a:tailEnd/>
          </a:ln>
        </p:spPr>
        <p:txBody>
          <a:bodyPr wrap="none">
            <a:prstTxWarp prst="textNoShape">
              <a:avLst/>
            </a:prstTxWarp>
            <a:spAutoFit/>
          </a:bodyPr>
          <a:lstStyle/>
          <a:p>
            <a:r>
              <a:rPr lang="en-US"/>
              <a:t>A</a:t>
            </a:r>
          </a:p>
        </p:txBody>
      </p:sp>
      <p:sp>
        <p:nvSpPr>
          <p:cNvPr id="37895" name="Oval 11"/>
          <p:cNvSpPr>
            <a:spLocks noChangeArrowheads="1"/>
          </p:cNvSpPr>
          <p:nvPr/>
        </p:nvSpPr>
        <p:spPr bwMode="auto">
          <a:xfrm>
            <a:off x="6477000" y="4419600"/>
            <a:ext cx="609600" cy="533400"/>
          </a:xfrm>
          <a:prstGeom prst="ellipse">
            <a:avLst/>
          </a:prstGeom>
          <a:noFill/>
          <a:ln w="28575">
            <a:solidFill>
              <a:srgbClr val="FF9933"/>
            </a:solidFill>
            <a:round/>
            <a:headEnd/>
            <a:tailEnd/>
          </a:ln>
        </p:spPr>
        <p:txBody>
          <a:bodyPr wrap="none" anchor="ctr">
            <a:prstTxWarp prst="textNoShape">
              <a:avLst/>
            </a:prstTxWarp>
          </a:bodyPr>
          <a:lstStyle/>
          <a:p>
            <a:endParaRPr lang="en-US"/>
          </a:p>
        </p:txBody>
      </p:sp>
      <p:sp>
        <p:nvSpPr>
          <p:cNvPr id="37896" name="Line 12"/>
          <p:cNvSpPr>
            <a:spLocks noChangeShapeType="1"/>
          </p:cNvSpPr>
          <p:nvPr/>
        </p:nvSpPr>
        <p:spPr bwMode="auto">
          <a:xfrm>
            <a:off x="5334000" y="4648200"/>
            <a:ext cx="1143000" cy="76200"/>
          </a:xfrm>
          <a:prstGeom prst="line">
            <a:avLst/>
          </a:prstGeom>
          <a:noFill/>
          <a:ln w="19050">
            <a:solidFill>
              <a:srgbClr val="FF9933"/>
            </a:solidFill>
            <a:round/>
            <a:headEnd/>
            <a:tailEnd/>
          </a:ln>
        </p:spPr>
        <p:txBody>
          <a:bodyPr anchor="ctr">
            <a:prstTxWarp prst="textNoShape">
              <a:avLst/>
            </a:prstTxWarp>
          </a:bodyPr>
          <a:lstStyle/>
          <a:p>
            <a:endParaRPr lang="en-US"/>
          </a:p>
        </p:txBody>
      </p:sp>
      <p:sp>
        <p:nvSpPr>
          <p:cNvPr id="37897" name="Line 14"/>
          <p:cNvSpPr>
            <a:spLocks noChangeShapeType="1"/>
          </p:cNvSpPr>
          <p:nvPr/>
        </p:nvSpPr>
        <p:spPr bwMode="auto">
          <a:xfrm>
            <a:off x="5257800" y="2971800"/>
            <a:ext cx="1066800" cy="457200"/>
          </a:xfrm>
          <a:prstGeom prst="line">
            <a:avLst/>
          </a:prstGeom>
          <a:noFill/>
          <a:ln w="9525">
            <a:solidFill>
              <a:schemeClr val="accent1"/>
            </a:solidFill>
            <a:round/>
            <a:headEnd/>
            <a:tailEnd type="triangle" w="med" len="med"/>
          </a:ln>
        </p:spPr>
        <p:txBody>
          <a:bodyPr anchor="ctr">
            <a:prstTxWarp prst="textNoShape">
              <a:avLst/>
            </a:prstTxWarp>
          </a:bodyPr>
          <a:lstStyle/>
          <a:p>
            <a:endParaRPr lang="en-US"/>
          </a:p>
        </p:txBody>
      </p:sp>
      <p:sp>
        <p:nvSpPr>
          <p:cNvPr id="37898" name="Line 15"/>
          <p:cNvSpPr>
            <a:spLocks noChangeShapeType="1"/>
          </p:cNvSpPr>
          <p:nvPr/>
        </p:nvSpPr>
        <p:spPr bwMode="auto">
          <a:xfrm flipV="1">
            <a:off x="5791200" y="5029200"/>
            <a:ext cx="1447800" cy="685800"/>
          </a:xfrm>
          <a:prstGeom prst="line">
            <a:avLst/>
          </a:prstGeom>
          <a:noFill/>
          <a:ln w="9525">
            <a:solidFill>
              <a:srgbClr val="66FFFF"/>
            </a:solidFill>
            <a:round/>
            <a:headEnd/>
            <a:tailEnd type="triangle" w="med" len="med"/>
          </a:ln>
        </p:spPr>
        <p:txBody>
          <a:bodyPr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6"/>
          <p:cNvSpPr>
            <a:spLocks noGrp="1" noChangeArrowheads="1"/>
          </p:cNvSpPr>
          <p:nvPr>
            <p:ph type="title"/>
          </p:nvPr>
        </p:nvSpPr>
        <p:spPr/>
        <p:txBody>
          <a:bodyPr/>
          <a:lstStyle/>
          <a:p>
            <a:r>
              <a:rPr lang="en-US">
                <a:ea typeface="ＭＳ Ｐゴシック" charset="-128"/>
                <a:cs typeface="ＭＳ Ｐゴシック" charset="-128"/>
              </a:rPr>
              <a:t>Now choose one of the TODO list items to explore next- but which one?</a:t>
            </a:r>
          </a:p>
        </p:txBody>
      </p:sp>
      <p:sp>
        <p:nvSpPr>
          <p:cNvPr id="39939" name="Text Box 8"/>
          <p:cNvSpPr txBox="1">
            <a:spLocks noChangeArrowheads="1"/>
          </p:cNvSpPr>
          <p:nvPr/>
        </p:nvSpPr>
        <p:spPr bwMode="auto">
          <a:xfrm>
            <a:off x="228600" y="1143000"/>
            <a:ext cx="8686800" cy="4473575"/>
          </a:xfrm>
          <a:prstGeom prst="rect">
            <a:avLst/>
          </a:prstGeom>
          <a:noFill/>
          <a:ln w="9525">
            <a:noFill/>
            <a:miter lim="800000"/>
            <a:headEnd/>
            <a:tailEnd/>
          </a:ln>
        </p:spPr>
        <p:txBody>
          <a:bodyPr>
            <a:prstTxWarp prst="textNoShape">
              <a:avLst/>
            </a:prstTxWarp>
            <a:spAutoFit/>
          </a:bodyPr>
          <a:lstStyle/>
          <a:p>
            <a:pPr marL="457200" indent="-457200" algn="l"/>
            <a:r>
              <a:rPr lang="en-US" sz="2400" dirty="0"/>
              <a:t>Path Scoring:</a:t>
            </a:r>
          </a:p>
          <a:p>
            <a:pPr marL="914400" lvl="1" indent="-457200" algn="l">
              <a:buFontTx/>
              <a:buChar char="•"/>
            </a:pPr>
            <a:r>
              <a:rPr lang="en-US" sz="2400" dirty="0">
                <a:solidFill>
                  <a:schemeClr val="tx1"/>
                </a:solidFill>
              </a:rPr>
              <a:t>Compute the “cost” of traveling to each of the squares adjacent to A.</a:t>
            </a:r>
          </a:p>
          <a:p>
            <a:pPr marL="914400" lvl="1" indent="-457200" algn="l">
              <a:buFontTx/>
              <a:buChar char="•"/>
            </a:pPr>
            <a:r>
              <a:rPr lang="en-US" sz="2400" dirty="0">
                <a:solidFill>
                  <a:srgbClr val="FFCC66"/>
                </a:solidFill>
              </a:rPr>
              <a:t>F=G+H [F means Fitness]</a:t>
            </a:r>
          </a:p>
          <a:p>
            <a:pPr marL="1371600" lvl="2" indent="-457200" algn="l">
              <a:buFontTx/>
              <a:buChar char="•"/>
            </a:pPr>
            <a:r>
              <a:rPr lang="en-US" sz="2400" dirty="0">
                <a:solidFill>
                  <a:srgbClr val="FFCC66"/>
                </a:solidFill>
              </a:rPr>
              <a:t>G</a:t>
            </a:r>
            <a:r>
              <a:rPr lang="en-US" sz="2400" dirty="0">
                <a:solidFill>
                  <a:schemeClr val="tx1"/>
                </a:solidFill>
              </a:rPr>
              <a:t>=movement cost to go from A to the current square. [G means Goal]</a:t>
            </a:r>
          </a:p>
          <a:p>
            <a:pPr marL="1371600" lvl="2" indent="-457200" algn="l">
              <a:buFontTx/>
              <a:buChar char="•"/>
            </a:pPr>
            <a:r>
              <a:rPr lang="en-US" sz="2400" dirty="0">
                <a:solidFill>
                  <a:srgbClr val="FFCC66"/>
                </a:solidFill>
              </a:rPr>
              <a:t>H</a:t>
            </a:r>
            <a:r>
              <a:rPr lang="en-US" sz="2400" dirty="0">
                <a:solidFill>
                  <a:schemeClr val="tx1"/>
                </a:solidFill>
              </a:rPr>
              <a:t>=</a:t>
            </a:r>
            <a:r>
              <a:rPr lang="en-US" sz="2400" dirty="0"/>
              <a:t>estimated</a:t>
            </a:r>
            <a:r>
              <a:rPr lang="en-US" sz="2400" dirty="0">
                <a:solidFill>
                  <a:schemeClr val="tx1"/>
                </a:solidFill>
              </a:rPr>
              <a:t> cost to go from the current square to the destination (B). [H means Heuristic]</a:t>
            </a:r>
          </a:p>
          <a:p>
            <a:pPr marL="1371600" lvl="2" indent="-457200" algn="l">
              <a:buFontTx/>
              <a:buChar char="•"/>
            </a:pPr>
            <a:r>
              <a:rPr lang="en-US" sz="2400" dirty="0">
                <a:solidFill>
                  <a:schemeClr val="tx1"/>
                </a:solidFill>
              </a:rPr>
              <a:t>E.g. Heuristic in this case is “</a:t>
            </a:r>
            <a:r>
              <a:rPr lang="en-US" sz="2400" dirty="0">
                <a:solidFill>
                  <a:srgbClr val="FFCC66"/>
                </a:solidFill>
              </a:rPr>
              <a:t>Manhattan Distance</a:t>
            </a:r>
            <a:r>
              <a:rPr lang="en-US" sz="2400" dirty="0">
                <a:solidFill>
                  <a:schemeClr val="tx1"/>
                </a:solidFill>
              </a:rPr>
              <a:t>”</a:t>
            </a:r>
            <a:br>
              <a:rPr lang="en-US" sz="2400" dirty="0">
                <a:solidFill>
                  <a:schemeClr val="tx1"/>
                </a:solidFill>
              </a:rPr>
            </a:br>
            <a:r>
              <a:rPr lang="en-US" sz="2400" dirty="0">
                <a:solidFill>
                  <a:schemeClr val="tx1"/>
                </a:solidFill>
              </a:rPr>
              <a:t>Distance to walk horizontally &amp; vertically to reach a destination- like when you walk around city blocks (hence the name Manhattan Distance).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p:txBody>
          <a:bodyPr/>
          <a:lstStyle/>
          <a:p>
            <a:r>
              <a:rPr lang="en-US">
                <a:ea typeface="ＭＳ Ｐゴシック" charset="-128"/>
                <a:cs typeface="ＭＳ Ｐゴシック" charset="-128"/>
              </a:rPr>
              <a:t>Calculate F,G,H at each of the TODO List items</a:t>
            </a:r>
          </a:p>
        </p:txBody>
      </p:sp>
      <p:pic>
        <p:nvPicPr>
          <p:cNvPr id="41987" name="Picture 4" descr="aStarT3"/>
          <p:cNvPicPr>
            <a:picLocks noChangeAspect="1" noChangeArrowheads="1"/>
          </p:cNvPicPr>
          <p:nvPr>
            <p:ph idx="1"/>
          </p:nvPr>
        </p:nvPicPr>
        <p:blipFill>
          <a:blip r:embed="rId3"/>
          <a:srcRect/>
          <a:stretch>
            <a:fillRect/>
          </a:stretch>
        </p:blipFill>
        <p:spPr>
          <a:xfrm>
            <a:off x="3505200" y="2209800"/>
            <a:ext cx="5638800" cy="3975100"/>
          </a:xfrm>
          <a:noFill/>
        </p:spPr>
      </p:pic>
      <p:sp>
        <p:nvSpPr>
          <p:cNvPr id="41988" name="Text Box 7"/>
          <p:cNvSpPr txBox="1">
            <a:spLocks noChangeArrowheads="1"/>
          </p:cNvSpPr>
          <p:nvPr/>
        </p:nvSpPr>
        <p:spPr bwMode="auto">
          <a:xfrm>
            <a:off x="76200" y="1065213"/>
            <a:ext cx="6459538" cy="1373187"/>
          </a:xfrm>
          <a:prstGeom prst="rect">
            <a:avLst/>
          </a:prstGeom>
          <a:noFill/>
          <a:ln w="9525">
            <a:noFill/>
            <a:miter lim="800000"/>
            <a:headEnd/>
            <a:tailEnd/>
          </a:ln>
        </p:spPr>
        <p:txBody>
          <a:bodyPr wrap="none">
            <a:prstTxWarp prst="textNoShape">
              <a:avLst/>
            </a:prstTxWarp>
            <a:spAutoFit/>
          </a:bodyPr>
          <a:lstStyle/>
          <a:p>
            <a:pPr algn="l"/>
            <a:r>
              <a:rPr lang="en-US" sz="2800">
                <a:solidFill>
                  <a:schemeClr val="tx1"/>
                </a:solidFill>
              </a:rPr>
              <a:t>Assume in this e.g.</a:t>
            </a:r>
          </a:p>
          <a:p>
            <a:pPr algn="l"/>
            <a:r>
              <a:rPr lang="en-US" sz="2800">
                <a:solidFill>
                  <a:schemeClr val="tx1"/>
                </a:solidFill>
              </a:rPr>
              <a:t>Cost to move horizontally/vertically = 10</a:t>
            </a:r>
          </a:p>
          <a:p>
            <a:pPr algn="l"/>
            <a:r>
              <a:rPr lang="en-US" sz="2800">
                <a:solidFill>
                  <a:schemeClr val="tx1"/>
                </a:solidFill>
              </a:rPr>
              <a:t>Cost to move diagonally = 14</a:t>
            </a:r>
          </a:p>
        </p:txBody>
      </p:sp>
      <p:sp>
        <p:nvSpPr>
          <p:cNvPr id="41989" name="Text Box 8"/>
          <p:cNvSpPr txBox="1">
            <a:spLocks noChangeArrowheads="1"/>
          </p:cNvSpPr>
          <p:nvPr/>
        </p:nvSpPr>
        <p:spPr bwMode="auto">
          <a:xfrm>
            <a:off x="685800" y="2667000"/>
            <a:ext cx="623888" cy="3478213"/>
          </a:xfrm>
          <a:prstGeom prst="rect">
            <a:avLst/>
          </a:prstGeom>
          <a:noFill/>
          <a:ln w="9525">
            <a:noFill/>
            <a:miter lim="800000"/>
            <a:headEnd/>
            <a:tailEnd/>
          </a:ln>
        </p:spPr>
        <p:txBody>
          <a:bodyPr wrap="none">
            <a:prstTxWarp prst="textNoShape">
              <a:avLst/>
            </a:prstTxWarp>
            <a:spAutoFit/>
          </a:bodyPr>
          <a:lstStyle/>
          <a:p>
            <a:r>
              <a:rPr lang="en-US"/>
              <a:t>F</a:t>
            </a:r>
          </a:p>
          <a:p>
            <a:r>
              <a:rPr lang="en-US"/>
              <a:t>G</a:t>
            </a:r>
          </a:p>
          <a:p>
            <a:r>
              <a:rPr lang="en-US"/>
              <a:t>H</a:t>
            </a:r>
          </a:p>
          <a:p>
            <a:endParaRPr lang="en-US"/>
          </a:p>
          <a:p>
            <a:endParaRPr lang="en-US"/>
          </a:p>
        </p:txBody>
      </p:sp>
      <p:sp>
        <p:nvSpPr>
          <p:cNvPr id="41990" name="Line 9"/>
          <p:cNvSpPr>
            <a:spLocks noChangeShapeType="1"/>
          </p:cNvSpPr>
          <p:nvPr/>
        </p:nvSpPr>
        <p:spPr bwMode="auto">
          <a:xfrm>
            <a:off x="1371600" y="3124200"/>
            <a:ext cx="2209800" cy="0"/>
          </a:xfrm>
          <a:prstGeom prst="line">
            <a:avLst/>
          </a:prstGeom>
          <a:noFill/>
          <a:ln w="9525">
            <a:solidFill>
              <a:schemeClr val="tx2"/>
            </a:solidFill>
            <a:round/>
            <a:headEnd/>
            <a:tailEnd type="triangle" w="med" len="med"/>
          </a:ln>
        </p:spPr>
        <p:txBody>
          <a:bodyPr anchor="ctr">
            <a:prstTxWarp prst="textNoShape">
              <a:avLst/>
            </a:prstTxWarp>
          </a:bodyPr>
          <a:lstStyle/>
          <a:p>
            <a:endParaRPr lang="en-US"/>
          </a:p>
        </p:txBody>
      </p:sp>
      <p:sp>
        <p:nvSpPr>
          <p:cNvPr id="41991" name="Line 10"/>
          <p:cNvSpPr>
            <a:spLocks noChangeShapeType="1"/>
          </p:cNvSpPr>
          <p:nvPr/>
        </p:nvSpPr>
        <p:spPr bwMode="auto">
          <a:xfrm>
            <a:off x="1371600" y="3733800"/>
            <a:ext cx="2286000" cy="0"/>
          </a:xfrm>
          <a:prstGeom prst="line">
            <a:avLst/>
          </a:prstGeom>
          <a:noFill/>
          <a:ln w="9525">
            <a:solidFill>
              <a:schemeClr val="tx2"/>
            </a:solidFill>
            <a:round/>
            <a:headEnd/>
            <a:tailEnd type="triangle" w="med" len="med"/>
          </a:ln>
        </p:spPr>
        <p:txBody>
          <a:bodyPr anchor="ctr">
            <a:prstTxWarp prst="textNoShape">
              <a:avLst/>
            </a:prstTxWarp>
          </a:bodyPr>
          <a:lstStyle/>
          <a:p>
            <a:endParaRPr lang="en-US"/>
          </a:p>
        </p:txBody>
      </p:sp>
      <p:sp>
        <p:nvSpPr>
          <p:cNvPr id="41992" name="Line 11"/>
          <p:cNvSpPr>
            <a:spLocks noChangeShapeType="1"/>
          </p:cNvSpPr>
          <p:nvPr/>
        </p:nvSpPr>
        <p:spPr bwMode="auto">
          <a:xfrm flipV="1">
            <a:off x="1371600" y="3733800"/>
            <a:ext cx="2743200" cy="685800"/>
          </a:xfrm>
          <a:prstGeom prst="line">
            <a:avLst/>
          </a:prstGeom>
          <a:noFill/>
          <a:ln w="9525">
            <a:solidFill>
              <a:schemeClr val="tx2"/>
            </a:solidFill>
            <a:round/>
            <a:headEnd/>
            <a:tailEnd type="triangle" w="med" len="med"/>
          </a:ln>
        </p:spPr>
        <p:txBody>
          <a:bodyPr anchor="ctr">
            <a:prstTxWarp prst="textNoShape">
              <a:avLst/>
            </a:prstTxWarp>
          </a:bodyPr>
          <a:lstStyle/>
          <a:p>
            <a:endParaRPr lang="en-US"/>
          </a:p>
        </p:txBody>
      </p:sp>
      <p:sp>
        <p:nvSpPr>
          <p:cNvPr id="41993" name="Rectangle 12"/>
          <p:cNvSpPr>
            <a:spLocks noChangeArrowheads="1"/>
          </p:cNvSpPr>
          <p:nvPr/>
        </p:nvSpPr>
        <p:spPr bwMode="auto">
          <a:xfrm>
            <a:off x="7543800" y="3810000"/>
            <a:ext cx="587375" cy="762000"/>
          </a:xfrm>
          <a:prstGeom prst="rect">
            <a:avLst/>
          </a:prstGeom>
          <a:noFill/>
          <a:ln w="9525">
            <a:noFill/>
            <a:miter lim="800000"/>
            <a:headEnd/>
            <a:tailEnd/>
          </a:ln>
        </p:spPr>
        <p:txBody>
          <a:bodyPr wrap="none">
            <a:prstTxWarp prst="textNoShape">
              <a:avLst/>
            </a:prstTxWarp>
            <a:spAutoFit/>
          </a:bodyPr>
          <a:lstStyle/>
          <a:p>
            <a:r>
              <a:rPr lang="en-US" b="1"/>
              <a:t>B</a:t>
            </a:r>
          </a:p>
        </p:txBody>
      </p:sp>
      <p:sp>
        <p:nvSpPr>
          <p:cNvPr id="41994" name="Text Box 13"/>
          <p:cNvSpPr txBox="1">
            <a:spLocks noChangeArrowheads="1"/>
          </p:cNvSpPr>
          <p:nvPr/>
        </p:nvSpPr>
        <p:spPr bwMode="auto">
          <a:xfrm>
            <a:off x="4419600" y="3810000"/>
            <a:ext cx="557213" cy="762000"/>
          </a:xfrm>
          <a:prstGeom prst="rect">
            <a:avLst/>
          </a:prstGeom>
          <a:noFill/>
          <a:ln w="9525">
            <a:noFill/>
            <a:miter lim="800000"/>
            <a:headEnd/>
            <a:tailEnd/>
          </a:ln>
        </p:spPr>
        <p:txBody>
          <a:bodyPr wrap="none">
            <a:prstTxWarp prst="textNoShape">
              <a:avLst/>
            </a:prstTxWarp>
            <a:spAutoFit/>
          </a:bodyPr>
          <a:lstStyle/>
          <a:p>
            <a:r>
              <a:rPr lang="en-US"/>
              <a:t>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067800" cy="1066800"/>
          </a:xfrm>
        </p:spPr>
        <p:txBody>
          <a:bodyPr/>
          <a:lstStyle/>
          <a:p>
            <a:r>
              <a:rPr lang="en-US" sz="2400">
                <a:ea typeface="ＭＳ Ｐゴシック" charset="-128"/>
                <a:cs typeface="ＭＳ Ｐゴシック" charset="-128"/>
              </a:rPr>
              <a:t>Select the node (S) with the smallest/best F from the TODO List (ie select the node likely to be closest to the goal).</a:t>
            </a:r>
          </a:p>
        </p:txBody>
      </p:sp>
      <p:pic>
        <p:nvPicPr>
          <p:cNvPr id="44035" name="Picture 4" descr="aStarT3"/>
          <p:cNvPicPr>
            <a:picLocks noChangeAspect="1" noChangeArrowheads="1"/>
          </p:cNvPicPr>
          <p:nvPr/>
        </p:nvPicPr>
        <p:blipFill>
          <a:blip r:embed="rId3"/>
          <a:srcRect/>
          <a:stretch>
            <a:fillRect/>
          </a:stretch>
        </p:blipFill>
        <p:spPr bwMode="auto">
          <a:xfrm>
            <a:off x="1676400" y="1752600"/>
            <a:ext cx="5638800" cy="3975100"/>
          </a:xfrm>
          <a:prstGeom prst="rect">
            <a:avLst/>
          </a:prstGeom>
          <a:noFill/>
          <a:ln w="9525">
            <a:noFill/>
            <a:miter lim="800000"/>
            <a:headEnd/>
            <a:tailEnd/>
          </a:ln>
        </p:spPr>
      </p:pic>
      <p:sp>
        <p:nvSpPr>
          <p:cNvPr id="44036" name="Line 7"/>
          <p:cNvSpPr>
            <a:spLocks noChangeShapeType="1"/>
          </p:cNvSpPr>
          <p:nvPr/>
        </p:nvSpPr>
        <p:spPr bwMode="auto">
          <a:xfrm flipH="1">
            <a:off x="3886200" y="2209800"/>
            <a:ext cx="1219200" cy="1371600"/>
          </a:xfrm>
          <a:prstGeom prst="line">
            <a:avLst/>
          </a:prstGeom>
          <a:noFill/>
          <a:ln w="28575">
            <a:solidFill>
              <a:schemeClr val="tx2"/>
            </a:solidFill>
            <a:round/>
            <a:headEnd/>
            <a:tailEnd type="triangle" w="med" len="med"/>
          </a:ln>
        </p:spPr>
        <p:txBody>
          <a:bodyPr wrap="none" anchor="ctr">
            <a:prstTxWarp prst="textNoShape">
              <a:avLst/>
            </a:prstTxWarp>
          </a:bodyPr>
          <a:lstStyle/>
          <a:p>
            <a:endParaRPr lang="en-US"/>
          </a:p>
        </p:txBody>
      </p:sp>
      <p:sp>
        <p:nvSpPr>
          <p:cNvPr id="44037" name="Text Box 8"/>
          <p:cNvSpPr txBox="1">
            <a:spLocks noChangeArrowheads="1"/>
          </p:cNvSpPr>
          <p:nvPr/>
        </p:nvSpPr>
        <p:spPr bwMode="auto">
          <a:xfrm>
            <a:off x="2879725" y="1143000"/>
            <a:ext cx="4838700" cy="1373188"/>
          </a:xfrm>
          <a:prstGeom prst="rect">
            <a:avLst/>
          </a:prstGeom>
          <a:noFill/>
          <a:ln w="9525">
            <a:noFill/>
            <a:miter lim="800000"/>
            <a:headEnd/>
            <a:tailEnd/>
          </a:ln>
        </p:spPr>
        <p:txBody>
          <a:bodyPr wrap="none">
            <a:prstTxWarp prst="textNoShape">
              <a:avLst/>
            </a:prstTxWarp>
            <a:spAutoFit/>
          </a:bodyPr>
          <a:lstStyle/>
          <a:p>
            <a:r>
              <a:rPr lang="en-US" sz="2800">
                <a:solidFill>
                  <a:schemeClr val="tx1"/>
                </a:solidFill>
              </a:rPr>
              <a:t>This square has lowest F=40.</a:t>
            </a:r>
            <a:br>
              <a:rPr lang="en-US" sz="2800">
                <a:solidFill>
                  <a:schemeClr val="tx1"/>
                </a:solidFill>
              </a:rPr>
            </a:br>
            <a:r>
              <a:rPr lang="en-US" sz="2800">
                <a:solidFill>
                  <a:schemeClr val="tx1"/>
                </a:solidFill>
              </a:rPr>
              <a:t>Call this the selected square</a:t>
            </a:r>
            <a:br>
              <a:rPr lang="en-US" sz="2800">
                <a:solidFill>
                  <a:schemeClr val="tx1"/>
                </a:solidFill>
              </a:rPr>
            </a:br>
            <a:r>
              <a:rPr lang="en-US" sz="2800"/>
              <a:t>S</a:t>
            </a:r>
          </a:p>
        </p:txBody>
      </p:sp>
      <p:sp>
        <p:nvSpPr>
          <p:cNvPr id="44038" name="Text Box 9"/>
          <p:cNvSpPr txBox="1">
            <a:spLocks noChangeArrowheads="1"/>
          </p:cNvSpPr>
          <p:nvPr/>
        </p:nvSpPr>
        <p:spPr bwMode="auto">
          <a:xfrm>
            <a:off x="2590800" y="3429000"/>
            <a:ext cx="557213" cy="762000"/>
          </a:xfrm>
          <a:prstGeom prst="rect">
            <a:avLst/>
          </a:prstGeom>
          <a:noFill/>
          <a:ln w="9525">
            <a:noFill/>
            <a:miter lim="800000"/>
            <a:headEnd/>
            <a:tailEnd/>
          </a:ln>
        </p:spPr>
        <p:txBody>
          <a:bodyPr wrap="none">
            <a:prstTxWarp prst="textNoShape">
              <a:avLst/>
            </a:prstTxWarp>
            <a:spAutoFit/>
          </a:bodyPr>
          <a:lstStyle/>
          <a:p>
            <a:r>
              <a:rPr lang="en-US"/>
              <a:t>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ea typeface="ＭＳ Ｐゴシック" charset="-128"/>
                <a:cs typeface="ＭＳ Ｐゴシック" charset="-128"/>
              </a:rPr>
              <a:t>Select S, Remove it from TODO List,</a:t>
            </a:r>
            <a:br>
              <a:rPr lang="en-US">
                <a:ea typeface="ＭＳ Ｐゴシック" charset="-128"/>
                <a:cs typeface="ＭＳ Ｐゴシック" charset="-128"/>
              </a:rPr>
            </a:br>
            <a:r>
              <a:rPr lang="en-US">
                <a:ea typeface="ＭＳ Ｐゴシック" charset="-128"/>
                <a:cs typeface="ＭＳ Ｐゴシック" charset="-128"/>
              </a:rPr>
              <a:t>Add it to DONE List</a:t>
            </a:r>
          </a:p>
        </p:txBody>
      </p:sp>
      <p:sp>
        <p:nvSpPr>
          <p:cNvPr id="46083" name="Rectangle 4"/>
          <p:cNvSpPr>
            <a:spLocks noChangeArrowheads="1"/>
          </p:cNvSpPr>
          <p:nvPr/>
        </p:nvSpPr>
        <p:spPr bwMode="auto">
          <a:xfrm>
            <a:off x="2787650" y="1958975"/>
            <a:ext cx="1098550" cy="457200"/>
          </a:xfrm>
          <a:prstGeom prst="rect">
            <a:avLst/>
          </a:prstGeom>
          <a:noFill/>
          <a:ln w="9525">
            <a:noFill/>
            <a:miter lim="800000"/>
            <a:headEnd/>
            <a:tailEnd/>
          </a:ln>
        </p:spPr>
        <p:txBody>
          <a:bodyPr wrap="none" anchor="ctr">
            <a:prstTxWarp prst="textNoShape">
              <a:avLst/>
            </a:prstTxWarp>
            <a:spAutoFit/>
          </a:bodyPr>
          <a:lstStyle/>
          <a:p>
            <a:pPr algn="l"/>
            <a:r>
              <a:rPr lang="en-US" sz="2400">
                <a:solidFill>
                  <a:schemeClr val="tx1"/>
                </a:solidFill>
                <a:latin typeface="Times New Roman" charset="0"/>
              </a:rPr>
              <a:t>	</a:t>
            </a:r>
          </a:p>
        </p:txBody>
      </p:sp>
      <p:pic>
        <p:nvPicPr>
          <p:cNvPr id="46084" name="Picture 6" descr="aStarT4"/>
          <p:cNvPicPr>
            <a:picLocks noChangeAspect="1" noChangeArrowheads="1"/>
          </p:cNvPicPr>
          <p:nvPr/>
        </p:nvPicPr>
        <p:blipFill>
          <a:blip r:embed="rId3"/>
          <a:srcRect/>
          <a:stretch>
            <a:fillRect/>
          </a:stretch>
        </p:blipFill>
        <p:spPr bwMode="auto">
          <a:xfrm>
            <a:off x="152400" y="2286000"/>
            <a:ext cx="5349875" cy="3836988"/>
          </a:xfrm>
          <a:prstGeom prst="rect">
            <a:avLst/>
          </a:prstGeom>
          <a:noFill/>
          <a:ln w="9525">
            <a:noFill/>
            <a:miter lim="800000"/>
            <a:headEnd/>
            <a:tailEnd/>
          </a:ln>
        </p:spPr>
      </p:pic>
      <p:sp>
        <p:nvSpPr>
          <p:cNvPr id="46085" name="Text Box 7"/>
          <p:cNvSpPr txBox="1">
            <a:spLocks noChangeArrowheads="1"/>
          </p:cNvSpPr>
          <p:nvPr/>
        </p:nvSpPr>
        <p:spPr bwMode="auto">
          <a:xfrm>
            <a:off x="2667000" y="1905000"/>
            <a:ext cx="420688" cy="519113"/>
          </a:xfrm>
          <a:prstGeom prst="rect">
            <a:avLst/>
          </a:prstGeom>
          <a:noFill/>
          <a:ln w="9525">
            <a:noFill/>
            <a:miter lim="800000"/>
            <a:headEnd/>
            <a:tailEnd/>
          </a:ln>
        </p:spPr>
        <p:txBody>
          <a:bodyPr wrap="none">
            <a:prstTxWarp prst="textNoShape">
              <a:avLst/>
            </a:prstTxWarp>
            <a:spAutoFit/>
          </a:bodyPr>
          <a:lstStyle/>
          <a:p>
            <a:r>
              <a:rPr lang="en-US" sz="2800"/>
              <a:t>S</a:t>
            </a:r>
          </a:p>
        </p:txBody>
      </p:sp>
      <p:sp>
        <p:nvSpPr>
          <p:cNvPr id="46086" name="Line 8"/>
          <p:cNvSpPr>
            <a:spLocks noChangeShapeType="1"/>
          </p:cNvSpPr>
          <p:nvPr/>
        </p:nvSpPr>
        <p:spPr bwMode="auto">
          <a:xfrm flipH="1">
            <a:off x="2209800" y="2438400"/>
            <a:ext cx="625475" cy="1600200"/>
          </a:xfrm>
          <a:prstGeom prst="line">
            <a:avLst/>
          </a:prstGeom>
          <a:noFill/>
          <a:ln w="9525">
            <a:solidFill>
              <a:schemeClr val="tx2"/>
            </a:solidFill>
            <a:round/>
            <a:headEnd/>
            <a:tailEnd type="triangle" w="med" len="med"/>
          </a:ln>
        </p:spPr>
        <p:txBody>
          <a:bodyPr anchor="ctr">
            <a:prstTxWarp prst="textNoShape">
              <a:avLst/>
            </a:prstTxWarp>
          </a:bodyPr>
          <a:lstStyle/>
          <a:p>
            <a:endParaRPr lang="en-US"/>
          </a:p>
        </p:txBody>
      </p:sp>
      <p:sp>
        <p:nvSpPr>
          <p:cNvPr id="46087" name="Line 12"/>
          <p:cNvSpPr>
            <a:spLocks noChangeShapeType="1"/>
          </p:cNvSpPr>
          <p:nvPr/>
        </p:nvSpPr>
        <p:spPr bwMode="auto">
          <a:xfrm flipH="1" flipV="1">
            <a:off x="2362200" y="4495800"/>
            <a:ext cx="1524000" cy="762000"/>
          </a:xfrm>
          <a:prstGeom prst="line">
            <a:avLst/>
          </a:prstGeom>
          <a:noFill/>
          <a:ln w="9525">
            <a:solidFill>
              <a:srgbClr val="66FFFF"/>
            </a:solidFill>
            <a:round/>
            <a:headEnd/>
            <a:tailEnd type="triangle" w="med" len="med"/>
          </a:ln>
        </p:spPr>
        <p:txBody>
          <a:bodyPr anchor="ctr">
            <a:prstTxWarp prst="textNoShape">
              <a:avLst/>
            </a:prstTxWarp>
          </a:bodyPr>
          <a:lstStyle/>
          <a:p>
            <a:endParaRPr lang="en-US"/>
          </a:p>
        </p:txBody>
      </p:sp>
      <p:sp>
        <p:nvSpPr>
          <p:cNvPr id="46088" name="Text Box 13"/>
          <p:cNvSpPr txBox="1">
            <a:spLocks noChangeArrowheads="1"/>
          </p:cNvSpPr>
          <p:nvPr/>
        </p:nvSpPr>
        <p:spPr bwMode="auto">
          <a:xfrm>
            <a:off x="4089400" y="5203825"/>
            <a:ext cx="3409950" cy="641350"/>
          </a:xfrm>
          <a:prstGeom prst="rect">
            <a:avLst/>
          </a:prstGeom>
          <a:noFill/>
          <a:ln w="9525">
            <a:noFill/>
            <a:miter lim="800000"/>
            <a:headEnd/>
            <a:tailEnd/>
          </a:ln>
        </p:spPr>
        <p:txBody>
          <a:bodyPr wrap="none">
            <a:prstTxWarp prst="textNoShape">
              <a:avLst/>
            </a:prstTxWarp>
            <a:spAutoFit/>
          </a:bodyPr>
          <a:lstStyle/>
          <a:p>
            <a:r>
              <a:rPr lang="en-US" sz="3600">
                <a:solidFill>
                  <a:srgbClr val="66FFFF"/>
                </a:solidFill>
              </a:rPr>
              <a:t>DONE list items</a:t>
            </a:r>
          </a:p>
        </p:txBody>
      </p:sp>
      <p:sp>
        <p:nvSpPr>
          <p:cNvPr id="46089" name="Line 14"/>
          <p:cNvSpPr>
            <a:spLocks noChangeShapeType="1"/>
          </p:cNvSpPr>
          <p:nvPr/>
        </p:nvSpPr>
        <p:spPr bwMode="auto">
          <a:xfrm flipH="1" flipV="1">
            <a:off x="1295400" y="4572000"/>
            <a:ext cx="2590800" cy="1066800"/>
          </a:xfrm>
          <a:prstGeom prst="line">
            <a:avLst/>
          </a:prstGeom>
          <a:noFill/>
          <a:ln w="9525">
            <a:solidFill>
              <a:srgbClr val="66FFFF"/>
            </a:solidFill>
            <a:round/>
            <a:headEnd/>
            <a:tailEnd type="triangle" w="med" len="med"/>
          </a:ln>
        </p:spPr>
        <p:txBody>
          <a:bodyPr anchor="ctr">
            <a:prstTxWarp prst="textNoShape">
              <a:avLst/>
            </a:prstTxWarp>
          </a:bodyPr>
          <a:lstStyle/>
          <a:p>
            <a:endParaRPr lang="en-US"/>
          </a:p>
        </p:txBody>
      </p:sp>
      <p:sp>
        <p:nvSpPr>
          <p:cNvPr id="46090" name="Text Box 15"/>
          <p:cNvSpPr txBox="1">
            <a:spLocks noChangeArrowheads="1"/>
          </p:cNvSpPr>
          <p:nvPr/>
        </p:nvSpPr>
        <p:spPr bwMode="auto">
          <a:xfrm>
            <a:off x="1066800" y="3810000"/>
            <a:ext cx="557213" cy="762000"/>
          </a:xfrm>
          <a:prstGeom prst="rect">
            <a:avLst/>
          </a:prstGeom>
          <a:noFill/>
          <a:ln w="9525">
            <a:noFill/>
            <a:miter lim="800000"/>
            <a:headEnd/>
            <a:tailEnd/>
          </a:ln>
        </p:spPr>
        <p:txBody>
          <a:bodyPr wrap="none">
            <a:prstTxWarp prst="textNoShape">
              <a:avLst/>
            </a:prstTxWarp>
            <a:spAutoFit/>
          </a:bodyPr>
          <a:lstStyle/>
          <a:p>
            <a:r>
              <a:rPr lang="en-US"/>
              <a:t>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2800">
                <a:ea typeface="ＭＳ Ｐゴシック" charset="-128"/>
                <a:cs typeface="ＭＳ Ｐゴシック" charset="-128"/>
              </a:rPr>
              <a:t>Check adjacent squares from S, and add to TODO List unless they are already on the list.</a:t>
            </a:r>
          </a:p>
        </p:txBody>
      </p:sp>
      <p:sp>
        <p:nvSpPr>
          <p:cNvPr id="48131" name="Rectangle 4"/>
          <p:cNvSpPr>
            <a:spLocks noChangeArrowheads="1"/>
          </p:cNvSpPr>
          <p:nvPr/>
        </p:nvSpPr>
        <p:spPr bwMode="auto">
          <a:xfrm>
            <a:off x="2787650" y="1958975"/>
            <a:ext cx="1098550" cy="457200"/>
          </a:xfrm>
          <a:prstGeom prst="rect">
            <a:avLst/>
          </a:prstGeom>
          <a:noFill/>
          <a:ln w="9525">
            <a:noFill/>
            <a:miter lim="800000"/>
            <a:headEnd/>
            <a:tailEnd/>
          </a:ln>
        </p:spPr>
        <p:txBody>
          <a:bodyPr wrap="none" anchor="ctr">
            <a:prstTxWarp prst="textNoShape">
              <a:avLst/>
            </a:prstTxWarp>
            <a:spAutoFit/>
          </a:bodyPr>
          <a:lstStyle/>
          <a:p>
            <a:pPr algn="l"/>
            <a:r>
              <a:rPr lang="en-US" sz="2400">
                <a:solidFill>
                  <a:schemeClr val="tx1"/>
                </a:solidFill>
                <a:latin typeface="Times New Roman" charset="0"/>
              </a:rPr>
              <a:t>	</a:t>
            </a:r>
          </a:p>
        </p:txBody>
      </p:sp>
      <p:pic>
        <p:nvPicPr>
          <p:cNvPr id="48132" name="Picture 5" descr="aStarT4"/>
          <p:cNvPicPr>
            <a:picLocks noChangeAspect="1" noChangeArrowheads="1"/>
          </p:cNvPicPr>
          <p:nvPr/>
        </p:nvPicPr>
        <p:blipFill>
          <a:blip r:embed="rId3"/>
          <a:srcRect/>
          <a:stretch>
            <a:fillRect/>
          </a:stretch>
        </p:blipFill>
        <p:spPr bwMode="auto">
          <a:xfrm>
            <a:off x="152400" y="2286000"/>
            <a:ext cx="5349875" cy="3836988"/>
          </a:xfrm>
          <a:prstGeom prst="rect">
            <a:avLst/>
          </a:prstGeom>
          <a:noFill/>
          <a:ln w="9525">
            <a:noFill/>
            <a:miter lim="800000"/>
            <a:headEnd/>
            <a:tailEnd/>
          </a:ln>
        </p:spPr>
      </p:pic>
      <p:sp>
        <p:nvSpPr>
          <p:cNvPr id="48133" name="Text Box 6"/>
          <p:cNvSpPr txBox="1">
            <a:spLocks noChangeArrowheads="1"/>
          </p:cNvSpPr>
          <p:nvPr/>
        </p:nvSpPr>
        <p:spPr bwMode="auto">
          <a:xfrm>
            <a:off x="3352800" y="4572000"/>
            <a:ext cx="420688" cy="519113"/>
          </a:xfrm>
          <a:prstGeom prst="rect">
            <a:avLst/>
          </a:prstGeom>
          <a:noFill/>
          <a:ln w="9525">
            <a:noFill/>
            <a:miter lim="800000"/>
            <a:headEnd/>
            <a:tailEnd/>
          </a:ln>
        </p:spPr>
        <p:txBody>
          <a:bodyPr wrap="none">
            <a:prstTxWarp prst="textNoShape">
              <a:avLst/>
            </a:prstTxWarp>
            <a:spAutoFit/>
          </a:bodyPr>
          <a:lstStyle/>
          <a:p>
            <a:r>
              <a:rPr lang="en-US" sz="2800"/>
              <a:t>S</a:t>
            </a:r>
          </a:p>
        </p:txBody>
      </p:sp>
      <p:sp>
        <p:nvSpPr>
          <p:cNvPr id="48134" name="Line 7"/>
          <p:cNvSpPr>
            <a:spLocks noChangeShapeType="1"/>
          </p:cNvSpPr>
          <p:nvPr/>
        </p:nvSpPr>
        <p:spPr bwMode="auto">
          <a:xfrm flipH="1" flipV="1">
            <a:off x="2209800" y="4191000"/>
            <a:ext cx="1143000" cy="609600"/>
          </a:xfrm>
          <a:prstGeom prst="line">
            <a:avLst/>
          </a:prstGeom>
          <a:noFill/>
          <a:ln w="9525">
            <a:solidFill>
              <a:schemeClr val="tx2"/>
            </a:solidFill>
            <a:round/>
            <a:headEnd/>
            <a:tailEnd type="triangle" w="med" len="med"/>
          </a:ln>
        </p:spPr>
        <p:txBody>
          <a:bodyPr anchor="ctr">
            <a:prstTxWarp prst="textNoShape">
              <a:avLst/>
            </a:prstTxWarp>
          </a:bodyPr>
          <a:lstStyle/>
          <a:p>
            <a:endParaRPr lang="en-US"/>
          </a:p>
        </p:txBody>
      </p:sp>
      <p:sp>
        <p:nvSpPr>
          <p:cNvPr id="48135" name="Text Box 8"/>
          <p:cNvSpPr txBox="1">
            <a:spLocks noChangeArrowheads="1"/>
          </p:cNvSpPr>
          <p:nvPr/>
        </p:nvSpPr>
        <p:spPr bwMode="auto">
          <a:xfrm>
            <a:off x="2362200" y="1371600"/>
            <a:ext cx="5943600" cy="822325"/>
          </a:xfrm>
          <a:prstGeom prst="rect">
            <a:avLst/>
          </a:prstGeom>
          <a:noFill/>
          <a:ln w="9525">
            <a:noFill/>
            <a:miter lim="800000"/>
            <a:headEnd/>
            <a:tailEnd/>
          </a:ln>
        </p:spPr>
        <p:txBody>
          <a:bodyPr>
            <a:prstTxWarp prst="textNoShape">
              <a:avLst/>
            </a:prstTxWarp>
            <a:spAutoFit/>
          </a:bodyPr>
          <a:lstStyle/>
          <a:p>
            <a:r>
              <a:rPr lang="en-US" sz="2400">
                <a:solidFill>
                  <a:schemeClr val="tx1"/>
                </a:solidFill>
              </a:rPr>
              <a:t>Adjacent squares x</a:t>
            </a:r>
            <a:r>
              <a:rPr lang="en-US" sz="2400" baseline="-25000">
                <a:solidFill>
                  <a:schemeClr val="tx1"/>
                </a:solidFill>
              </a:rPr>
              <a:t>i</a:t>
            </a:r>
            <a:r>
              <a:rPr lang="en-US" sz="2400">
                <a:solidFill>
                  <a:schemeClr val="tx1"/>
                </a:solidFill>
              </a:rPr>
              <a:t> are already on the TODO list so do nothing</a:t>
            </a:r>
          </a:p>
        </p:txBody>
      </p:sp>
      <p:sp>
        <p:nvSpPr>
          <p:cNvPr id="48136" name="Line 9"/>
          <p:cNvSpPr>
            <a:spLocks noChangeShapeType="1"/>
          </p:cNvSpPr>
          <p:nvPr/>
        </p:nvSpPr>
        <p:spPr bwMode="auto">
          <a:xfrm flipH="1">
            <a:off x="1447800" y="2209800"/>
            <a:ext cx="1143000" cy="1066800"/>
          </a:xfrm>
          <a:prstGeom prst="line">
            <a:avLst/>
          </a:prstGeom>
          <a:noFill/>
          <a:ln w="9525">
            <a:solidFill>
              <a:schemeClr val="tx1"/>
            </a:solidFill>
            <a:round/>
            <a:headEnd/>
            <a:tailEnd type="triangle" w="med" len="med"/>
          </a:ln>
        </p:spPr>
        <p:txBody>
          <a:bodyPr anchor="ctr">
            <a:prstTxWarp prst="textNoShape">
              <a:avLst/>
            </a:prstTxWarp>
          </a:bodyPr>
          <a:lstStyle/>
          <a:p>
            <a:endParaRPr lang="en-US"/>
          </a:p>
        </p:txBody>
      </p:sp>
      <p:sp>
        <p:nvSpPr>
          <p:cNvPr id="48137" name="Line 10"/>
          <p:cNvSpPr>
            <a:spLocks noChangeShapeType="1"/>
          </p:cNvSpPr>
          <p:nvPr/>
        </p:nvSpPr>
        <p:spPr bwMode="auto">
          <a:xfrm flipH="1">
            <a:off x="2209800" y="2286000"/>
            <a:ext cx="533400" cy="914400"/>
          </a:xfrm>
          <a:prstGeom prst="line">
            <a:avLst/>
          </a:prstGeom>
          <a:noFill/>
          <a:ln w="9525">
            <a:solidFill>
              <a:schemeClr val="tx1"/>
            </a:solidFill>
            <a:round/>
            <a:headEnd/>
            <a:tailEnd type="triangle" w="med" len="med"/>
          </a:ln>
        </p:spPr>
        <p:txBody>
          <a:bodyPr anchor="ctr">
            <a:prstTxWarp prst="textNoShape">
              <a:avLst/>
            </a:prstTxWarp>
          </a:bodyPr>
          <a:lstStyle/>
          <a:p>
            <a:endParaRPr lang="en-US"/>
          </a:p>
        </p:txBody>
      </p:sp>
      <p:sp>
        <p:nvSpPr>
          <p:cNvPr id="48138" name="Line 12"/>
          <p:cNvSpPr>
            <a:spLocks noChangeShapeType="1"/>
          </p:cNvSpPr>
          <p:nvPr/>
        </p:nvSpPr>
        <p:spPr bwMode="auto">
          <a:xfrm flipH="1" flipV="1">
            <a:off x="2057400" y="4953000"/>
            <a:ext cx="990600" cy="609600"/>
          </a:xfrm>
          <a:prstGeom prst="line">
            <a:avLst/>
          </a:prstGeom>
          <a:noFill/>
          <a:ln w="9525">
            <a:solidFill>
              <a:schemeClr val="tx1"/>
            </a:solidFill>
            <a:round/>
            <a:headEnd/>
            <a:tailEnd type="triangle" w="med" len="med"/>
          </a:ln>
        </p:spPr>
        <p:txBody>
          <a:bodyPr anchor="ctr">
            <a:prstTxWarp prst="textNoShape">
              <a:avLst/>
            </a:prstTxWarp>
          </a:bodyPr>
          <a:lstStyle/>
          <a:p>
            <a:endParaRPr lang="en-US"/>
          </a:p>
        </p:txBody>
      </p:sp>
      <p:sp>
        <p:nvSpPr>
          <p:cNvPr id="48139" name="Line 13"/>
          <p:cNvSpPr>
            <a:spLocks noChangeShapeType="1"/>
          </p:cNvSpPr>
          <p:nvPr/>
        </p:nvSpPr>
        <p:spPr bwMode="auto">
          <a:xfrm flipH="1" flipV="1">
            <a:off x="1447800" y="4953000"/>
            <a:ext cx="1447800" cy="609600"/>
          </a:xfrm>
          <a:prstGeom prst="line">
            <a:avLst/>
          </a:prstGeom>
          <a:noFill/>
          <a:ln w="9525">
            <a:solidFill>
              <a:schemeClr val="tx1"/>
            </a:solidFill>
            <a:round/>
            <a:headEnd/>
            <a:tailEnd type="triangle" w="med" len="med"/>
          </a:ln>
        </p:spPr>
        <p:txBody>
          <a:bodyPr anchor="ctr">
            <a:prstTxWarp prst="textNoShape">
              <a:avLst/>
            </a:prstTxWarp>
          </a:bodyPr>
          <a:lstStyle/>
          <a:p>
            <a:endParaRPr lang="en-US"/>
          </a:p>
        </p:txBody>
      </p:sp>
      <p:sp>
        <p:nvSpPr>
          <p:cNvPr id="48140" name="Text Box 14"/>
          <p:cNvSpPr txBox="1">
            <a:spLocks noChangeArrowheads="1"/>
          </p:cNvSpPr>
          <p:nvPr/>
        </p:nvSpPr>
        <p:spPr bwMode="auto">
          <a:xfrm>
            <a:off x="3352800" y="5334000"/>
            <a:ext cx="5562600" cy="822325"/>
          </a:xfrm>
          <a:prstGeom prst="rect">
            <a:avLst/>
          </a:prstGeom>
          <a:noFill/>
          <a:ln w="9525">
            <a:noFill/>
            <a:miter lim="800000"/>
            <a:headEnd/>
            <a:tailEnd/>
          </a:ln>
        </p:spPr>
        <p:txBody>
          <a:bodyPr>
            <a:prstTxWarp prst="textNoShape">
              <a:avLst/>
            </a:prstTxWarp>
            <a:spAutoFit/>
          </a:bodyPr>
          <a:lstStyle/>
          <a:p>
            <a:r>
              <a:rPr lang="en-US" sz="2400">
                <a:solidFill>
                  <a:schemeClr val="tx1"/>
                </a:solidFill>
              </a:rPr>
              <a:t>Adjacent squares x</a:t>
            </a:r>
            <a:r>
              <a:rPr lang="en-US" sz="2400" baseline="-25000">
                <a:solidFill>
                  <a:schemeClr val="tx1"/>
                </a:solidFill>
              </a:rPr>
              <a:t>i</a:t>
            </a:r>
            <a:r>
              <a:rPr lang="en-US" sz="2400">
                <a:solidFill>
                  <a:schemeClr val="tx1"/>
                </a:solidFill>
              </a:rPr>
              <a:t> are already on the TODO list so do nothing</a:t>
            </a:r>
          </a:p>
        </p:txBody>
      </p:sp>
      <p:sp>
        <p:nvSpPr>
          <p:cNvPr id="48141" name="Text Box 16"/>
          <p:cNvSpPr txBox="1">
            <a:spLocks noChangeArrowheads="1"/>
          </p:cNvSpPr>
          <p:nvPr/>
        </p:nvSpPr>
        <p:spPr bwMode="auto">
          <a:xfrm>
            <a:off x="5370513" y="2743200"/>
            <a:ext cx="3773487" cy="822325"/>
          </a:xfrm>
          <a:prstGeom prst="rect">
            <a:avLst/>
          </a:prstGeom>
          <a:noFill/>
          <a:ln w="9525">
            <a:noFill/>
            <a:miter lim="800000"/>
            <a:headEnd/>
            <a:tailEnd/>
          </a:ln>
        </p:spPr>
        <p:txBody>
          <a:bodyPr>
            <a:prstTxWarp prst="textNoShape">
              <a:avLst/>
            </a:prstTxWarp>
            <a:spAutoFit/>
          </a:bodyPr>
          <a:lstStyle/>
          <a:p>
            <a:r>
              <a:rPr lang="en-US" sz="2400">
                <a:solidFill>
                  <a:srgbClr val="FF3399"/>
                </a:solidFill>
              </a:rPr>
              <a:t>Ignore Non-walkable squares (Wall)</a:t>
            </a:r>
          </a:p>
        </p:txBody>
      </p:sp>
      <p:sp>
        <p:nvSpPr>
          <p:cNvPr id="48142" name="Line 17"/>
          <p:cNvSpPr>
            <a:spLocks noChangeShapeType="1"/>
          </p:cNvSpPr>
          <p:nvPr/>
        </p:nvSpPr>
        <p:spPr bwMode="auto">
          <a:xfrm flipH="1">
            <a:off x="2819400" y="3048000"/>
            <a:ext cx="2819400" cy="609600"/>
          </a:xfrm>
          <a:prstGeom prst="line">
            <a:avLst/>
          </a:prstGeom>
          <a:noFill/>
          <a:ln w="9525">
            <a:solidFill>
              <a:srgbClr val="FF3399"/>
            </a:solidFill>
            <a:round/>
            <a:headEnd/>
            <a:tailEnd type="triangle" w="med" len="med"/>
          </a:ln>
        </p:spPr>
        <p:txBody>
          <a:bodyPr anchor="ctr">
            <a:prstTxWarp prst="textNoShape">
              <a:avLst/>
            </a:prstTxWarp>
          </a:bodyPr>
          <a:lstStyle/>
          <a:p>
            <a:endParaRPr lang="en-US"/>
          </a:p>
        </p:txBody>
      </p:sp>
      <p:sp>
        <p:nvSpPr>
          <p:cNvPr id="48143" name="Text Box 18"/>
          <p:cNvSpPr txBox="1">
            <a:spLocks noChangeArrowheads="1"/>
          </p:cNvSpPr>
          <p:nvPr/>
        </p:nvSpPr>
        <p:spPr bwMode="auto">
          <a:xfrm>
            <a:off x="1066800" y="3810000"/>
            <a:ext cx="557213" cy="762000"/>
          </a:xfrm>
          <a:prstGeom prst="rect">
            <a:avLst/>
          </a:prstGeom>
          <a:noFill/>
          <a:ln w="9525">
            <a:noFill/>
            <a:miter lim="800000"/>
            <a:headEnd/>
            <a:tailEnd/>
          </a:ln>
        </p:spPr>
        <p:txBody>
          <a:bodyPr wrap="none">
            <a:prstTxWarp prst="textNoShape">
              <a:avLst/>
            </a:prstTxWarp>
            <a:spAutoFit/>
          </a:bodyPr>
          <a:lstStyle/>
          <a:p>
            <a:r>
              <a:rPr lang="en-US"/>
              <a:t>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ea typeface="ＭＳ Ｐゴシック" charset="-128"/>
                <a:cs typeface="ＭＳ Ｐゴシック" charset="-128"/>
              </a:rPr>
              <a:t>So look at each of the Xi that are already on the TODO list…</a:t>
            </a:r>
          </a:p>
        </p:txBody>
      </p:sp>
      <p:sp>
        <p:nvSpPr>
          <p:cNvPr id="50179" name="Rectangle 4"/>
          <p:cNvSpPr>
            <a:spLocks noChangeArrowheads="1"/>
          </p:cNvSpPr>
          <p:nvPr/>
        </p:nvSpPr>
        <p:spPr bwMode="auto">
          <a:xfrm>
            <a:off x="2787650" y="1958975"/>
            <a:ext cx="1098550" cy="457200"/>
          </a:xfrm>
          <a:prstGeom prst="rect">
            <a:avLst/>
          </a:prstGeom>
          <a:noFill/>
          <a:ln w="9525">
            <a:noFill/>
            <a:miter lim="800000"/>
            <a:headEnd/>
            <a:tailEnd/>
          </a:ln>
        </p:spPr>
        <p:txBody>
          <a:bodyPr wrap="none" anchor="ctr">
            <a:prstTxWarp prst="textNoShape">
              <a:avLst/>
            </a:prstTxWarp>
            <a:spAutoFit/>
          </a:bodyPr>
          <a:lstStyle/>
          <a:p>
            <a:pPr algn="l"/>
            <a:r>
              <a:rPr lang="en-US" sz="2400">
                <a:solidFill>
                  <a:schemeClr val="tx1"/>
                </a:solidFill>
                <a:latin typeface="Times New Roman" charset="0"/>
              </a:rPr>
              <a:t>	</a:t>
            </a:r>
          </a:p>
        </p:txBody>
      </p:sp>
      <p:pic>
        <p:nvPicPr>
          <p:cNvPr id="50180" name="Picture 5" descr="aStarT4"/>
          <p:cNvPicPr>
            <a:picLocks noChangeAspect="1" noChangeArrowheads="1"/>
          </p:cNvPicPr>
          <p:nvPr/>
        </p:nvPicPr>
        <p:blipFill>
          <a:blip r:embed="rId3"/>
          <a:srcRect/>
          <a:stretch>
            <a:fillRect/>
          </a:stretch>
        </p:blipFill>
        <p:spPr bwMode="auto">
          <a:xfrm>
            <a:off x="152400" y="2286000"/>
            <a:ext cx="5349875" cy="3836988"/>
          </a:xfrm>
          <a:prstGeom prst="rect">
            <a:avLst/>
          </a:prstGeom>
          <a:noFill/>
          <a:ln w="9525">
            <a:noFill/>
            <a:miter lim="800000"/>
            <a:headEnd/>
            <a:tailEnd/>
          </a:ln>
        </p:spPr>
      </p:pic>
      <p:sp>
        <p:nvSpPr>
          <p:cNvPr id="50181" name="Text Box 6"/>
          <p:cNvSpPr txBox="1">
            <a:spLocks noChangeArrowheads="1"/>
          </p:cNvSpPr>
          <p:nvPr/>
        </p:nvSpPr>
        <p:spPr bwMode="auto">
          <a:xfrm>
            <a:off x="3352800" y="4572000"/>
            <a:ext cx="420688" cy="519113"/>
          </a:xfrm>
          <a:prstGeom prst="rect">
            <a:avLst/>
          </a:prstGeom>
          <a:noFill/>
          <a:ln w="9525">
            <a:noFill/>
            <a:miter lim="800000"/>
            <a:headEnd/>
            <a:tailEnd/>
          </a:ln>
        </p:spPr>
        <p:txBody>
          <a:bodyPr wrap="none">
            <a:prstTxWarp prst="textNoShape">
              <a:avLst/>
            </a:prstTxWarp>
            <a:spAutoFit/>
          </a:bodyPr>
          <a:lstStyle/>
          <a:p>
            <a:r>
              <a:rPr lang="en-US" sz="2800"/>
              <a:t>S</a:t>
            </a:r>
          </a:p>
        </p:txBody>
      </p:sp>
      <p:sp>
        <p:nvSpPr>
          <p:cNvPr id="50182" name="Line 7"/>
          <p:cNvSpPr>
            <a:spLocks noChangeShapeType="1"/>
          </p:cNvSpPr>
          <p:nvPr/>
        </p:nvSpPr>
        <p:spPr bwMode="auto">
          <a:xfrm flipH="1" flipV="1">
            <a:off x="2209800" y="4191000"/>
            <a:ext cx="1143000" cy="609600"/>
          </a:xfrm>
          <a:prstGeom prst="line">
            <a:avLst/>
          </a:prstGeom>
          <a:noFill/>
          <a:ln w="9525">
            <a:solidFill>
              <a:schemeClr val="tx2"/>
            </a:solidFill>
            <a:round/>
            <a:headEnd/>
            <a:tailEnd type="triangle" w="med" len="med"/>
          </a:ln>
        </p:spPr>
        <p:txBody>
          <a:bodyPr anchor="ctr">
            <a:prstTxWarp prst="textNoShape">
              <a:avLst/>
            </a:prstTxWarp>
          </a:bodyPr>
          <a:lstStyle/>
          <a:p>
            <a:endParaRPr lang="en-US"/>
          </a:p>
        </p:txBody>
      </p:sp>
      <p:sp>
        <p:nvSpPr>
          <p:cNvPr id="50183" name="Text Box 8"/>
          <p:cNvSpPr txBox="1">
            <a:spLocks noChangeArrowheads="1"/>
          </p:cNvSpPr>
          <p:nvPr/>
        </p:nvSpPr>
        <p:spPr bwMode="auto">
          <a:xfrm>
            <a:off x="5791200" y="4495800"/>
            <a:ext cx="3048000" cy="1552575"/>
          </a:xfrm>
          <a:prstGeom prst="rect">
            <a:avLst/>
          </a:prstGeom>
          <a:noFill/>
          <a:ln w="9525">
            <a:noFill/>
            <a:miter lim="800000"/>
            <a:headEnd/>
            <a:tailEnd/>
          </a:ln>
        </p:spPr>
        <p:txBody>
          <a:bodyPr>
            <a:prstTxWarp prst="textNoShape">
              <a:avLst/>
            </a:prstTxWarp>
            <a:spAutoFit/>
          </a:bodyPr>
          <a:lstStyle/>
          <a:p>
            <a:r>
              <a:rPr lang="en-US" sz="2400">
                <a:solidFill>
                  <a:schemeClr val="tx1"/>
                </a:solidFill>
              </a:rPr>
              <a:t>Calculate G to reach here, for e.g., after passed through S</a:t>
            </a:r>
          </a:p>
          <a:p>
            <a:r>
              <a:rPr lang="en-US" sz="2400">
                <a:solidFill>
                  <a:schemeClr val="tx1"/>
                </a:solidFill>
              </a:rPr>
              <a:t>(G=10+10=20)</a:t>
            </a:r>
          </a:p>
        </p:txBody>
      </p:sp>
      <p:sp>
        <p:nvSpPr>
          <p:cNvPr id="50184" name="Line 10"/>
          <p:cNvSpPr>
            <a:spLocks noChangeShapeType="1"/>
          </p:cNvSpPr>
          <p:nvPr/>
        </p:nvSpPr>
        <p:spPr bwMode="auto">
          <a:xfrm flipH="1" flipV="1">
            <a:off x="2209800" y="4800600"/>
            <a:ext cx="3429000" cy="1066800"/>
          </a:xfrm>
          <a:prstGeom prst="line">
            <a:avLst/>
          </a:prstGeom>
          <a:noFill/>
          <a:ln w="9525">
            <a:solidFill>
              <a:schemeClr val="tx1"/>
            </a:solidFill>
            <a:round/>
            <a:headEnd/>
            <a:tailEnd type="triangle" w="med" len="med"/>
          </a:ln>
        </p:spPr>
        <p:txBody>
          <a:bodyPr anchor="ctr">
            <a:prstTxWarp prst="textNoShape">
              <a:avLst/>
            </a:prstTxWarp>
          </a:bodyPr>
          <a:lstStyle/>
          <a:p>
            <a:endParaRPr lang="en-US"/>
          </a:p>
        </p:txBody>
      </p:sp>
      <p:sp>
        <p:nvSpPr>
          <p:cNvPr id="50185" name="Freeform 18"/>
          <p:cNvSpPr>
            <a:spLocks/>
          </p:cNvSpPr>
          <p:nvPr/>
        </p:nvSpPr>
        <p:spPr bwMode="auto">
          <a:xfrm flipV="1">
            <a:off x="1219200" y="4191000"/>
            <a:ext cx="762000" cy="762000"/>
          </a:xfrm>
          <a:custGeom>
            <a:avLst/>
            <a:gdLst>
              <a:gd name="T0" fmla="*/ 0 w 480"/>
              <a:gd name="T1" fmla="*/ 762000 h 432"/>
              <a:gd name="T2" fmla="*/ 762000 w 480"/>
              <a:gd name="T3" fmla="*/ 762000 h 432"/>
              <a:gd name="T4" fmla="*/ 762000 w 480"/>
              <a:gd name="T5" fmla="*/ 0 h 432"/>
              <a:gd name="T6" fmla="*/ 0 60000 65536"/>
              <a:gd name="T7" fmla="*/ 0 60000 65536"/>
              <a:gd name="T8" fmla="*/ 0 60000 65536"/>
              <a:gd name="T9" fmla="*/ 0 w 480"/>
              <a:gd name="T10" fmla="*/ 0 h 432"/>
              <a:gd name="T11" fmla="*/ 480 w 480"/>
              <a:gd name="T12" fmla="*/ 432 h 432"/>
            </a:gdLst>
            <a:ahLst/>
            <a:cxnLst>
              <a:cxn ang="T6">
                <a:pos x="T0" y="T1"/>
              </a:cxn>
              <a:cxn ang="T7">
                <a:pos x="T2" y="T3"/>
              </a:cxn>
              <a:cxn ang="T8">
                <a:pos x="T4" y="T5"/>
              </a:cxn>
            </a:cxnLst>
            <a:rect l="T9" t="T10" r="T11" b="T12"/>
            <a:pathLst>
              <a:path w="480" h="432">
                <a:moveTo>
                  <a:pt x="0" y="432"/>
                </a:moveTo>
                <a:lnTo>
                  <a:pt x="480" y="432"/>
                </a:lnTo>
                <a:lnTo>
                  <a:pt x="480" y="0"/>
                </a:lnTo>
              </a:path>
            </a:pathLst>
          </a:custGeom>
          <a:noFill/>
          <a:ln w="38100">
            <a:solidFill>
              <a:srgbClr val="FF3399"/>
            </a:solidFill>
            <a:round/>
            <a:headEnd/>
            <a:tailEnd type="triangle" w="med" len="med"/>
          </a:ln>
        </p:spPr>
        <p:txBody>
          <a:bodyPr anchor="ctr">
            <a:prstTxWarp prst="textNoShape">
              <a:avLst/>
            </a:prstTxWarp>
          </a:bodyPr>
          <a:lstStyle/>
          <a:p>
            <a:endParaRPr lang="en-US"/>
          </a:p>
        </p:txBody>
      </p:sp>
      <p:sp>
        <p:nvSpPr>
          <p:cNvPr id="50186" name="Text Box 19"/>
          <p:cNvSpPr txBox="1">
            <a:spLocks noChangeArrowheads="1"/>
          </p:cNvSpPr>
          <p:nvPr/>
        </p:nvSpPr>
        <p:spPr bwMode="auto">
          <a:xfrm>
            <a:off x="1066800" y="3810000"/>
            <a:ext cx="557213" cy="762000"/>
          </a:xfrm>
          <a:prstGeom prst="rect">
            <a:avLst/>
          </a:prstGeom>
          <a:noFill/>
          <a:ln w="9525">
            <a:noFill/>
            <a:miter lim="800000"/>
            <a:headEnd/>
            <a:tailEnd/>
          </a:ln>
        </p:spPr>
        <p:txBody>
          <a:bodyPr wrap="none">
            <a:prstTxWarp prst="textNoShape">
              <a:avLst/>
            </a:prstTxWarp>
            <a:spAutoFit/>
          </a:bodyPr>
          <a:lstStyle/>
          <a:p>
            <a:r>
              <a:rPr lang="en-US"/>
              <a:t>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2800">
                <a:ea typeface="ＭＳ Ｐゴシック" charset="-128"/>
                <a:cs typeface="ＭＳ Ｐゴシック" charset="-128"/>
              </a:rPr>
              <a:t>…and see if this path (A</a:t>
            </a:r>
            <a:r>
              <a:rPr lang="en-US" sz="2800">
                <a:ea typeface="ＭＳ Ｐゴシック" charset="-128"/>
                <a:cs typeface="ＭＳ Ｐゴシック" charset="-128"/>
                <a:sym typeface="Wingdings" charset="2"/>
              </a:rPr>
              <a:t>SXi)</a:t>
            </a:r>
            <a:r>
              <a:rPr lang="en-US" sz="2800">
                <a:ea typeface="ＭＳ Ｐゴシック" charset="-128"/>
                <a:cs typeface="ＭＳ Ｐゴシック" charset="-128"/>
              </a:rPr>
              <a:t> is better than the previous ones (A</a:t>
            </a:r>
            <a:r>
              <a:rPr lang="en-US" sz="2800">
                <a:ea typeface="ＭＳ Ｐゴシック" charset="-128"/>
                <a:cs typeface="ＭＳ Ｐゴシック" charset="-128"/>
                <a:sym typeface="Wingdings" charset="2"/>
              </a:rPr>
              <a:t>Xi)</a:t>
            </a:r>
            <a:r>
              <a:rPr lang="en-US" sz="2800">
                <a:ea typeface="ＭＳ Ｐゴシック" charset="-128"/>
                <a:cs typeface="ＭＳ Ｐゴシック" charset="-128"/>
              </a:rPr>
              <a:t>.</a:t>
            </a:r>
          </a:p>
        </p:txBody>
      </p:sp>
      <p:sp>
        <p:nvSpPr>
          <p:cNvPr id="52227" name="Rectangle 4"/>
          <p:cNvSpPr>
            <a:spLocks noChangeArrowheads="1"/>
          </p:cNvSpPr>
          <p:nvPr/>
        </p:nvSpPr>
        <p:spPr bwMode="auto">
          <a:xfrm>
            <a:off x="2787650" y="1958975"/>
            <a:ext cx="1098550" cy="457200"/>
          </a:xfrm>
          <a:prstGeom prst="rect">
            <a:avLst/>
          </a:prstGeom>
          <a:noFill/>
          <a:ln w="9525">
            <a:noFill/>
            <a:miter lim="800000"/>
            <a:headEnd/>
            <a:tailEnd/>
          </a:ln>
        </p:spPr>
        <p:txBody>
          <a:bodyPr wrap="none" anchor="ctr">
            <a:prstTxWarp prst="textNoShape">
              <a:avLst/>
            </a:prstTxWarp>
            <a:spAutoFit/>
          </a:bodyPr>
          <a:lstStyle/>
          <a:p>
            <a:pPr algn="l"/>
            <a:r>
              <a:rPr lang="en-US" sz="2400">
                <a:solidFill>
                  <a:schemeClr val="tx1"/>
                </a:solidFill>
                <a:latin typeface="Times New Roman" charset="0"/>
              </a:rPr>
              <a:t>	</a:t>
            </a:r>
          </a:p>
        </p:txBody>
      </p:sp>
      <p:pic>
        <p:nvPicPr>
          <p:cNvPr id="52228" name="Picture 5" descr="aStarT4"/>
          <p:cNvPicPr>
            <a:picLocks noChangeAspect="1" noChangeArrowheads="1"/>
          </p:cNvPicPr>
          <p:nvPr/>
        </p:nvPicPr>
        <p:blipFill>
          <a:blip r:embed="rId3"/>
          <a:srcRect/>
          <a:stretch>
            <a:fillRect/>
          </a:stretch>
        </p:blipFill>
        <p:spPr bwMode="auto">
          <a:xfrm>
            <a:off x="152400" y="2286000"/>
            <a:ext cx="5349875" cy="3836988"/>
          </a:xfrm>
          <a:prstGeom prst="rect">
            <a:avLst/>
          </a:prstGeom>
          <a:noFill/>
          <a:ln w="9525">
            <a:noFill/>
            <a:miter lim="800000"/>
            <a:headEnd/>
            <a:tailEnd/>
          </a:ln>
        </p:spPr>
      </p:pic>
      <p:sp>
        <p:nvSpPr>
          <p:cNvPr id="52229" name="Text Box 6"/>
          <p:cNvSpPr txBox="1">
            <a:spLocks noChangeArrowheads="1"/>
          </p:cNvSpPr>
          <p:nvPr/>
        </p:nvSpPr>
        <p:spPr bwMode="auto">
          <a:xfrm>
            <a:off x="2667000" y="1524000"/>
            <a:ext cx="420688" cy="519113"/>
          </a:xfrm>
          <a:prstGeom prst="rect">
            <a:avLst/>
          </a:prstGeom>
          <a:noFill/>
          <a:ln w="9525">
            <a:noFill/>
            <a:miter lim="800000"/>
            <a:headEnd/>
            <a:tailEnd/>
          </a:ln>
        </p:spPr>
        <p:txBody>
          <a:bodyPr wrap="none">
            <a:prstTxWarp prst="textNoShape">
              <a:avLst/>
            </a:prstTxWarp>
            <a:spAutoFit/>
          </a:bodyPr>
          <a:lstStyle/>
          <a:p>
            <a:r>
              <a:rPr lang="en-US" sz="2800"/>
              <a:t>S</a:t>
            </a:r>
          </a:p>
        </p:txBody>
      </p:sp>
      <p:sp>
        <p:nvSpPr>
          <p:cNvPr id="52230" name="Line 7"/>
          <p:cNvSpPr>
            <a:spLocks noChangeShapeType="1"/>
          </p:cNvSpPr>
          <p:nvPr/>
        </p:nvSpPr>
        <p:spPr bwMode="auto">
          <a:xfrm flipH="1">
            <a:off x="2209800" y="2057400"/>
            <a:ext cx="533400" cy="2133600"/>
          </a:xfrm>
          <a:prstGeom prst="line">
            <a:avLst/>
          </a:prstGeom>
          <a:noFill/>
          <a:ln w="9525">
            <a:solidFill>
              <a:schemeClr val="tx2"/>
            </a:solidFill>
            <a:round/>
            <a:headEnd/>
            <a:tailEnd type="triangle" w="med" len="med"/>
          </a:ln>
        </p:spPr>
        <p:txBody>
          <a:bodyPr anchor="ctr">
            <a:prstTxWarp prst="textNoShape">
              <a:avLst/>
            </a:prstTxWarp>
          </a:bodyPr>
          <a:lstStyle/>
          <a:p>
            <a:endParaRPr lang="en-US"/>
          </a:p>
        </p:txBody>
      </p:sp>
      <p:sp>
        <p:nvSpPr>
          <p:cNvPr id="52231" name="Text Box 8"/>
          <p:cNvSpPr txBox="1">
            <a:spLocks noChangeArrowheads="1"/>
          </p:cNvSpPr>
          <p:nvPr/>
        </p:nvSpPr>
        <p:spPr bwMode="auto">
          <a:xfrm>
            <a:off x="5181600" y="1219200"/>
            <a:ext cx="3773488" cy="822325"/>
          </a:xfrm>
          <a:prstGeom prst="rect">
            <a:avLst/>
          </a:prstGeom>
          <a:noFill/>
          <a:ln w="9525">
            <a:noFill/>
            <a:miter lim="800000"/>
            <a:headEnd/>
            <a:tailEnd/>
          </a:ln>
        </p:spPr>
        <p:txBody>
          <a:bodyPr>
            <a:prstTxWarp prst="textNoShape">
              <a:avLst/>
            </a:prstTxWarp>
            <a:spAutoFit/>
          </a:bodyPr>
          <a:lstStyle/>
          <a:p>
            <a:r>
              <a:rPr lang="en-US" sz="2400">
                <a:solidFill>
                  <a:schemeClr val="tx1"/>
                </a:solidFill>
              </a:rPr>
              <a:t>G for path A to S to here (G=10+10=20)</a:t>
            </a:r>
          </a:p>
        </p:txBody>
      </p:sp>
      <p:sp>
        <p:nvSpPr>
          <p:cNvPr id="52232" name="Line 9"/>
          <p:cNvSpPr>
            <a:spLocks noChangeShapeType="1"/>
          </p:cNvSpPr>
          <p:nvPr/>
        </p:nvSpPr>
        <p:spPr bwMode="auto">
          <a:xfrm flipH="1">
            <a:off x="2209800" y="1600200"/>
            <a:ext cx="3048000" cy="3200400"/>
          </a:xfrm>
          <a:prstGeom prst="line">
            <a:avLst/>
          </a:prstGeom>
          <a:noFill/>
          <a:ln w="9525">
            <a:solidFill>
              <a:schemeClr val="tx1"/>
            </a:solidFill>
            <a:round/>
            <a:headEnd/>
            <a:tailEnd type="triangle" w="med" len="med"/>
          </a:ln>
        </p:spPr>
        <p:txBody>
          <a:bodyPr anchor="ctr">
            <a:prstTxWarp prst="textNoShape">
              <a:avLst/>
            </a:prstTxWarp>
          </a:bodyPr>
          <a:lstStyle/>
          <a:p>
            <a:endParaRPr lang="en-US"/>
          </a:p>
        </p:txBody>
      </p:sp>
      <p:sp>
        <p:nvSpPr>
          <p:cNvPr id="52233" name="Line 11"/>
          <p:cNvSpPr>
            <a:spLocks noChangeShapeType="1"/>
          </p:cNvSpPr>
          <p:nvPr/>
        </p:nvSpPr>
        <p:spPr bwMode="auto">
          <a:xfrm>
            <a:off x="1371600" y="4267200"/>
            <a:ext cx="609600" cy="533400"/>
          </a:xfrm>
          <a:prstGeom prst="line">
            <a:avLst/>
          </a:prstGeom>
          <a:noFill/>
          <a:ln w="38100">
            <a:solidFill>
              <a:srgbClr val="FF3399"/>
            </a:solidFill>
            <a:round/>
            <a:headEnd/>
            <a:tailEnd type="triangle" w="med" len="med"/>
          </a:ln>
        </p:spPr>
        <p:txBody>
          <a:bodyPr anchor="ctr">
            <a:prstTxWarp prst="textNoShape">
              <a:avLst/>
            </a:prstTxWarp>
          </a:bodyPr>
          <a:lstStyle/>
          <a:p>
            <a:endParaRPr lang="en-US"/>
          </a:p>
        </p:txBody>
      </p:sp>
      <p:sp>
        <p:nvSpPr>
          <p:cNvPr id="52234" name="Text Box 12"/>
          <p:cNvSpPr txBox="1">
            <a:spLocks noChangeArrowheads="1"/>
          </p:cNvSpPr>
          <p:nvPr/>
        </p:nvSpPr>
        <p:spPr bwMode="auto">
          <a:xfrm>
            <a:off x="5622925" y="2611438"/>
            <a:ext cx="184150" cy="762000"/>
          </a:xfrm>
          <a:prstGeom prst="rect">
            <a:avLst/>
          </a:prstGeom>
          <a:noFill/>
          <a:ln w="9525">
            <a:noFill/>
            <a:miter lim="800000"/>
            <a:headEnd/>
            <a:tailEnd/>
          </a:ln>
        </p:spPr>
        <p:txBody>
          <a:bodyPr wrap="none">
            <a:prstTxWarp prst="textNoShape">
              <a:avLst/>
            </a:prstTxWarp>
            <a:spAutoFit/>
          </a:bodyPr>
          <a:lstStyle/>
          <a:p>
            <a:endParaRPr lang="en-US"/>
          </a:p>
        </p:txBody>
      </p:sp>
      <p:sp>
        <p:nvSpPr>
          <p:cNvPr id="52235" name="Text Box 13"/>
          <p:cNvSpPr txBox="1">
            <a:spLocks noChangeArrowheads="1"/>
          </p:cNvSpPr>
          <p:nvPr/>
        </p:nvSpPr>
        <p:spPr bwMode="auto">
          <a:xfrm>
            <a:off x="5257800" y="2105025"/>
            <a:ext cx="3773488" cy="1552575"/>
          </a:xfrm>
          <a:prstGeom prst="rect">
            <a:avLst/>
          </a:prstGeom>
          <a:noFill/>
          <a:ln w="9525">
            <a:noFill/>
            <a:miter lim="800000"/>
            <a:headEnd/>
            <a:tailEnd/>
          </a:ln>
        </p:spPr>
        <p:txBody>
          <a:bodyPr>
            <a:prstTxWarp prst="textNoShape">
              <a:avLst/>
            </a:prstTxWarp>
            <a:spAutoFit/>
          </a:bodyPr>
          <a:lstStyle/>
          <a:p>
            <a:r>
              <a:rPr lang="en-US" sz="2400">
                <a:solidFill>
                  <a:srgbClr val="FFCC66"/>
                </a:solidFill>
              </a:rPr>
              <a:t>Compare against</a:t>
            </a:r>
          </a:p>
          <a:p>
            <a:r>
              <a:rPr lang="en-US" sz="2400">
                <a:solidFill>
                  <a:srgbClr val="FFCC66"/>
                </a:solidFill>
              </a:rPr>
              <a:t>previous path that was already on the TODO list: (G=14)</a:t>
            </a:r>
          </a:p>
        </p:txBody>
      </p:sp>
      <p:sp>
        <p:nvSpPr>
          <p:cNvPr id="52236" name="Line 14"/>
          <p:cNvSpPr>
            <a:spLocks noChangeShapeType="1"/>
          </p:cNvSpPr>
          <p:nvPr/>
        </p:nvSpPr>
        <p:spPr bwMode="auto">
          <a:xfrm flipH="1">
            <a:off x="1981200" y="3048000"/>
            <a:ext cx="3200400" cy="2133600"/>
          </a:xfrm>
          <a:prstGeom prst="line">
            <a:avLst/>
          </a:prstGeom>
          <a:noFill/>
          <a:ln w="9525">
            <a:solidFill>
              <a:srgbClr val="FFCC66"/>
            </a:solidFill>
            <a:round/>
            <a:headEnd/>
            <a:tailEnd type="triangle" w="med" len="med"/>
          </a:ln>
        </p:spPr>
        <p:txBody>
          <a:bodyPr anchor="ctr">
            <a:prstTxWarp prst="textNoShape">
              <a:avLst/>
            </a:prstTxWarp>
          </a:bodyPr>
          <a:lstStyle/>
          <a:p>
            <a:endParaRPr lang="en-US"/>
          </a:p>
        </p:txBody>
      </p:sp>
      <p:sp>
        <p:nvSpPr>
          <p:cNvPr id="162831" name="Text Box 15"/>
          <p:cNvSpPr txBox="1">
            <a:spLocks noChangeArrowheads="1"/>
          </p:cNvSpPr>
          <p:nvPr/>
        </p:nvSpPr>
        <p:spPr bwMode="auto">
          <a:xfrm>
            <a:off x="5638800" y="3946525"/>
            <a:ext cx="3429000" cy="2225675"/>
          </a:xfrm>
          <a:prstGeom prst="rect">
            <a:avLst/>
          </a:prstGeom>
          <a:noFill/>
          <a:ln w="9525">
            <a:noFill/>
            <a:miter lim="800000"/>
            <a:headEnd/>
            <a:tailEnd/>
          </a:ln>
          <a:effectLst/>
        </p:spPr>
        <p:txBody>
          <a:bodyPr>
            <a:prstTxWarp prst="textNoShape">
              <a:avLst/>
            </a:prstTxWarp>
            <a:spAutoFit/>
          </a:bodyPr>
          <a:lstStyle/>
          <a:p>
            <a:pPr algn="l">
              <a:defRPr/>
            </a:pPr>
            <a:r>
              <a:rPr lang="en-US" sz="2000" dirty="0">
                <a:solidFill>
                  <a:schemeClr val="accent1">
                    <a:lumMod val="20000"/>
                    <a:lumOff val="80000"/>
                  </a:schemeClr>
                </a:solidFill>
                <a:latin typeface="Arial" pitchFamily="-107" charset="0"/>
              </a:rPr>
              <a:t>Answer for this case is:</a:t>
            </a:r>
          </a:p>
          <a:p>
            <a:pPr algn="l">
              <a:defRPr/>
            </a:pPr>
            <a:r>
              <a:rPr lang="en-US" sz="2000" dirty="0" err="1">
                <a:solidFill>
                  <a:schemeClr val="accent1">
                    <a:lumMod val="20000"/>
                    <a:lumOff val="80000"/>
                  </a:schemeClr>
                </a:solidFill>
                <a:latin typeface="Arial" pitchFamily="-107" charset="0"/>
              </a:rPr>
              <a:t>A</a:t>
            </a:r>
            <a:r>
              <a:rPr lang="en-US" sz="2000" dirty="0" err="1">
                <a:solidFill>
                  <a:schemeClr val="accent1">
                    <a:lumMod val="20000"/>
                    <a:lumOff val="80000"/>
                  </a:schemeClr>
                </a:solidFill>
                <a:latin typeface="Arial" pitchFamily="-107" charset="0"/>
                <a:sym typeface="Wingdings" pitchFamily="-107" charset="2"/>
              </a:rPr>
              <a:t>SXi</a:t>
            </a:r>
            <a:r>
              <a:rPr lang="en-US" sz="2000" dirty="0">
                <a:solidFill>
                  <a:schemeClr val="accent1">
                    <a:lumMod val="20000"/>
                    <a:lumOff val="80000"/>
                  </a:schemeClr>
                </a:solidFill>
                <a:latin typeface="Arial" pitchFamily="-107" charset="0"/>
                <a:sym typeface="Wingdings" pitchFamily="-107" charset="2"/>
              </a:rPr>
              <a:t> is more costly than </a:t>
            </a:r>
            <a:r>
              <a:rPr lang="en-US" sz="2000" dirty="0" err="1">
                <a:solidFill>
                  <a:schemeClr val="accent1">
                    <a:lumMod val="20000"/>
                    <a:lumOff val="80000"/>
                  </a:schemeClr>
                </a:solidFill>
                <a:latin typeface="Arial" pitchFamily="-107" charset="0"/>
                <a:sym typeface="Wingdings" pitchFamily="-107" charset="2"/>
              </a:rPr>
              <a:t>AXi</a:t>
            </a:r>
            <a:r>
              <a:rPr lang="en-US" sz="2000" dirty="0">
                <a:solidFill>
                  <a:schemeClr val="accent1">
                    <a:lumMod val="20000"/>
                    <a:lumOff val="80000"/>
                  </a:schemeClr>
                </a:solidFill>
                <a:latin typeface="Arial" pitchFamily="-107" charset="0"/>
                <a:sym typeface="Wingdings" pitchFamily="-107" charset="2"/>
              </a:rPr>
              <a:t>, so ignore the path </a:t>
            </a:r>
            <a:r>
              <a:rPr lang="en-US" sz="2000" dirty="0" err="1">
                <a:solidFill>
                  <a:schemeClr val="accent1">
                    <a:lumMod val="20000"/>
                    <a:lumOff val="80000"/>
                  </a:schemeClr>
                </a:solidFill>
                <a:latin typeface="Arial" pitchFamily="-107" charset="0"/>
              </a:rPr>
              <a:t>A</a:t>
            </a:r>
            <a:r>
              <a:rPr lang="en-US" sz="2000" dirty="0" err="1">
                <a:solidFill>
                  <a:schemeClr val="accent1">
                    <a:lumMod val="20000"/>
                    <a:lumOff val="80000"/>
                  </a:schemeClr>
                </a:solidFill>
                <a:latin typeface="Arial" pitchFamily="-107" charset="0"/>
                <a:sym typeface="Wingdings" pitchFamily="-107" charset="2"/>
              </a:rPr>
              <a:t>SXi</a:t>
            </a:r>
            <a:r>
              <a:rPr lang="en-US" sz="2000" dirty="0">
                <a:solidFill>
                  <a:schemeClr val="accent1">
                    <a:lumMod val="20000"/>
                    <a:lumOff val="80000"/>
                  </a:schemeClr>
                </a:solidFill>
                <a:latin typeface="Arial" pitchFamily="-107" charset="0"/>
                <a:sym typeface="Wingdings" pitchFamily="-107" charset="2"/>
              </a:rPr>
              <a:t> but keep </a:t>
            </a:r>
            <a:r>
              <a:rPr lang="en-US" sz="2000" dirty="0" err="1">
                <a:solidFill>
                  <a:schemeClr val="accent1">
                    <a:lumMod val="20000"/>
                    <a:lumOff val="80000"/>
                  </a:schemeClr>
                </a:solidFill>
                <a:latin typeface="Arial" pitchFamily="-107" charset="0"/>
                <a:sym typeface="Wingdings" pitchFamily="-107" charset="2"/>
              </a:rPr>
              <a:t>AXi</a:t>
            </a:r>
            <a:r>
              <a:rPr lang="en-US" sz="2000" dirty="0">
                <a:solidFill>
                  <a:schemeClr val="accent1">
                    <a:lumMod val="20000"/>
                    <a:lumOff val="80000"/>
                  </a:schemeClr>
                </a:solidFill>
                <a:latin typeface="Arial" pitchFamily="-107" charset="0"/>
                <a:sym typeface="Wingdings" pitchFamily="-107" charset="2"/>
              </a:rPr>
              <a:t> on the TODO list so that you can continue searching from there later.</a:t>
            </a:r>
          </a:p>
        </p:txBody>
      </p:sp>
      <p:sp>
        <p:nvSpPr>
          <p:cNvPr id="52238" name="Text Box 16"/>
          <p:cNvSpPr txBox="1">
            <a:spLocks noChangeArrowheads="1"/>
          </p:cNvSpPr>
          <p:nvPr/>
        </p:nvSpPr>
        <p:spPr bwMode="auto">
          <a:xfrm>
            <a:off x="990600" y="3810000"/>
            <a:ext cx="557213" cy="762000"/>
          </a:xfrm>
          <a:prstGeom prst="rect">
            <a:avLst/>
          </a:prstGeom>
          <a:noFill/>
          <a:ln w="9525">
            <a:noFill/>
            <a:miter lim="800000"/>
            <a:headEnd/>
            <a:tailEnd/>
          </a:ln>
        </p:spPr>
        <p:txBody>
          <a:bodyPr wrap="none">
            <a:prstTxWarp prst="textNoShape">
              <a:avLst/>
            </a:prstTxWarp>
            <a:spAutoFit/>
          </a:bodyPr>
          <a:lstStyle/>
          <a:p>
            <a:r>
              <a:rPr lang="en-US"/>
              <a:t>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2816225" y="1968500"/>
            <a:ext cx="1098550" cy="457200"/>
          </a:xfrm>
          <a:prstGeom prst="rect">
            <a:avLst/>
          </a:prstGeom>
          <a:noFill/>
          <a:ln w="9525">
            <a:noFill/>
            <a:miter lim="800000"/>
            <a:headEnd/>
            <a:tailEnd/>
          </a:ln>
        </p:spPr>
        <p:txBody>
          <a:bodyPr wrap="none" anchor="ctr">
            <a:prstTxWarp prst="textNoShape">
              <a:avLst/>
            </a:prstTxWarp>
            <a:spAutoFit/>
          </a:bodyPr>
          <a:lstStyle/>
          <a:p>
            <a:pPr algn="l"/>
            <a:r>
              <a:rPr lang="en-US" sz="2400">
                <a:solidFill>
                  <a:schemeClr val="tx1"/>
                </a:solidFill>
                <a:latin typeface="Times New Roman" charset="0"/>
              </a:rPr>
              <a:t>	</a:t>
            </a:r>
          </a:p>
        </p:txBody>
      </p:sp>
      <p:pic>
        <p:nvPicPr>
          <p:cNvPr id="54275" name="Picture 6" descr="aStarT5"/>
          <p:cNvPicPr>
            <a:picLocks noChangeAspect="1" noChangeArrowheads="1"/>
          </p:cNvPicPr>
          <p:nvPr/>
        </p:nvPicPr>
        <p:blipFill>
          <a:blip r:embed="rId3"/>
          <a:srcRect/>
          <a:stretch>
            <a:fillRect/>
          </a:stretch>
        </p:blipFill>
        <p:spPr bwMode="auto">
          <a:xfrm>
            <a:off x="1905000" y="1219200"/>
            <a:ext cx="5072063" cy="3608388"/>
          </a:xfrm>
          <a:prstGeom prst="rect">
            <a:avLst/>
          </a:prstGeom>
          <a:noFill/>
          <a:ln w="9525">
            <a:noFill/>
            <a:miter lim="800000"/>
            <a:headEnd/>
            <a:tailEnd/>
          </a:ln>
        </p:spPr>
      </p:pic>
      <p:sp>
        <p:nvSpPr>
          <p:cNvPr id="54276" name="Text Box 7"/>
          <p:cNvSpPr txBox="1">
            <a:spLocks noChangeArrowheads="1"/>
          </p:cNvSpPr>
          <p:nvPr/>
        </p:nvSpPr>
        <p:spPr bwMode="auto">
          <a:xfrm>
            <a:off x="5486400" y="3657600"/>
            <a:ext cx="1471613" cy="457200"/>
          </a:xfrm>
          <a:prstGeom prst="rect">
            <a:avLst/>
          </a:prstGeom>
          <a:noFill/>
          <a:ln w="9525">
            <a:noFill/>
            <a:miter lim="800000"/>
            <a:headEnd/>
            <a:tailEnd/>
          </a:ln>
        </p:spPr>
        <p:txBody>
          <a:bodyPr wrap="none">
            <a:prstTxWarp prst="textNoShape">
              <a:avLst/>
            </a:prstTxWarp>
            <a:spAutoFit/>
          </a:bodyPr>
          <a:lstStyle/>
          <a:p>
            <a:r>
              <a:rPr lang="en-US" sz="2400"/>
              <a:t>Pick an S</a:t>
            </a:r>
          </a:p>
        </p:txBody>
      </p:sp>
      <p:sp>
        <p:nvSpPr>
          <p:cNvPr id="54277" name="Line 8"/>
          <p:cNvSpPr>
            <a:spLocks noChangeShapeType="1"/>
          </p:cNvSpPr>
          <p:nvPr/>
        </p:nvSpPr>
        <p:spPr bwMode="auto">
          <a:xfrm flipH="1" flipV="1">
            <a:off x="3886200" y="3657600"/>
            <a:ext cx="1447800" cy="228600"/>
          </a:xfrm>
          <a:prstGeom prst="line">
            <a:avLst/>
          </a:prstGeom>
          <a:noFill/>
          <a:ln w="9525">
            <a:solidFill>
              <a:schemeClr val="tx2"/>
            </a:solidFill>
            <a:round/>
            <a:headEnd/>
            <a:tailEnd type="triangle" w="med" len="med"/>
          </a:ln>
        </p:spPr>
        <p:txBody>
          <a:bodyPr anchor="ctr">
            <a:prstTxWarp prst="textNoShape">
              <a:avLst/>
            </a:prstTxWarp>
          </a:bodyPr>
          <a:lstStyle/>
          <a:p>
            <a:endParaRPr lang="en-US"/>
          </a:p>
        </p:txBody>
      </p:sp>
      <p:sp>
        <p:nvSpPr>
          <p:cNvPr id="54278" name="Text Box 9"/>
          <p:cNvSpPr txBox="1">
            <a:spLocks noChangeArrowheads="1"/>
          </p:cNvSpPr>
          <p:nvPr/>
        </p:nvSpPr>
        <p:spPr bwMode="auto">
          <a:xfrm>
            <a:off x="914400" y="4495800"/>
            <a:ext cx="681038" cy="762000"/>
          </a:xfrm>
          <a:prstGeom prst="rect">
            <a:avLst/>
          </a:prstGeom>
          <a:noFill/>
          <a:ln w="9525">
            <a:noFill/>
            <a:miter lim="800000"/>
            <a:headEnd/>
            <a:tailEnd/>
          </a:ln>
        </p:spPr>
        <p:txBody>
          <a:bodyPr wrap="none">
            <a:prstTxWarp prst="textNoShape">
              <a:avLst/>
            </a:prstTxWarp>
            <a:spAutoFit/>
          </a:bodyPr>
          <a:lstStyle/>
          <a:p>
            <a:r>
              <a:rPr lang="en-US"/>
              <a:t>Xi</a:t>
            </a:r>
          </a:p>
        </p:txBody>
      </p:sp>
      <p:sp>
        <p:nvSpPr>
          <p:cNvPr id="54279" name="Line 11"/>
          <p:cNvSpPr>
            <a:spLocks noChangeShapeType="1"/>
          </p:cNvSpPr>
          <p:nvPr/>
        </p:nvSpPr>
        <p:spPr bwMode="auto">
          <a:xfrm flipV="1">
            <a:off x="1676400" y="3886200"/>
            <a:ext cx="1143000" cy="1143000"/>
          </a:xfrm>
          <a:prstGeom prst="line">
            <a:avLst/>
          </a:prstGeom>
          <a:noFill/>
          <a:ln w="9525">
            <a:solidFill>
              <a:schemeClr val="tx1"/>
            </a:solidFill>
            <a:round/>
            <a:headEnd/>
            <a:tailEnd type="triangle" w="med" len="med"/>
          </a:ln>
        </p:spPr>
        <p:txBody>
          <a:bodyPr anchor="ctr">
            <a:prstTxWarp prst="textNoShape">
              <a:avLst/>
            </a:prstTxWarp>
          </a:bodyPr>
          <a:lstStyle/>
          <a:p>
            <a:endParaRPr lang="en-US"/>
          </a:p>
        </p:txBody>
      </p:sp>
      <p:sp>
        <p:nvSpPr>
          <p:cNvPr id="54280" name="Line 12"/>
          <p:cNvSpPr>
            <a:spLocks noChangeShapeType="1"/>
          </p:cNvSpPr>
          <p:nvPr/>
        </p:nvSpPr>
        <p:spPr bwMode="auto">
          <a:xfrm flipV="1">
            <a:off x="2819400" y="4572000"/>
            <a:ext cx="228600" cy="838200"/>
          </a:xfrm>
          <a:prstGeom prst="line">
            <a:avLst/>
          </a:prstGeom>
          <a:noFill/>
          <a:ln w="9525">
            <a:solidFill>
              <a:schemeClr val="tx1"/>
            </a:solidFill>
            <a:round/>
            <a:headEnd/>
            <a:tailEnd type="triangle" w="med" len="med"/>
          </a:ln>
        </p:spPr>
        <p:txBody>
          <a:bodyPr anchor="ctr">
            <a:prstTxWarp prst="textNoShape">
              <a:avLst/>
            </a:prstTxWarp>
          </a:bodyPr>
          <a:lstStyle/>
          <a:p>
            <a:endParaRPr lang="en-US"/>
          </a:p>
        </p:txBody>
      </p:sp>
      <p:sp>
        <p:nvSpPr>
          <p:cNvPr id="54281" name="Line 13"/>
          <p:cNvSpPr>
            <a:spLocks noChangeShapeType="1"/>
          </p:cNvSpPr>
          <p:nvPr/>
        </p:nvSpPr>
        <p:spPr bwMode="auto">
          <a:xfrm flipV="1">
            <a:off x="2819400" y="4572000"/>
            <a:ext cx="914400" cy="838200"/>
          </a:xfrm>
          <a:prstGeom prst="line">
            <a:avLst/>
          </a:prstGeom>
          <a:noFill/>
          <a:ln w="9525">
            <a:solidFill>
              <a:schemeClr val="tx1"/>
            </a:solidFill>
            <a:round/>
            <a:headEnd/>
            <a:tailEnd type="triangle" w="med" len="med"/>
          </a:ln>
        </p:spPr>
        <p:txBody>
          <a:bodyPr anchor="ctr">
            <a:prstTxWarp prst="textNoShape">
              <a:avLst/>
            </a:prstTxWarp>
          </a:bodyPr>
          <a:lstStyle/>
          <a:p>
            <a:endParaRPr lang="en-US"/>
          </a:p>
        </p:txBody>
      </p:sp>
      <p:sp>
        <p:nvSpPr>
          <p:cNvPr id="54282" name="Text Box 14"/>
          <p:cNvSpPr txBox="1">
            <a:spLocks noChangeArrowheads="1"/>
          </p:cNvSpPr>
          <p:nvPr/>
        </p:nvSpPr>
        <p:spPr bwMode="auto">
          <a:xfrm>
            <a:off x="4606925" y="4876800"/>
            <a:ext cx="4537075" cy="1373188"/>
          </a:xfrm>
          <a:prstGeom prst="rect">
            <a:avLst/>
          </a:prstGeom>
          <a:noFill/>
          <a:ln w="9525">
            <a:noFill/>
            <a:miter lim="800000"/>
            <a:headEnd/>
            <a:tailEnd/>
          </a:ln>
        </p:spPr>
        <p:txBody>
          <a:bodyPr>
            <a:prstTxWarp prst="textNoShape">
              <a:avLst/>
            </a:prstTxWarp>
            <a:spAutoFit/>
          </a:bodyPr>
          <a:lstStyle/>
          <a:p>
            <a:r>
              <a:rPr lang="en-US" sz="2800">
                <a:solidFill>
                  <a:srgbClr val="FF3399"/>
                </a:solidFill>
              </a:rPr>
              <a:t>Lets say we disallow traveling across the corner of a wall</a:t>
            </a:r>
          </a:p>
        </p:txBody>
      </p:sp>
      <p:sp>
        <p:nvSpPr>
          <p:cNvPr id="54283" name="Line 15"/>
          <p:cNvSpPr>
            <a:spLocks noChangeShapeType="1"/>
          </p:cNvSpPr>
          <p:nvPr/>
        </p:nvSpPr>
        <p:spPr bwMode="auto">
          <a:xfrm flipH="1" flipV="1">
            <a:off x="4343400" y="4495800"/>
            <a:ext cx="838200" cy="838200"/>
          </a:xfrm>
          <a:prstGeom prst="line">
            <a:avLst/>
          </a:prstGeom>
          <a:noFill/>
          <a:ln w="9525">
            <a:solidFill>
              <a:srgbClr val="FF3399"/>
            </a:solidFill>
            <a:round/>
            <a:headEnd/>
            <a:tailEnd type="triangle" w="med" len="med"/>
          </a:ln>
        </p:spPr>
        <p:txBody>
          <a:bodyPr anchor="ctr">
            <a:prstTxWarp prst="textNoShape">
              <a:avLst/>
            </a:prstTxWarp>
          </a:bodyPr>
          <a:lstStyle/>
          <a:p>
            <a:endParaRPr lang="en-US"/>
          </a:p>
        </p:txBody>
      </p:sp>
      <p:sp>
        <p:nvSpPr>
          <p:cNvPr id="54284" name="Text Box 16"/>
          <p:cNvSpPr txBox="1">
            <a:spLocks noChangeArrowheads="1"/>
          </p:cNvSpPr>
          <p:nvPr/>
        </p:nvSpPr>
        <p:spPr bwMode="auto">
          <a:xfrm>
            <a:off x="1143000" y="5410200"/>
            <a:ext cx="2357438" cy="762000"/>
          </a:xfrm>
          <a:prstGeom prst="rect">
            <a:avLst/>
          </a:prstGeom>
          <a:noFill/>
          <a:ln w="9525">
            <a:noFill/>
            <a:miter lim="800000"/>
            <a:headEnd/>
            <a:tailEnd/>
          </a:ln>
        </p:spPr>
        <p:txBody>
          <a:bodyPr wrap="none">
            <a:prstTxWarp prst="textNoShape">
              <a:avLst/>
            </a:prstTxWarp>
            <a:spAutoFit/>
          </a:bodyPr>
          <a:lstStyle/>
          <a:p>
            <a:r>
              <a:rPr lang="en-US"/>
              <a:t>New Xi’s</a:t>
            </a:r>
          </a:p>
        </p:txBody>
      </p:sp>
      <p:sp>
        <p:nvSpPr>
          <p:cNvPr id="54285" name="Text Box 17"/>
          <p:cNvSpPr txBox="1">
            <a:spLocks noChangeArrowheads="1"/>
          </p:cNvSpPr>
          <p:nvPr/>
        </p:nvSpPr>
        <p:spPr bwMode="auto">
          <a:xfrm>
            <a:off x="4800600" y="1371600"/>
            <a:ext cx="4537075" cy="946150"/>
          </a:xfrm>
          <a:prstGeom prst="rect">
            <a:avLst/>
          </a:prstGeom>
          <a:noFill/>
          <a:ln w="9525">
            <a:noFill/>
            <a:miter lim="800000"/>
            <a:headEnd/>
            <a:tailEnd/>
          </a:ln>
        </p:spPr>
        <p:txBody>
          <a:bodyPr>
            <a:prstTxWarp prst="textNoShape">
              <a:avLst/>
            </a:prstTxWarp>
            <a:spAutoFit/>
          </a:bodyPr>
          <a:lstStyle/>
          <a:p>
            <a:r>
              <a:rPr lang="en-US" sz="2800">
                <a:solidFill>
                  <a:srgbClr val="FF3399"/>
                </a:solidFill>
              </a:rPr>
              <a:t>Ignore walls &amp;</a:t>
            </a:r>
          </a:p>
          <a:p>
            <a:r>
              <a:rPr lang="en-US" sz="2800">
                <a:solidFill>
                  <a:srgbClr val="FF3399"/>
                </a:solidFill>
              </a:rPr>
              <a:t>DONE list items</a:t>
            </a:r>
          </a:p>
        </p:txBody>
      </p:sp>
      <p:sp>
        <p:nvSpPr>
          <p:cNvPr id="54286" name="Line 18"/>
          <p:cNvSpPr>
            <a:spLocks noChangeShapeType="1"/>
          </p:cNvSpPr>
          <p:nvPr/>
        </p:nvSpPr>
        <p:spPr bwMode="auto">
          <a:xfrm flipH="1">
            <a:off x="4572000" y="2057400"/>
            <a:ext cx="1066800" cy="152400"/>
          </a:xfrm>
          <a:prstGeom prst="line">
            <a:avLst/>
          </a:prstGeom>
          <a:noFill/>
          <a:ln w="9525">
            <a:solidFill>
              <a:srgbClr val="FF3399"/>
            </a:solidFill>
            <a:round/>
            <a:headEnd/>
            <a:tailEnd type="triangle" w="med" len="med"/>
          </a:ln>
        </p:spPr>
        <p:txBody>
          <a:bodyPr anchor="ctr">
            <a:prstTxWarp prst="textNoShape">
              <a:avLst/>
            </a:prstTxWarp>
          </a:bodyPr>
          <a:lstStyle/>
          <a:p>
            <a:endParaRPr lang="en-US"/>
          </a:p>
        </p:txBody>
      </p:sp>
      <p:sp>
        <p:nvSpPr>
          <p:cNvPr id="54287" name="Line 19"/>
          <p:cNvSpPr>
            <a:spLocks noChangeShapeType="1"/>
          </p:cNvSpPr>
          <p:nvPr/>
        </p:nvSpPr>
        <p:spPr bwMode="auto">
          <a:xfrm flipH="1">
            <a:off x="3886200" y="2057400"/>
            <a:ext cx="1752600" cy="838200"/>
          </a:xfrm>
          <a:prstGeom prst="line">
            <a:avLst/>
          </a:prstGeom>
          <a:noFill/>
          <a:ln w="9525">
            <a:solidFill>
              <a:srgbClr val="FF3399"/>
            </a:solidFill>
            <a:round/>
            <a:headEnd/>
            <a:tailEnd type="triangle" w="med" len="med"/>
          </a:ln>
        </p:spPr>
        <p:txBody>
          <a:bodyPr anchor="ctr">
            <a:prstTxWarp prst="textNoShape">
              <a:avLst/>
            </a:prstTxWarp>
          </a:bodyPr>
          <a:lstStyle/>
          <a:p>
            <a:endParaRPr lang="en-US"/>
          </a:p>
        </p:txBody>
      </p:sp>
      <p:sp>
        <p:nvSpPr>
          <p:cNvPr id="54288" name="Rectangle 2"/>
          <p:cNvSpPr>
            <a:spLocks noGrp="1" noChangeArrowheads="1"/>
          </p:cNvSpPr>
          <p:nvPr>
            <p:ph type="title"/>
          </p:nvPr>
        </p:nvSpPr>
        <p:spPr>
          <a:xfrm>
            <a:off x="0" y="76200"/>
            <a:ext cx="8991600" cy="1066800"/>
          </a:xfrm>
        </p:spPr>
        <p:txBody>
          <a:bodyPr/>
          <a:lstStyle/>
          <a:p>
            <a:r>
              <a:rPr lang="en-US" sz="2000">
                <a:ea typeface="ＭＳ Ｐゴシック" charset="-128"/>
                <a:cs typeface="ＭＳ Ｐゴシック" charset="-128"/>
              </a:rPr>
              <a:t>Now repeat the algorithm: Select node (S) with the smallest F in the TODO List, add to DONE List, and examine its adjacent squares (Xi). Add new Xi if not on TODO list.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ea typeface="ＭＳ Ｐゴシック" charset="-128"/>
                <a:cs typeface="ＭＳ Ｐゴシック" charset="-128"/>
              </a:rPr>
              <a:t>Repeat until Destination B is reached.</a:t>
            </a:r>
          </a:p>
        </p:txBody>
      </p:sp>
      <p:sp>
        <p:nvSpPr>
          <p:cNvPr id="56323" name="Rectangle 4"/>
          <p:cNvSpPr>
            <a:spLocks noChangeArrowheads="1"/>
          </p:cNvSpPr>
          <p:nvPr/>
        </p:nvSpPr>
        <p:spPr bwMode="auto">
          <a:xfrm>
            <a:off x="2563813" y="1716088"/>
            <a:ext cx="1098550" cy="457200"/>
          </a:xfrm>
          <a:prstGeom prst="rect">
            <a:avLst/>
          </a:prstGeom>
          <a:noFill/>
          <a:ln w="9525">
            <a:noFill/>
            <a:miter lim="800000"/>
            <a:headEnd/>
            <a:tailEnd/>
          </a:ln>
        </p:spPr>
        <p:txBody>
          <a:bodyPr wrap="none" anchor="ctr">
            <a:prstTxWarp prst="textNoShape">
              <a:avLst/>
            </a:prstTxWarp>
            <a:spAutoFit/>
          </a:bodyPr>
          <a:lstStyle/>
          <a:p>
            <a:pPr algn="l"/>
            <a:r>
              <a:rPr lang="en-US" sz="2400">
                <a:solidFill>
                  <a:schemeClr val="tx1"/>
                </a:solidFill>
                <a:latin typeface="Times New Roman" charset="0"/>
              </a:rPr>
              <a:t>	</a:t>
            </a:r>
          </a:p>
        </p:txBody>
      </p:sp>
      <p:pic>
        <p:nvPicPr>
          <p:cNvPr id="56324" name="Picture 6" descr="aStarT6"/>
          <p:cNvPicPr>
            <a:picLocks noChangeAspect="1" noChangeArrowheads="1"/>
          </p:cNvPicPr>
          <p:nvPr/>
        </p:nvPicPr>
        <p:blipFill>
          <a:blip r:embed="rId3"/>
          <a:srcRect/>
          <a:stretch>
            <a:fillRect/>
          </a:stretch>
        </p:blipFill>
        <p:spPr bwMode="auto">
          <a:xfrm>
            <a:off x="1371600" y="1371600"/>
            <a:ext cx="6019800" cy="4575175"/>
          </a:xfrm>
          <a:prstGeom prst="rect">
            <a:avLst/>
          </a:prstGeom>
          <a:noFill/>
          <a:ln w="9525">
            <a:noFill/>
            <a:miter lim="800000"/>
            <a:headEnd/>
            <a:tailEnd/>
          </a:ln>
        </p:spPr>
      </p:pic>
      <p:sp>
        <p:nvSpPr>
          <p:cNvPr id="56325" name="Text Box 7"/>
          <p:cNvSpPr txBox="1">
            <a:spLocks noChangeArrowheads="1"/>
          </p:cNvSpPr>
          <p:nvPr/>
        </p:nvSpPr>
        <p:spPr bwMode="auto">
          <a:xfrm>
            <a:off x="5424488" y="1087438"/>
            <a:ext cx="1798637" cy="762000"/>
          </a:xfrm>
          <a:prstGeom prst="rect">
            <a:avLst/>
          </a:prstGeom>
          <a:noFill/>
          <a:ln w="9525">
            <a:noFill/>
            <a:miter lim="800000"/>
            <a:headEnd/>
            <a:tailEnd/>
          </a:ln>
        </p:spPr>
        <p:txBody>
          <a:bodyPr wrap="none">
            <a:prstTxWarp prst="textNoShape">
              <a:avLst/>
            </a:prstTxWarp>
            <a:spAutoFit/>
          </a:bodyPr>
          <a:lstStyle/>
          <a:p>
            <a:r>
              <a:rPr lang="en-US">
                <a:solidFill>
                  <a:srgbClr val="00FF00"/>
                </a:solidFill>
              </a:rPr>
              <a:t>TODO</a:t>
            </a:r>
          </a:p>
        </p:txBody>
      </p:sp>
      <p:sp>
        <p:nvSpPr>
          <p:cNvPr id="56326" name="Text Box 8"/>
          <p:cNvSpPr txBox="1">
            <a:spLocks noChangeArrowheads="1"/>
          </p:cNvSpPr>
          <p:nvPr/>
        </p:nvSpPr>
        <p:spPr bwMode="auto">
          <a:xfrm>
            <a:off x="292100" y="5410200"/>
            <a:ext cx="1798638" cy="762000"/>
          </a:xfrm>
          <a:prstGeom prst="rect">
            <a:avLst/>
          </a:prstGeom>
          <a:noFill/>
          <a:ln w="9525">
            <a:noFill/>
            <a:miter lim="800000"/>
            <a:headEnd/>
            <a:tailEnd/>
          </a:ln>
        </p:spPr>
        <p:txBody>
          <a:bodyPr wrap="none">
            <a:prstTxWarp prst="textNoShape">
              <a:avLst/>
            </a:prstTxWarp>
            <a:spAutoFit/>
          </a:bodyPr>
          <a:lstStyle/>
          <a:p>
            <a:r>
              <a:rPr lang="en-US">
                <a:solidFill>
                  <a:srgbClr val="66FFFF"/>
                </a:solidFill>
              </a:rPr>
              <a:t>DONE</a:t>
            </a:r>
          </a:p>
        </p:txBody>
      </p:sp>
      <p:sp>
        <p:nvSpPr>
          <p:cNvPr id="56327" name="Line 9"/>
          <p:cNvSpPr>
            <a:spLocks noChangeShapeType="1"/>
          </p:cNvSpPr>
          <p:nvPr/>
        </p:nvSpPr>
        <p:spPr bwMode="auto">
          <a:xfrm flipH="1">
            <a:off x="4343400" y="1524000"/>
            <a:ext cx="1219200" cy="228600"/>
          </a:xfrm>
          <a:prstGeom prst="line">
            <a:avLst/>
          </a:prstGeom>
          <a:noFill/>
          <a:ln w="9525">
            <a:solidFill>
              <a:srgbClr val="00FF00"/>
            </a:solidFill>
            <a:round/>
            <a:headEnd/>
            <a:tailEnd type="triangle" w="med" len="med"/>
          </a:ln>
        </p:spPr>
        <p:txBody>
          <a:bodyPr anchor="ctr">
            <a:prstTxWarp prst="textNoShape">
              <a:avLst/>
            </a:prstTxWarp>
          </a:bodyPr>
          <a:lstStyle/>
          <a:p>
            <a:endParaRPr lang="en-US"/>
          </a:p>
        </p:txBody>
      </p:sp>
      <p:sp>
        <p:nvSpPr>
          <p:cNvPr id="56328" name="Line 10"/>
          <p:cNvSpPr>
            <a:spLocks noChangeShapeType="1"/>
          </p:cNvSpPr>
          <p:nvPr/>
        </p:nvSpPr>
        <p:spPr bwMode="auto">
          <a:xfrm flipV="1">
            <a:off x="2133600" y="4267200"/>
            <a:ext cx="1066800" cy="1447800"/>
          </a:xfrm>
          <a:prstGeom prst="line">
            <a:avLst/>
          </a:prstGeom>
          <a:noFill/>
          <a:ln w="9525">
            <a:solidFill>
              <a:srgbClr val="66FFFF"/>
            </a:solidFill>
            <a:round/>
            <a:headEnd/>
            <a:tailEnd type="triangle" w="med" len="med"/>
          </a:ln>
        </p:spPr>
        <p:txBody>
          <a:bodyPr anchor="ctr">
            <a:prstTxWarp prst="textNoShape">
              <a:avLst/>
            </a:prstTxWarp>
          </a:bodyPr>
          <a:lstStyle/>
          <a:p>
            <a:endParaRPr lang="en-US"/>
          </a:p>
        </p:txBody>
      </p:sp>
      <p:sp>
        <p:nvSpPr>
          <p:cNvPr id="56329" name="Rectangle 12"/>
          <p:cNvSpPr>
            <a:spLocks noChangeArrowheads="1"/>
          </p:cNvSpPr>
          <p:nvPr/>
        </p:nvSpPr>
        <p:spPr bwMode="auto">
          <a:xfrm>
            <a:off x="6249988" y="2057400"/>
            <a:ext cx="2574925" cy="519113"/>
          </a:xfrm>
          <a:prstGeom prst="rect">
            <a:avLst/>
          </a:prstGeom>
          <a:noFill/>
          <a:ln w="9525">
            <a:noFill/>
            <a:miter lim="800000"/>
            <a:headEnd/>
            <a:tailEnd/>
          </a:ln>
        </p:spPr>
        <p:txBody>
          <a:bodyPr wrap="none">
            <a:prstTxWarp prst="textNoShape">
              <a:avLst/>
            </a:prstTxWarp>
            <a:spAutoFit/>
          </a:bodyPr>
          <a:lstStyle/>
          <a:p>
            <a:r>
              <a:rPr lang="en-US" sz="2800" b="1"/>
              <a:t>Destination B</a:t>
            </a:r>
            <a:r>
              <a:rPr lang="en-US" sz="2800"/>
              <a:t> </a:t>
            </a:r>
          </a:p>
        </p:txBody>
      </p:sp>
      <p:sp>
        <p:nvSpPr>
          <p:cNvPr id="56330" name="Line 13"/>
          <p:cNvSpPr>
            <a:spLocks noChangeShapeType="1"/>
          </p:cNvSpPr>
          <p:nvPr/>
        </p:nvSpPr>
        <p:spPr bwMode="auto">
          <a:xfrm flipH="1">
            <a:off x="6400800" y="2590800"/>
            <a:ext cx="304800" cy="457200"/>
          </a:xfrm>
          <a:prstGeom prst="line">
            <a:avLst/>
          </a:prstGeom>
          <a:noFill/>
          <a:ln w="57150">
            <a:solidFill>
              <a:srgbClr val="FFCC66"/>
            </a:solidFill>
            <a:round/>
            <a:headEnd/>
            <a:tailEnd type="triangle" w="med" len="med"/>
          </a:ln>
        </p:spPr>
        <p:txBody>
          <a:bodyPr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ea typeface="ＭＳ Ｐゴシック" charset="-128"/>
                <a:cs typeface="ＭＳ Ｐゴシック" charset="-128"/>
              </a:rPr>
              <a:t>Mainstream AI techniques that have been applied to Games</a:t>
            </a:r>
          </a:p>
        </p:txBody>
      </p:sp>
      <p:sp>
        <p:nvSpPr>
          <p:cNvPr id="24579" name="Rectangle 3"/>
          <p:cNvSpPr>
            <a:spLocks noGrp="1" noChangeArrowheads="1"/>
          </p:cNvSpPr>
          <p:nvPr>
            <p:ph type="body" idx="1"/>
          </p:nvPr>
        </p:nvSpPr>
        <p:spPr>
          <a:xfrm>
            <a:off x="304800" y="1295400"/>
            <a:ext cx="5715000" cy="4572000"/>
          </a:xfrm>
        </p:spPr>
        <p:txBody>
          <a:bodyPr/>
          <a:lstStyle/>
          <a:p>
            <a:pPr>
              <a:lnSpc>
                <a:spcPct val="80000"/>
              </a:lnSpc>
            </a:pPr>
            <a:r>
              <a:rPr lang="en-US" sz="1600">
                <a:solidFill>
                  <a:srgbClr val="FFCC66"/>
                </a:solidFill>
                <a:ea typeface="ＭＳ Ｐゴシック" charset="-128"/>
                <a:cs typeface="ＭＳ Ｐゴシック" charset="-128"/>
              </a:rPr>
              <a:t>Planning Systems</a:t>
            </a:r>
            <a:r>
              <a:rPr lang="en-US" sz="1600">
                <a:ea typeface="ＭＳ Ｐゴシック" charset="-128"/>
                <a:cs typeface="ＭＳ Ｐゴシック" charset="-128"/>
              </a:rPr>
              <a:t> – used to determine the best set of tasks needed to go from a start state to an end state. Useful for organizing a collection of troops for a unified goal.</a:t>
            </a:r>
          </a:p>
          <a:p>
            <a:pPr>
              <a:lnSpc>
                <a:spcPct val="80000"/>
              </a:lnSpc>
            </a:pPr>
            <a:r>
              <a:rPr lang="en-US" sz="1600">
                <a:solidFill>
                  <a:srgbClr val="FFCC66"/>
                </a:solidFill>
                <a:ea typeface="ＭＳ Ｐゴシック" charset="-128"/>
                <a:cs typeface="ＭＳ Ｐゴシック" charset="-128"/>
              </a:rPr>
              <a:t>Mult-agent Systems</a:t>
            </a:r>
            <a:r>
              <a:rPr lang="en-US" sz="1600">
                <a:ea typeface="ＭＳ Ｐゴシック" charset="-128"/>
                <a:cs typeface="ＭＳ Ｐゴシック" charset="-128"/>
              </a:rPr>
              <a:t> – studies how emergent behavior can arise from the interaction of a number of cooperating agents with limited knowledge.</a:t>
            </a:r>
          </a:p>
          <a:p>
            <a:pPr>
              <a:lnSpc>
                <a:spcPct val="80000"/>
              </a:lnSpc>
            </a:pPr>
            <a:r>
              <a:rPr lang="en-US" sz="1600">
                <a:solidFill>
                  <a:schemeClr val="accent1"/>
                </a:solidFill>
                <a:ea typeface="ＭＳ Ｐゴシック" charset="-128"/>
                <a:cs typeface="ＭＳ Ｐゴシック" charset="-128"/>
              </a:rPr>
              <a:t>Agents are essentially individual FSMs with sensors.</a:t>
            </a:r>
          </a:p>
          <a:p>
            <a:pPr>
              <a:lnSpc>
                <a:spcPct val="80000"/>
              </a:lnSpc>
            </a:pPr>
            <a:r>
              <a:rPr lang="en-US" sz="1600">
                <a:solidFill>
                  <a:schemeClr val="accent1"/>
                </a:solidFill>
                <a:ea typeface="ＭＳ Ｐゴシック" charset="-128"/>
                <a:cs typeface="ＭＳ Ｐゴシック" charset="-128"/>
              </a:rPr>
              <a:t>NPCs are essentially modeled as Agents.</a:t>
            </a:r>
          </a:p>
          <a:p>
            <a:pPr>
              <a:lnSpc>
                <a:spcPct val="80000"/>
              </a:lnSpc>
            </a:pPr>
            <a:r>
              <a:rPr lang="en-US" sz="1600">
                <a:solidFill>
                  <a:srgbClr val="FFCC66"/>
                </a:solidFill>
                <a:ea typeface="ＭＳ Ｐゴシック" charset="-128"/>
                <a:cs typeface="ＭＳ Ｐゴシック" charset="-128"/>
              </a:rPr>
              <a:t>Artificial Life</a:t>
            </a:r>
            <a:r>
              <a:rPr lang="en-US" sz="1600">
                <a:ea typeface="ＭＳ Ｐゴシック" charset="-128"/>
                <a:cs typeface="ＭＳ Ｐゴシック" charset="-128"/>
              </a:rPr>
              <a:t> – multi-agent systems that attempt to use living systems to simulate AI agents. Used in games like SimCity, SimAnt, Spore.</a:t>
            </a:r>
          </a:p>
          <a:p>
            <a:pPr>
              <a:lnSpc>
                <a:spcPct val="80000"/>
              </a:lnSpc>
            </a:pPr>
            <a:r>
              <a:rPr lang="en-US" sz="1600">
                <a:solidFill>
                  <a:srgbClr val="FFCC66"/>
                </a:solidFill>
                <a:ea typeface="ＭＳ Ｐゴシック" charset="-128"/>
                <a:cs typeface="ＭＳ Ｐゴシック" charset="-128"/>
              </a:rPr>
              <a:t>Flocking</a:t>
            </a:r>
            <a:r>
              <a:rPr lang="en-US" sz="1600">
                <a:ea typeface="ＭＳ Ｐゴシック" charset="-128"/>
                <a:cs typeface="ＭＳ Ｐゴシック" charset="-128"/>
              </a:rPr>
              <a:t> – techniques to get agents to flock like birds- or in army simulations, form and move in particular battle formations.</a:t>
            </a:r>
          </a:p>
          <a:p>
            <a:pPr>
              <a:lnSpc>
                <a:spcPct val="80000"/>
              </a:lnSpc>
            </a:pPr>
            <a:r>
              <a:rPr lang="en-US" sz="1600">
                <a:solidFill>
                  <a:srgbClr val="FFCC66"/>
                </a:solidFill>
                <a:ea typeface="ＭＳ Ｐゴシック" charset="-128"/>
                <a:cs typeface="ＭＳ Ｐゴシック" charset="-128"/>
              </a:rPr>
              <a:t>Robotics</a:t>
            </a:r>
            <a:r>
              <a:rPr lang="en-US" sz="1600">
                <a:ea typeface="ＭＳ Ｐゴシック" charset="-128"/>
                <a:cs typeface="ＭＳ Ｐゴシック" charset="-128"/>
              </a:rPr>
              <a:t>- very similar to problems in game AI- except much more difficult- inputs are from the real world where anything can happen. Key is to understand WHAT is the minimum amount of info in the world you need to consider in order for your robot to function as expected. Ie, very similar problem to games.</a:t>
            </a:r>
          </a:p>
        </p:txBody>
      </p:sp>
      <p:pic>
        <p:nvPicPr>
          <p:cNvPr id="24580" name="Picture 5"/>
          <p:cNvPicPr>
            <a:picLocks noChangeAspect="1" noChangeArrowheads="1"/>
          </p:cNvPicPr>
          <p:nvPr/>
        </p:nvPicPr>
        <p:blipFill>
          <a:blip r:embed="rId3"/>
          <a:srcRect/>
          <a:stretch>
            <a:fillRect/>
          </a:stretch>
        </p:blipFill>
        <p:spPr bwMode="auto">
          <a:xfrm>
            <a:off x="6553200" y="1066800"/>
            <a:ext cx="2300288" cy="3048000"/>
          </a:xfrm>
          <a:prstGeom prst="rect">
            <a:avLst/>
          </a:prstGeom>
          <a:noFill/>
          <a:ln w="9525">
            <a:noFill/>
            <a:miter lim="800000"/>
            <a:headEnd/>
            <a:tailEnd/>
          </a:ln>
        </p:spPr>
      </p:pic>
      <p:sp>
        <p:nvSpPr>
          <p:cNvPr id="24581" name="Text Box 6"/>
          <p:cNvSpPr txBox="1">
            <a:spLocks noChangeArrowheads="1"/>
          </p:cNvSpPr>
          <p:nvPr/>
        </p:nvSpPr>
        <p:spPr bwMode="auto">
          <a:xfrm>
            <a:off x="6310313" y="3351213"/>
            <a:ext cx="2681287" cy="915987"/>
          </a:xfrm>
          <a:prstGeom prst="rect">
            <a:avLst/>
          </a:prstGeom>
          <a:noFill/>
          <a:ln w="9525">
            <a:noFill/>
            <a:miter lim="800000"/>
            <a:headEnd/>
            <a:tailEnd/>
          </a:ln>
        </p:spPr>
        <p:txBody>
          <a:bodyPr anchor="ctr">
            <a:prstTxWarp prst="textNoShape">
              <a:avLst/>
            </a:prstTxWarp>
            <a:spAutoFit/>
          </a:bodyPr>
          <a:lstStyle/>
          <a:p>
            <a:r>
              <a:rPr lang="en-US" sz="1800"/>
              <a:t>Ant’s nest created by pouring liquid metal- plaster into ant hole</a:t>
            </a:r>
          </a:p>
        </p:txBody>
      </p:sp>
      <p:pic>
        <p:nvPicPr>
          <p:cNvPr id="24582" name="Picture 7"/>
          <p:cNvPicPr>
            <a:picLocks noChangeAspect="1" noChangeArrowheads="1"/>
          </p:cNvPicPr>
          <p:nvPr/>
        </p:nvPicPr>
        <p:blipFill>
          <a:blip r:embed="rId4"/>
          <a:srcRect/>
          <a:stretch>
            <a:fillRect/>
          </a:stretch>
        </p:blipFill>
        <p:spPr bwMode="auto">
          <a:xfrm>
            <a:off x="6400800" y="4267200"/>
            <a:ext cx="2514600" cy="2190750"/>
          </a:xfrm>
          <a:prstGeom prst="rect">
            <a:avLst/>
          </a:prstGeom>
          <a:noFill/>
          <a:ln w="9525">
            <a:noFill/>
            <a:miter lim="800000"/>
            <a:headEnd/>
            <a:tailEnd/>
          </a:ln>
        </p:spPr>
      </p:pic>
      <p:sp>
        <p:nvSpPr>
          <p:cNvPr id="24583" name="Text Box 8"/>
          <p:cNvSpPr txBox="1">
            <a:spLocks noChangeArrowheads="1"/>
          </p:cNvSpPr>
          <p:nvPr/>
        </p:nvSpPr>
        <p:spPr bwMode="auto">
          <a:xfrm>
            <a:off x="3352800" y="5867400"/>
            <a:ext cx="3200400" cy="523220"/>
          </a:xfrm>
          <a:prstGeom prst="rect">
            <a:avLst/>
          </a:prstGeom>
          <a:solidFill>
            <a:schemeClr val="bg1">
              <a:alpha val="49019"/>
            </a:schemeClr>
          </a:solidFill>
          <a:ln w="9525">
            <a:noFill/>
            <a:miter lim="800000"/>
            <a:headEnd/>
            <a:tailEnd/>
          </a:ln>
        </p:spPr>
        <p:txBody>
          <a:bodyPr anchor="ctr">
            <a:prstTxWarp prst="textNoShape">
              <a:avLst/>
            </a:prstTxWarp>
            <a:spAutoFit/>
          </a:bodyPr>
          <a:lstStyle/>
          <a:p>
            <a:r>
              <a:rPr lang="en-US" sz="1400" dirty="0">
                <a:solidFill>
                  <a:schemeClr val="accent1">
                    <a:lumMod val="60000"/>
                    <a:lumOff val="40000"/>
                  </a:schemeClr>
                </a:solidFill>
              </a:rPr>
              <a:t>Well modeled agents can potentially produce the same structures.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ea typeface="ＭＳ Ｐゴシック" charset="-128"/>
                <a:cs typeface="ＭＳ Ｐゴシック" charset="-128"/>
              </a:rPr>
              <a:t>Compute the final path by following the parents from B.</a:t>
            </a:r>
          </a:p>
        </p:txBody>
      </p:sp>
      <p:sp>
        <p:nvSpPr>
          <p:cNvPr id="58371" name="Rectangle 4"/>
          <p:cNvSpPr>
            <a:spLocks noChangeArrowheads="1"/>
          </p:cNvSpPr>
          <p:nvPr/>
        </p:nvSpPr>
        <p:spPr bwMode="auto">
          <a:xfrm>
            <a:off x="2559050" y="1711325"/>
            <a:ext cx="1098550" cy="457200"/>
          </a:xfrm>
          <a:prstGeom prst="rect">
            <a:avLst/>
          </a:prstGeom>
          <a:noFill/>
          <a:ln w="9525">
            <a:noFill/>
            <a:miter lim="800000"/>
            <a:headEnd/>
            <a:tailEnd/>
          </a:ln>
        </p:spPr>
        <p:txBody>
          <a:bodyPr wrap="none" anchor="ctr">
            <a:prstTxWarp prst="textNoShape">
              <a:avLst/>
            </a:prstTxWarp>
            <a:spAutoFit/>
          </a:bodyPr>
          <a:lstStyle/>
          <a:p>
            <a:pPr algn="l"/>
            <a:r>
              <a:rPr lang="en-US" sz="2400">
                <a:solidFill>
                  <a:schemeClr val="tx1"/>
                </a:solidFill>
                <a:latin typeface="Times New Roman" charset="0"/>
              </a:rPr>
              <a:t>	</a:t>
            </a:r>
          </a:p>
        </p:txBody>
      </p:sp>
      <p:pic>
        <p:nvPicPr>
          <p:cNvPr id="58372" name="Picture 6" descr="aStarT7"/>
          <p:cNvPicPr>
            <a:picLocks noChangeAspect="1" noChangeArrowheads="1"/>
          </p:cNvPicPr>
          <p:nvPr/>
        </p:nvPicPr>
        <p:blipFill>
          <a:blip r:embed="rId3"/>
          <a:srcRect/>
          <a:stretch>
            <a:fillRect/>
          </a:stretch>
        </p:blipFill>
        <p:spPr bwMode="auto">
          <a:xfrm>
            <a:off x="1447800" y="1600200"/>
            <a:ext cx="5943600" cy="445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ea typeface="ＭＳ Ｐゴシック" charset="-128"/>
                <a:cs typeface="ＭＳ Ｐゴシック" charset="-128"/>
              </a:rPr>
              <a:t>The Whole A* Algorithm</a:t>
            </a:r>
            <a:br>
              <a:rPr lang="en-US">
                <a:ea typeface="ＭＳ Ｐゴシック" charset="-128"/>
                <a:cs typeface="ＭＳ Ｐゴシック" charset="-128"/>
              </a:rPr>
            </a:br>
            <a:r>
              <a:rPr lang="en-US">
                <a:ea typeface="ＭＳ Ｐゴシック" charset="-128"/>
                <a:cs typeface="ＭＳ Ｐゴシック" charset="-128"/>
              </a:rPr>
              <a:t>Review at your Leisure</a:t>
            </a:r>
          </a:p>
        </p:txBody>
      </p:sp>
      <p:sp>
        <p:nvSpPr>
          <p:cNvPr id="60419" name="Rectangle 4"/>
          <p:cNvSpPr>
            <a:spLocks noChangeArrowheads="1"/>
          </p:cNvSpPr>
          <p:nvPr/>
        </p:nvSpPr>
        <p:spPr bwMode="auto">
          <a:xfrm>
            <a:off x="-4564063" y="2163763"/>
            <a:ext cx="1098550" cy="457200"/>
          </a:xfrm>
          <a:prstGeom prst="rect">
            <a:avLst/>
          </a:prstGeom>
          <a:noFill/>
          <a:ln w="9525">
            <a:noFill/>
            <a:miter lim="800000"/>
            <a:headEnd/>
            <a:tailEnd/>
          </a:ln>
        </p:spPr>
        <p:txBody>
          <a:bodyPr wrap="none" anchor="ctr">
            <a:prstTxWarp prst="textNoShape">
              <a:avLst/>
            </a:prstTxWarp>
            <a:spAutoFit/>
          </a:bodyPr>
          <a:lstStyle/>
          <a:p>
            <a:pPr algn="l"/>
            <a:r>
              <a:rPr lang="en-US" sz="2400">
                <a:solidFill>
                  <a:schemeClr val="tx1"/>
                </a:solidFill>
                <a:latin typeface="Times New Roman" charset="0"/>
              </a:rPr>
              <a:t>	</a:t>
            </a:r>
          </a:p>
        </p:txBody>
      </p:sp>
      <p:sp>
        <p:nvSpPr>
          <p:cNvPr id="60420" name="Rectangle 5"/>
          <p:cNvSpPr>
            <a:spLocks noChangeArrowheads="1"/>
          </p:cNvSpPr>
          <p:nvPr/>
        </p:nvSpPr>
        <p:spPr bwMode="auto">
          <a:xfrm>
            <a:off x="228600" y="1516063"/>
            <a:ext cx="8610600" cy="3921125"/>
          </a:xfrm>
          <a:prstGeom prst="rect">
            <a:avLst/>
          </a:prstGeom>
          <a:noFill/>
          <a:ln w="9525">
            <a:noFill/>
            <a:miter lim="800000"/>
            <a:headEnd/>
            <a:tailEnd/>
          </a:ln>
        </p:spPr>
        <p:txBody>
          <a:bodyPr anchor="ctr">
            <a:prstTxWarp prst="textNoShape">
              <a:avLst/>
            </a:prstTxWarp>
            <a:spAutoFit/>
          </a:bodyPr>
          <a:lstStyle/>
          <a:p>
            <a:pPr marL="495300" indent="-495300" algn="l">
              <a:buFontTx/>
              <a:buAutoNum type="arabicPeriod"/>
              <a:tabLst>
                <a:tab pos="228600" algn="l"/>
              </a:tabLst>
            </a:pPr>
            <a:r>
              <a:rPr lang="en-US" sz="1400">
                <a:solidFill>
                  <a:schemeClr val="tx1"/>
                </a:solidFill>
                <a:ea typeface="Arial" charset="0"/>
                <a:cs typeface="Arial" charset="0"/>
              </a:rPr>
              <a:t>Add the starting square to the TODO list.</a:t>
            </a:r>
            <a:endParaRPr lang="en-US" sz="1500">
              <a:solidFill>
                <a:schemeClr val="tx1"/>
              </a:solidFill>
              <a:latin typeface="Times New Roman" charset="0"/>
            </a:endParaRPr>
          </a:p>
          <a:p>
            <a:pPr marL="495300" indent="-495300" algn="l">
              <a:buFontTx/>
              <a:buAutoNum type="arabicPeriod"/>
              <a:tabLst>
                <a:tab pos="228600" algn="l"/>
              </a:tabLst>
            </a:pPr>
            <a:r>
              <a:rPr lang="en-US" sz="1400">
                <a:solidFill>
                  <a:schemeClr val="tx1"/>
                </a:solidFill>
                <a:ea typeface="Arial" charset="0"/>
                <a:cs typeface="Arial" charset="0"/>
              </a:rPr>
              <a:t>Repeat the following:</a:t>
            </a:r>
            <a:endParaRPr lang="en-US" sz="1500">
              <a:solidFill>
                <a:schemeClr val="tx1"/>
              </a:solidFill>
              <a:latin typeface="Times New Roman" charset="0"/>
            </a:endParaRPr>
          </a:p>
          <a:p>
            <a:pPr marL="952500" lvl="1" indent="-495300" algn="l">
              <a:buFontTx/>
              <a:buAutoNum type="alphaLcPeriod"/>
              <a:tabLst>
                <a:tab pos="228600" algn="l"/>
              </a:tabLst>
            </a:pPr>
            <a:r>
              <a:rPr lang="en-US" sz="1400">
                <a:solidFill>
                  <a:schemeClr val="tx1"/>
                </a:solidFill>
                <a:ea typeface="Arial" charset="0"/>
                <a:cs typeface="Arial" charset="0"/>
              </a:rPr>
              <a:t>Look for the lowest F cost square on the TODO list. We refer to this as the current square.</a:t>
            </a:r>
          </a:p>
          <a:p>
            <a:pPr marL="952500" lvl="1" indent="-495300" algn="l">
              <a:buFontTx/>
              <a:buAutoNum type="alphaLcPeriod"/>
              <a:tabLst>
                <a:tab pos="228600" algn="l"/>
              </a:tabLst>
            </a:pPr>
            <a:r>
              <a:rPr lang="en-US" sz="1400">
                <a:solidFill>
                  <a:schemeClr val="tx1"/>
                </a:solidFill>
                <a:ea typeface="Arial" charset="0"/>
                <a:cs typeface="Arial" charset="0"/>
              </a:rPr>
              <a:t>Switch it to the DONE list.</a:t>
            </a:r>
          </a:p>
          <a:p>
            <a:pPr marL="952500" lvl="1" indent="-495300" algn="l">
              <a:buFontTx/>
              <a:buAutoNum type="alphaLcPeriod"/>
              <a:tabLst>
                <a:tab pos="228600" algn="l"/>
              </a:tabLst>
            </a:pPr>
            <a:r>
              <a:rPr lang="en-US" sz="1400">
                <a:solidFill>
                  <a:schemeClr val="tx1"/>
                </a:solidFill>
                <a:ea typeface="Arial" charset="0"/>
                <a:cs typeface="Arial" charset="0"/>
              </a:rPr>
              <a:t>For each of the 8 squares adjacent to this current square …</a:t>
            </a:r>
            <a:endParaRPr lang="en-US" sz="1500">
              <a:solidFill>
                <a:schemeClr val="tx1"/>
              </a:solidFill>
              <a:latin typeface="Times New Roman" charset="0"/>
            </a:endParaRPr>
          </a:p>
          <a:p>
            <a:pPr marL="1409700" lvl="2" indent="-495300" algn="l">
              <a:buFontTx/>
              <a:buChar char="•"/>
              <a:tabLst>
                <a:tab pos="228600" algn="l"/>
              </a:tabLst>
            </a:pPr>
            <a:r>
              <a:rPr lang="en-US" sz="1400">
                <a:solidFill>
                  <a:schemeClr val="tx1"/>
                </a:solidFill>
                <a:ea typeface="Arial" charset="0"/>
                <a:cs typeface="Arial" charset="0"/>
              </a:rPr>
              <a:t>If it is not walkable or if it is on the DONE list, ignore it.Otherwise do the following.           </a:t>
            </a:r>
            <a:endParaRPr lang="en-US" sz="1500">
              <a:solidFill>
                <a:schemeClr val="tx1"/>
              </a:solidFill>
              <a:latin typeface="Times New Roman" charset="0"/>
            </a:endParaRPr>
          </a:p>
          <a:p>
            <a:pPr marL="1409700" lvl="2" indent="-495300" algn="l">
              <a:buFontTx/>
              <a:buChar char="•"/>
              <a:tabLst>
                <a:tab pos="228600" algn="l"/>
              </a:tabLst>
            </a:pPr>
            <a:r>
              <a:rPr lang="en-US" sz="1400">
                <a:solidFill>
                  <a:schemeClr val="tx1"/>
                </a:solidFill>
                <a:ea typeface="Arial" charset="0"/>
                <a:cs typeface="Arial" charset="0"/>
              </a:rPr>
              <a:t>If it isn’t on the TODO list, add it to the TODO list. Make the current square the parent of this square. Record the F, G, and H costs of the square. </a:t>
            </a:r>
            <a:endParaRPr lang="en-US" sz="1500">
              <a:solidFill>
                <a:schemeClr val="tx1"/>
              </a:solidFill>
              <a:latin typeface="Times New Roman" charset="0"/>
            </a:endParaRPr>
          </a:p>
          <a:p>
            <a:pPr marL="1409700" lvl="2" indent="-495300" algn="l">
              <a:buFontTx/>
              <a:buChar char="•"/>
              <a:tabLst>
                <a:tab pos="228600" algn="l"/>
              </a:tabLst>
            </a:pPr>
            <a:r>
              <a:rPr lang="en-US" sz="1400">
                <a:solidFill>
                  <a:schemeClr val="tx1"/>
                </a:solidFill>
                <a:ea typeface="Arial" charset="0"/>
                <a:cs typeface="Arial" charset="0"/>
              </a:rPr>
              <a:t>If it is on the TODO list already, check to see if this path to that square is better,using G cost as the measure. A lower G cost means that this is a better path. If so, change the parent of the square to the current square, and recalculate the G and F scores of the square. If you are keeping your TODO list sorted by F score,you may need to resort the list to account for the change.</a:t>
            </a:r>
            <a:endParaRPr lang="en-US" sz="1500">
              <a:solidFill>
                <a:schemeClr val="tx1"/>
              </a:solidFill>
              <a:latin typeface="Times New Roman" charset="0"/>
            </a:endParaRPr>
          </a:p>
          <a:p>
            <a:pPr marL="952500" lvl="1" indent="-495300" algn="l">
              <a:buFontTx/>
              <a:buAutoNum type="alphaLcPeriod"/>
              <a:tabLst>
                <a:tab pos="228600" algn="l"/>
              </a:tabLst>
            </a:pPr>
            <a:r>
              <a:rPr lang="en-US" sz="1400">
                <a:solidFill>
                  <a:schemeClr val="tx1"/>
                </a:solidFill>
                <a:ea typeface="Arial" charset="0"/>
                <a:cs typeface="Arial" charset="0"/>
              </a:rPr>
              <a:t>Stop when you:</a:t>
            </a:r>
            <a:endParaRPr lang="en-US" sz="1500">
              <a:solidFill>
                <a:schemeClr val="tx1"/>
              </a:solidFill>
              <a:latin typeface="Times New Roman" charset="0"/>
            </a:endParaRPr>
          </a:p>
          <a:p>
            <a:pPr marL="1409700" lvl="2" indent="-495300" algn="l">
              <a:buFontTx/>
              <a:buChar char="•"/>
              <a:tabLst>
                <a:tab pos="228600" algn="l"/>
              </a:tabLst>
            </a:pPr>
            <a:r>
              <a:rPr lang="en-US" sz="1400">
                <a:solidFill>
                  <a:schemeClr val="tx1"/>
                </a:solidFill>
                <a:ea typeface="Arial" charset="0"/>
                <a:cs typeface="Arial" charset="0"/>
              </a:rPr>
              <a:t>Add the target square to the TODO list, in which case the path has been found, or</a:t>
            </a:r>
            <a:endParaRPr lang="en-US" sz="1500">
              <a:solidFill>
                <a:schemeClr val="tx1"/>
              </a:solidFill>
              <a:latin typeface="Times New Roman" charset="0"/>
            </a:endParaRPr>
          </a:p>
          <a:p>
            <a:pPr marL="1409700" lvl="2" indent="-495300" algn="l">
              <a:buFontTx/>
              <a:buChar char="•"/>
              <a:tabLst>
                <a:tab pos="228600" algn="l"/>
              </a:tabLst>
            </a:pPr>
            <a:r>
              <a:rPr lang="en-US" sz="1400">
                <a:solidFill>
                  <a:schemeClr val="tx1"/>
                </a:solidFill>
                <a:ea typeface="Arial" charset="0"/>
                <a:cs typeface="Arial" charset="0"/>
              </a:rPr>
              <a:t>Fail to find the target square, and the TODO list is empty. In this case, there is no path.  </a:t>
            </a:r>
            <a:endParaRPr lang="en-US" sz="1500">
              <a:solidFill>
                <a:schemeClr val="tx1"/>
              </a:solidFill>
              <a:latin typeface="Times New Roman" charset="0"/>
            </a:endParaRPr>
          </a:p>
          <a:p>
            <a:pPr marL="495300" indent="-495300" algn="l">
              <a:buFontTx/>
              <a:buAutoNum type="arabicPeriod"/>
              <a:tabLst>
                <a:tab pos="228600" algn="l"/>
              </a:tabLst>
            </a:pPr>
            <a:r>
              <a:rPr lang="en-US" sz="1400">
                <a:solidFill>
                  <a:schemeClr val="tx1"/>
                </a:solidFill>
                <a:ea typeface="Arial" charset="0"/>
                <a:cs typeface="Arial" charset="0"/>
              </a:rPr>
              <a:t>Save the path. Working backwards from the target square, go from each square to its parent square until you reach the starting square. That is your path. </a:t>
            </a:r>
            <a:endParaRPr lang="en-US" sz="3200">
              <a:solidFill>
                <a:schemeClr val="tx1"/>
              </a:solidFill>
              <a:latin typeface="Times New Roman"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ea typeface="ＭＳ Ｐゴシック" charset="-128"/>
                <a:cs typeface="ＭＳ Ｐゴシック" charset="-128"/>
              </a:rPr>
              <a:t>A* Mods</a:t>
            </a:r>
          </a:p>
        </p:txBody>
      </p:sp>
      <p:sp>
        <p:nvSpPr>
          <p:cNvPr id="62467" name="Rectangle 3"/>
          <p:cNvSpPr>
            <a:spLocks noGrp="1" noChangeArrowheads="1"/>
          </p:cNvSpPr>
          <p:nvPr>
            <p:ph type="body" idx="1"/>
          </p:nvPr>
        </p:nvSpPr>
        <p:spPr/>
        <p:txBody>
          <a:bodyPr/>
          <a:lstStyle/>
          <a:p>
            <a:pPr>
              <a:lnSpc>
                <a:spcPct val="80000"/>
              </a:lnSpc>
            </a:pPr>
            <a:r>
              <a:rPr lang="en-US" sz="2000">
                <a:solidFill>
                  <a:schemeClr val="tx2"/>
                </a:solidFill>
                <a:ea typeface="ＭＳ Ｐゴシック" charset="-128"/>
                <a:cs typeface="ＭＳ Ｐゴシック" charset="-128"/>
              </a:rPr>
              <a:t>Maintaining the TODO List</a:t>
            </a:r>
            <a:r>
              <a:rPr lang="en-US" sz="2000">
                <a:ea typeface="ＭＳ Ｐゴシック" charset="-128"/>
                <a:cs typeface="ＭＳ Ｐゴシック" charset="-128"/>
              </a:rPr>
              <a:t> : Best to keep it sorted as new items are added if search space is expected to be large to minimize having to traverse the whole todo list looking for the smallest F. A linked list that you update by inserting and removing from the list is an easy way.</a:t>
            </a:r>
          </a:p>
          <a:p>
            <a:pPr>
              <a:lnSpc>
                <a:spcPct val="80000"/>
              </a:lnSpc>
            </a:pPr>
            <a:r>
              <a:rPr lang="en-US" sz="2000">
                <a:solidFill>
                  <a:schemeClr val="tx2"/>
                </a:solidFill>
                <a:ea typeface="ＭＳ Ｐゴシック" charset="-128"/>
                <a:cs typeface="ＭＳ Ｐゴシック" charset="-128"/>
              </a:rPr>
              <a:t>What if there are mobile units that you also have to navigate around?</a:t>
            </a:r>
            <a:r>
              <a:rPr lang="en-US" sz="2000">
                <a:ea typeface="ＭＳ Ｐゴシック" charset="-128"/>
                <a:cs typeface="ＭＳ Ｐゴシック" charset="-128"/>
              </a:rPr>
              <a:t> (like other tanks): Use different code to navigate around the mobile unit (like choose any trajectory that is clear) then compute a whole new path to the final destination.</a:t>
            </a:r>
          </a:p>
          <a:p>
            <a:pPr>
              <a:lnSpc>
                <a:spcPct val="80000"/>
              </a:lnSpc>
            </a:pPr>
            <a:r>
              <a:rPr lang="en-US" sz="2000">
                <a:solidFill>
                  <a:schemeClr val="tx2"/>
                </a:solidFill>
                <a:ea typeface="ＭＳ Ｐゴシック" charset="-128"/>
                <a:cs typeface="ＭＳ Ｐゴシック" charset="-128"/>
              </a:rPr>
              <a:t>Variable Terrain Costs</a:t>
            </a:r>
            <a:r>
              <a:rPr lang="en-US" sz="2000">
                <a:ea typeface="ＭＳ Ｐゴシック" charset="-128"/>
                <a:cs typeface="ＭＳ Ｐゴシック" charset="-128"/>
              </a:rPr>
              <a:t>: G can take into account cost of walking through swamps etc. or through areas where the AI has lost many troops. AI can keep track of an </a:t>
            </a:r>
            <a:r>
              <a:rPr lang="en-US" sz="2000" b="1">
                <a:ea typeface="ＭＳ Ｐゴシック" charset="-128"/>
                <a:cs typeface="ＭＳ Ｐゴシック" charset="-128"/>
              </a:rPr>
              <a:t>Influence Map</a:t>
            </a:r>
            <a:r>
              <a:rPr lang="en-US" sz="2000">
                <a:ea typeface="ＭＳ Ｐゴシック" charset="-128"/>
                <a:cs typeface="ＭＳ Ｐゴシック" charset="-128"/>
              </a:rPr>
              <a:t> that maps out areas where they have lost troops so that they can avoid traversing it by increasing cost in G calculation.</a:t>
            </a:r>
          </a:p>
          <a:p>
            <a:pPr>
              <a:lnSpc>
                <a:spcPct val="80000"/>
              </a:lnSpc>
            </a:pPr>
            <a:r>
              <a:rPr lang="en-US" sz="2000">
                <a:solidFill>
                  <a:schemeClr val="tx2"/>
                </a:solidFill>
                <a:ea typeface="ＭＳ Ｐゴシック" charset="-128"/>
                <a:cs typeface="ＭＳ Ｐゴシック" charset="-128"/>
              </a:rPr>
              <a:t>Handling Large Terrains:</a:t>
            </a:r>
          </a:p>
          <a:p>
            <a:pPr lvl="1">
              <a:lnSpc>
                <a:spcPct val="80000"/>
              </a:lnSpc>
            </a:pPr>
            <a:r>
              <a:rPr lang="en-US" sz="1800"/>
              <a:t>Hierarchies of maps – Tiered A* Pathfinding</a:t>
            </a:r>
          </a:p>
          <a:p>
            <a:pPr lvl="1">
              <a:lnSpc>
                <a:spcPct val="80000"/>
              </a:lnSpc>
            </a:pPr>
            <a:r>
              <a:rPr lang="en-US" sz="1800"/>
              <a:t>Pre-computed paths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ea typeface="ＭＳ Ｐゴシック" charset="-128"/>
                <a:cs typeface="ＭＳ Ｐゴシック" charset="-128"/>
              </a:rPr>
              <a:t>Mainstream AI techniques that have been applied to Games</a:t>
            </a:r>
          </a:p>
        </p:txBody>
      </p:sp>
      <p:sp>
        <p:nvSpPr>
          <p:cNvPr id="26627" name="Rectangle 3"/>
          <p:cNvSpPr>
            <a:spLocks noGrp="1" noChangeArrowheads="1"/>
          </p:cNvSpPr>
          <p:nvPr>
            <p:ph type="body" idx="1"/>
          </p:nvPr>
        </p:nvSpPr>
        <p:spPr/>
        <p:txBody>
          <a:bodyPr/>
          <a:lstStyle/>
          <a:p>
            <a:pPr>
              <a:lnSpc>
                <a:spcPct val="80000"/>
              </a:lnSpc>
            </a:pPr>
            <a:r>
              <a:rPr lang="en-US" sz="2800" dirty="0">
                <a:solidFill>
                  <a:srgbClr val="FFCC66"/>
                </a:solidFill>
                <a:ea typeface="ＭＳ Ｐゴシック" charset="-128"/>
                <a:cs typeface="ＭＳ Ｐゴシック" charset="-128"/>
              </a:rPr>
              <a:t>Genetic Algorithms</a:t>
            </a:r>
            <a:r>
              <a:rPr lang="en-US" sz="2800" dirty="0">
                <a:ea typeface="ＭＳ Ｐゴシック" charset="-128"/>
                <a:cs typeface="ＭＳ Ｐゴシック" charset="-128"/>
              </a:rPr>
              <a:t> – encodes characteristics of a system as genes and uses  mutation and crossover in conjunction with a fitness function to help evolve to a more “perfect system. Can be used to evolve </a:t>
            </a:r>
            <a:r>
              <a:rPr lang="en-US" sz="2800" dirty="0" smtClean="0">
                <a:ea typeface="ＭＳ Ｐゴシック" charset="-128"/>
                <a:cs typeface="ＭＳ Ｐゴシック" charset="-128"/>
              </a:rPr>
              <a:t>Artificial-Life </a:t>
            </a:r>
            <a:r>
              <a:rPr lang="en-US" sz="2800" dirty="0">
                <a:ea typeface="ＭＳ Ｐゴシック" charset="-128"/>
                <a:cs typeface="ＭＳ Ｐゴシック" charset="-128"/>
              </a:rPr>
              <a:t>creatures to make them “smarter.”</a:t>
            </a:r>
            <a:br>
              <a:rPr lang="en-US" sz="2800" dirty="0">
                <a:ea typeface="ＭＳ Ｐゴシック" charset="-128"/>
                <a:cs typeface="ＭＳ Ｐゴシック" charset="-128"/>
              </a:rPr>
            </a:br>
            <a:endParaRPr lang="en-US" sz="2800" dirty="0">
              <a:ea typeface="ＭＳ Ｐゴシック" charset="-128"/>
              <a:cs typeface="ＭＳ Ｐゴシック" charset="-128"/>
            </a:endParaRPr>
          </a:p>
          <a:p>
            <a:pPr>
              <a:lnSpc>
                <a:spcPct val="80000"/>
              </a:lnSpc>
            </a:pPr>
            <a:endParaRPr lang="en-US" sz="2800" dirty="0">
              <a:ea typeface="ＭＳ Ｐゴシック" charset="-128"/>
              <a:cs typeface="ＭＳ Ｐゴシック" charset="-128"/>
            </a:endParaRPr>
          </a:p>
        </p:txBody>
      </p:sp>
      <p:pic>
        <p:nvPicPr>
          <p:cNvPr id="4" name="Picture 3"/>
          <p:cNvPicPr>
            <a:picLocks noChangeAspect="1"/>
          </p:cNvPicPr>
          <p:nvPr/>
        </p:nvPicPr>
        <p:blipFill>
          <a:blip r:embed="rId3"/>
          <a:stretch>
            <a:fillRect/>
          </a:stretch>
        </p:blipFill>
        <p:spPr>
          <a:xfrm>
            <a:off x="4495800" y="3352800"/>
            <a:ext cx="3965631" cy="2970177"/>
          </a:xfrm>
          <a:prstGeom prst="rect">
            <a:avLst/>
          </a:prstGeom>
        </p:spPr>
      </p:pic>
      <p:sp>
        <p:nvSpPr>
          <p:cNvPr id="5" name="TextBox 4"/>
          <p:cNvSpPr txBox="1"/>
          <p:nvPr/>
        </p:nvSpPr>
        <p:spPr>
          <a:xfrm>
            <a:off x="3352800" y="5867400"/>
            <a:ext cx="1142836" cy="523220"/>
          </a:xfrm>
          <a:prstGeom prst="rect">
            <a:avLst/>
          </a:prstGeom>
          <a:noFill/>
        </p:spPr>
        <p:txBody>
          <a:bodyPr wrap="none" rtlCol="0">
            <a:spAutoFit/>
          </a:bodyPr>
          <a:lstStyle/>
          <a:p>
            <a:r>
              <a:rPr lang="en-US" sz="2800" dirty="0" smtClean="0"/>
              <a:t>Spore</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a typeface="ＭＳ Ｐゴシック" charset="-128"/>
                <a:cs typeface="ＭＳ Ｐゴシック" charset="-128"/>
              </a:rPr>
              <a:t>Genetic Algorithms Example</a:t>
            </a:r>
          </a:p>
        </p:txBody>
      </p:sp>
      <p:sp>
        <p:nvSpPr>
          <p:cNvPr id="28675" name="Content Placeholder 2"/>
          <p:cNvSpPr>
            <a:spLocks noGrp="1"/>
          </p:cNvSpPr>
          <p:nvPr>
            <p:ph idx="1"/>
          </p:nvPr>
        </p:nvSpPr>
        <p:spPr>
          <a:xfrm>
            <a:off x="228600" y="1143000"/>
            <a:ext cx="8610600" cy="4572000"/>
          </a:xfrm>
        </p:spPr>
        <p:txBody>
          <a:bodyPr/>
          <a:lstStyle/>
          <a:p>
            <a:r>
              <a:rPr lang="en-US" sz="2400" dirty="0" smtClean="0">
                <a:ea typeface="ＭＳ Ｐゴシック" charset="-128"/>
                <a:cs typeface="ＭＳ Ｐゴシック" charset="-128"/>
              </a:rPr>
              <a:t>Imagine you want to build the ultimate fighting creature </a:t>
            </a:r>
          </a:p>
          <a:p>
            <a:r>
              <a:rPr lang="en-US" sz="2400" dirty="0" smtClean="0">
                <a:ea typeface="ＭＳ Ｐゴシック" charset="-128"/>
                <a:cs typeface="ＭＳ Ｐゴシック" charset="-128"/>
              </a:rPr>
              <a:t>And the parameters you can control are</a:t>
            </a:r>
          </a:p>
          <a:p>
            <a:pPr lvl="1"/>
            <a:r>
              <a:rPr lang="en-US" sz="2000" dirty="0" err="1" smtClean="0">
                <a:solidFill>
                  <a:srgbClr val="FF0000"/>
                </a:solidFill>
              </a:rPr>
              <a:t>aa</a:t>
            </a:r>
            <a:r>
              <a:rPr lang="en-US" sz="2000" dirty="0" smtClean="0"/>
              <a:t>=leg length</a:t>
            </a:r>
          </a:p>
          <a:p>
            <a:pPr lvl="1"/>
            <a:r>
              <a:rPr lang="en-US" sz="2000" dirty="0" smtClean="0">
                <a:solidFill>
                  <a:srgbClr val="00FF00"/>
                </a:solidFill>
              </a:rPr>
              <a:t>bb</a:t>
            </a:r>
            <a:r>
              <a:rPr lang="en-US" sz="2000" dirty="0" smtClean="0"/>
              <a:t>=leg strength</a:t>
            </a:r>
          </a:p>
          <a:p>
            <a:pPr lvl="1"/>
            <a:r>
              <a:rPr lang="en-US" sz="2000" dirty="0" smtClean="0">
                <a:solidFill>
                  <a:srgbClr val="66FFFF"/>
                </a:solidFill>
              </a:rPr>
              <a:t>cc</a:t>
            </a:r>
            <a:r>
              <a:rPr lang="en-US" sz="2000" dirty="0" smtClean="0"/>
              <a:t>=eye sight acuity</a:t>
            </a:r>
          </a:p>
          <a:p>
            <a:pPr lvl="1"/>
            <a:r>
              <a:rPr lang="en-US" sz="2000" dirty="0" err="1" smtClean="0">
                <a:solidFill>
                  <a:srgbClr val="FF00FF"/>
                </a:solidFill>
              </a:rPr>
              <a:t>dd</a:t>
            </a:r>
            <a:r>
              <a:rPr lang="en-US" sz="2000" dirty="0" smtClean="0"/>
              <a:t>=arm length</a:t>
            </a:r>
          </a:p>
          <a:p>
            <a:pPr lvl="1"/>
            <a:r>
              <a:rPr lang="en-US" sz="2000" dirty="0" err="1" smtClean="0">
                <a:solidFill>
                  <a:srgbClr val="FFFF00"/>
                </a:solidFill>
              </a:rPr>
              <a:t>ee</a:t>
            </a:r>
            <a:r>
              <a:rPr lang="en-US" sz="2000" dirty="0" smtClean="0"/>
              <a:t>=arm strength</a:t>
            </a:r>
          </a:p>
          <a:p>
            <a:pPr lvl="1"/>
            <a:r>
              <a:rPr lang="en-US" sz="2000" dirty="0" smtClean="0">
                <a:solidFill>
                  <a:srgbClr val="FF8000"/>
                </a:solidFill>
              </a:rPr>
              <a:t>ff</a:t>
            </a:r>
            <a:r>
              <a:rPr lang="en-US" sz="2000" dirty="0" smtClean="0"/>
              <a:t>=aggressiveness</a:t>
            </a:r>
          </a:p>
          <a:p>
            <a:r>
              <a:rPr lang="en-US" sz="2400" dirty="0" smtClean="0">
                <a:ea typeface="ＭＳ Ｐゴシック" charset="-128"/>
                <a:cs typeface="ＭＳ Ｐゴシック" charset="-128"/>
              </a:rPr>
              <a:t>These can be genes/attributes in a chromosome for the creature:</a:t>
            </a:r>
          </a:p>
          <a:p>
            <a:r>
              <a:rPr lang="en-US" sz="2400" dirty="0" err="1" smtClean="0">
                <a:solidFill>
                  <a:srgbClr val="FF0000"/>
                </a:solidFill>
                <a:ea typeface="ＭＳ Ｐゴシック" charset="-128"/>
                <a:cs typeface="ＭＳ Ｐゴシック" charset="-128"/>
              </a:rPr>
              <a:t>aa</a:t>
            </a:r>
            <a:r>
              <a:rPr lang="en-US" sz="2400" dirty="0" err="1" smtClean="0">
                <a:solidFill>
                  <a:srgbClr val="00FF00"/>
                </a:solidFill>
                <a:ea typeface="ＭＳ Ｐゴシック" charset="-128"/>
                <a:cs typeface="ＭＳ Ｐゴシック" charset="-128"/>
              </a:rPr>
              <a:t>bb</a:t>
            </a:r>
            <a:r>
              <a:rPr lang="en-US" sz="2400" dirty="0" err="1" smtClean="0">
                <a:solidFill>
                  <a:srgbClr val="66FFFF"/>
                </a:solidFill>
                <a:ea typeface="ＭＳ Ｐゴシック" charset="-128"/>
                <a:cs typeface="ＭＳ Ｐゴシック" charset="-128"/>
              </a:rPr>
              <a:t>cc</a:t>
            </a:r>
            <a:r>
              <a:rPr lang="en-US" sz="2400" dirty="0" err="1" smtClean="0">
                <a:solidFill>
                  <a:srgbClr val="FF00FF"/>
                </a:solidFill>
                <a:ea typeface="ＭＳ Ｐゴシック" charset="-128"/>
                <a:cs typeface="ＭＳ Ｐゴシック" charset="-128"/>
              </a:rPr>
              <a:t>dd</a:t>
            </a:r>
            <a:r>
              <a:rPr lang="en-US" sz="2400" dirty="0" err="1" smtClean="0">
                <a:solidFill>
                  <a:srgbClr val="FFFF00"/>
                </a:solidFill>
                <a:ea typeface="ＭＳ Ｐゴシック" charset="-128"/>
                <a:cs typeface="ＭＳ Ｐゴシック" charset="-128"/>
              </a:rPr>
              <a:t>ee</a:t>
            </a:r>
            <a:r>
              <a:rPr lang="en-US" sz="2400" dirty="0" err="1" smtClean="0">
                <a:solidFill>
                  <a:srgbClr val="FF8000"/>
                </a:solidFill>
                <a:ea typeface="ＭＳ Ｐゴシック" charset="-128"/>
                <a:cs typeface="ＭＳ Ｐゴシック" charset="-128"/>
              </a:rPr>
              <a:t>ff</a:t>
            </a:r>
            <a:r>
              <a:rPr lang="en-US" sz="2400" dirty="0" smtClean="0">
                <a:ea typeface="ＭＳ Ｐゴシック" charset="-128"/>
                <a:cs typeface="ＭＳ Ｐゴシック" charset="-128"/>
              </a:rPr>
              <a:t>     e.g. </a:t>
            </a:r>
            <a:r>
              <a:rPr lang="en-US" sz="2400" dirty="0" smtClean="0">
                <a:solidFill>
                  <a:srgbClr val="FF0000"/>
                </a:solidFill>
                <a:ea typeface="ＭＳ Ｐゴシック" charset="-128"/>
                <a:cs typeface="ＭＳ Ｐゴシック" charset="-128"/>
              </a:rPr>
              <a:t>00</a:t>
            </a:r>
            <a:r>
              <a:rPr lang="en-US" sz="2400" dirty="0" smtClean="0">
                <a:solidFill>
                  <a:srgbClr val="00FF00"/>
                </a:solidFill>
                <a:ea typeface="ＭＳ Ｐゴシック" charset="-128"/>
                <a:cs typeface="ＭＳ Ｐゴシック" charset="-128"/>
              </a:rPr>
              <a:t>10</a:t>
            </a:r>
            <a:r>
              <a:rPr lang="en-US" sz="2400" dirty="0" smtClean="0">
                <a:solidFill>
                  <a:srgbClr val="66FFFF"/>
                </a:solidFill>
                <a:ea typeface="ＭＳ Ｐゴシック" charset="-128"/>
                <a:cs typeface="ＭＳ Ｐゴシック" charset="-128"/>
              </a:rPr>
              <a:t>11</a:t>
            </a:r>
            <a:r>
              <a:rPr lang="en-US" sz="2400" dirty="0" smtClean="0">
                <a:solidFill>
                  <a:srgbClr val="FF00FF"/>
                </a:solidFill>
                <a:ea typeface="ＭＳ Ｐゴシック" charset="-128"/>
                <a:cs typeface="ＭＳ Ｐゴシック" charset="-128"/>
              </a:rPr>
              <a:t>01</a:t>
            </a:r>
            <a:r>
              <a:rPr lang="en-US" sz="2400" dirty="0" smtClean="0">
                <a:solidFill>
                  <a:srgbClr val="FFFF00"/>
                </a:solidFill>
                <a:ea typeface="ＭＳ Ｐゴシック" charset="-128"/>
                <a:cs typeface="ＭＳ Ｐゴシック" charset="-128"/>
              </a:rPr>
              <a:t>00</a:t>
            </a:r>
            <a:r>
              <a:rPr lang="en-US" sz="2400" dirty="0" smtClean="0">
                <a:solidFill>
                  <a:srgbClr val="FF8000"/>
                </a:solidFill>
                <a:ea typeface="ＭＳ Ｐゴシック" charset="-128"/>
                <a:cs typeface="ＭＳ Ｐゴシック" charset="-128"/>
              </a:rPr>
              <a:t>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ea typeface="ＭＳ Ｐゴシック" charset="-128"/>
              <a:cs typeface="ＭＳ Ｐゴシック" charset="-128"/>
            </a:endParaRPr>
          </a:p>
        </p:txBody>
      </p:sp>
      <p:sp>
        <p:nvSpPr>
          <p:cNvPr id="29699" name="Content Placeholder 2"/>
          <p:cNvSpPr>
            <a:spLocks noGrp="1"/>
          </p:cNvSpPr>
          <p:nvPr>
            <p:ph idx="1"/>
          </p:nvPr>
        </p:nvSpPr>
        <p:spPr>
          <a:xfrm>
            <a:off x="152400" y="1447800"/>
            <a:ext cx="8839200" cy="4572000"/>
          </a:xfrm>
        </p:spPr>
        <p:txBody>
          <a:bodyPr/>
          <a:lstStyle/>
          <a:p>
            <a:r>
              <a:rPr lang="en-US" sz="2000" dirty="0" smtClean="0">
                <a:ea typeface="ＭＳ Ｐゴシック" charset="-128"/>
                <a:cs typeface="ＭＳ Ｐゴシック" charset="-128"/>
              </a:rPr>
              <a:t>Imagine you create 100 of these creatures with random gene sequences.</a:t>
            </a:r>
          </a:p>
          <a:p>
            <a:r>
              <a:rPr lang="en-US" sz="2000" dirty="0" smtClean="0">
                <a:ea typeface="ＭＳ Ｐゴシック" charset="-128"/>
                <a:cs typeface="ＭＳ Ｐゴシック" charset="-128"/>
              </a:rPr>
              <a:t>Allow them to “fight” in your arena until say 10 are left. I.e. See who is fittest.</a:t>
            </a:r>
          </a:p>
          <a:p>
            <a:r>
              <a:rPr lang="en-US" sz="2000" dirty="0" smtClean="0">
                <a:ea typeface="ＭＳ Ｐゴシック" charset="-128"/>
                <a:cs typeface="ＭＳ Ｐゴシック" charset="-128"/>
              </a:rPr>
              <a:t>Take the 10 and either </a:t>
            </a:r>
            <a:r>
              <a:rPr lang="en-US" sz="2000" dirty="0" smtClean="0">
                <a:solidFill>
                  <a:srgbClr val="FFFF00"/>
                </a:solidFill>
                <a:ea typeface="ＭＳ Ｐゴシック" charset="-128"/>
                <a:cs typeface="ＭＳ Ｐゴシック" charset="-128"/>
              </a:rPr>
              <a:t>mutate</a:t>
            </a:r>
            <a:r>
              <a:rPr lang="en-US" sz="2000" dirty="0" smtClean="0">
                <a:ea typeface="ＭＳ Ｐゴシック" charset="-128"/>
                <a:cs typeface="ＭＳ Ｐゴシック" charset="-128"/>
              </a:rPr>
              <a:t> a few of the genes or </a:t>
            </a:r>
            <a:r>
              <a:rPr lang="en-US" sz="2000" dirty="0" smtClean="0">
                <a:solidFill>
                  <a:srgbClr val="FFFF00"/>
                </a:solidFill>
                <a:ea typeface="ＭＳ Ｐゴシック" charset="-128"/>
                <a:cs typeface="ＭＳ Ｐゴシック" charset="-128"/>
              </a:rPr>
              <a:t>crossover</a:t>
            </a:r>
            <a:r>
              <a:rPr lang="en-US" sz="2000" dirty="0" smtClean="0">
                <a:ea typeface="ＭＳ Ｐゴシック" charset="-128"/>
                <a:cs typeface="ＭＳ Ｐゴシック" charset="-128"/>
              </a:rPr>
              <a:t> genes between 2 creatures in random ways to create another 100 creatures.</a:t>
            </a:r>
          </a:p>
          <a:p>
            <a:pPr lvl="1"/>
            <a:r>
              <a:rPr lang="en-US" sz="1800" dirty="0" smtClean="0"/>
              <a:t>E.g. </a:t>
            </a:r>
            <a:r>
              <a:rPr lang="en-US" sz="1800" dirty="0" smtClean="0">
                <a:solidFill>
                  <a:srgbClr val="FF0000"/>
                </a:solidFill>
              </a:rPr>
              <a:t>00</a:t>
            </a:r>
            <a:r>
              <a:rPr lang="en-US" sz="1800" dirty="0" smtClean="0">
                <a:solidFill>
                  <a:srgbClr val="00FF00"/>
                </a:solidFill>
              </a:rPr>
              <a:t>10</a:t>
            </a:r>
            <a:r>
              <a:rPr lang="en-US" sz="1800" dirty="0" smtClean="0">
                <a:solidFill>
                  <a:srgbClr val="66FFFF"/>
                </a:solidFill>
              </a:rPr>
              <a:t>11</a:t>
            </a:r>
            <a:r>
              <a:rPr lang="en-US" sz="1800" dirty="0" smtClean="0">
                <a:solidFill>
                  <a:srgbClr val="FF00FF"/>
                </a:solidFill>
              </a:rPr>
              <a:t>01</a:t>
            </a:r>
            <a:r>
              <a:rPr lang="en-US" sz="1800" dirty="0" smtClean="0">
                <a:solidFill>
                  <a:srgbClr val="FFFF00"/>
                </a:solidFill>
              </a:rPr>
              <a:t>00</a:t>
            </a:r>
            <a:r>
              <a:rPr lang="en-US" sz="1800" dirty="0" smtClean="0">
                <a:solidFill>
                  <a:srgbClr val="FF8000"/>
                </a:solidFill>
              </a:rPr>
              <a:t>11 </a:t>
            </a:r>
            <a:r>
              <a:rPr lang="en-US" sz="1800" dirty="0" smtClean="0"/>
              <a:t>crossed with </a:t>
            </a:r>
            <a:r>
              <a:rPr lang="en-US" sz="1800" dirty="0" smtClean="0">
                <a:solidFill>
                  <a:srgbClr val="FF0000"/>
                </a:solidFill>
              </a:rPr>
              <a:t>10</a:t>
            </a:r>
            <a:r>
              <a:rPr lang="en-US" sz="1800" dirty="0" smtClean="0">
                <a:solidFill>
                  <a:srgbClr val="00FF00"/>
                </a:solidFill>
              </a:rPr>
              <a:t>11</a:t>
            </a:r>
            <a:r>
              <a:rPr lang="en-US" sz="1800" dirty="0" smtClean="0">
                <a:solidFill>
                  <a:srgbClr val="66FFFF"/>
                </a:solidFill>
              </a:rPr>
              <a:t>01</a:t>
            </a:r>
            <a:r>
              <a:rPr lang="en-US" sz="1800" dirty="0" smtClean="0">
                <a:solidFill>
                  <a:srgbClr val="FF00FF"/>
                </a:solidFill>
              </a:rPr>
              <a:t>00</a:t>
            </a:r>
            <a:r>
              <a:rPr lang="en-US" sz="1800" dirty="0" smtClean="0">
                <a:solidFill>
                  <a:srgbClr val="FFFF00"/>
                </a:solidFill>
              </a:rPr>
              <a:t>10</a:t>
            </a:r>
            <a:r>
              <a:rPr lang="en-US" sz="1800" dirty="0" smtClean="0">
                <a:solidFill>
                  <a:srgbClr val="FF8000"/>
                </a:solidFill>
              </a:rPr>
              <a:t>01 </a:t>
            </a:r>
            <a:r>
              <a:rPr lang="en-US" sz="1800" dirty="0" smtClean="0">
                <a:solidFill>
                  <a:srgbClr val="FFFFFF"/>
                </a:solidFill>
              </a:rPr>
              <a:t>could produce:</a:t>
            </a:r>
          </a:p>
          <a:p>
            <a:pPr lvl="1"/>
            <a:r>
              <a:rPr lang="en-US" sz="1800" dirty="0" smtClean="0">
                <a:solidFill>
                  <a:srgbClr val="FF0000"/>
                </a:solidFill>
              </a:rPr>
              <a:t>00</a:t>
            </a:r>
            <a:r>
              <a:rPr lang="en-US" sz="1800" dirty="0" smtClean="0">
                <a:solidFill>
                  <a:srgbClr val="00FF00"/>
                </a:solidFill>
              </a:rPr>
              <a:t>10</a:t>
            </a:r>
            <a:r>
              <a:rPr lang="en-US" sz="1800" dirty="0" smtClean="0">
                <a:solidFill>
                  <a:srgbClr val="66FFFF"/>
                </a:solidFill>
              </a:rPr>
              <a:t>11 </a:t>
            </a:r>
            <a:r>
              <a:rPr lang="en-US" sz="1800" dirty="0" smtClean="0">
                <a:solidFill>
                  <a:srgbClr val="FF00FF"/>
                </a:solidFill>
              </a:rPr>
              <a:t>00</a:t>
            </a:r>
            <a:r>
              <a:rPr lang="en-US" sz="1800" dirty="0" smtClean="0">
                <a:solidFill>
                  <a:srgbClr val="FFFF00"/>
                </a:solidFill>
              </a:rPr>
              <a:t>10</a:t>
            </a:r>
            <a:r>
              <a:rPr lang="en-US" sz="1800" dirty="0" smtClean="0">
                <a:solidFill>
                  <a:srgbClr val="FF8000"/>
                </a:solidFill>
              </a:rPr>
              <a:t>01</a:t>
            </a:r>
            <a:endParaRPr lang="en-US" sz="1800" dirty="0" smtClean="0"/>
          </a:p>
          <a:p>
            <a:r>
              <a:rPr lang="en-US" sz="2000" dirty="0" smtClean="0">
                <a:ea typeface="ＭＳ Ｐゴシック" charset="-128"/>
                <a:cs typeface="ＭＳ Ｐゴシック" charset="-128"/>
              </a:rPr>
              <a:t>Let them fight again until 10 are left.</a:t>
            </a:r>
          </a:p>
          <a:p>
            <a:r>
              <a:rPr lang="en-US" sz="2000" dirty="0" smtClean="0">
                <a:ea typeface="ＭＳ Ｐゴシック" charset="-128"/>
                <a:cs typeface="ＭＳ Ｐゴシック" charset="-128"/>
              </a:rPr>
              <a:t>Repeat….. for many iterations (i.e. until the same chromosomes seem to keep surviving over and over again).</a:t>
            </a:r>
          </a:p>
          <a:p>
            <a:r>
              <a:rPr lang="en-US" sz="2000" dirty="0" smtClean="0">
                <a:ea typeface="ＭＳ Ｐゴシック" charset="-128"/>
                <a:cs typeface="ＭＳ Ｐゴシック" charset="-128"/>
              </a:rPr>
              <a:t>STOP- you should have evolved the ultimate fighting creature.</a:t>
            </a:r>
          </a:p>
          <a:p>
            <a:r>
              <a:rPr lang="en-US" sz="2000" dirty="0" smtClean="0">
                <a:ea typeface="ＭＳ Ｐゴシック" charset="-128"/>
                <a:cs typeface="ＭＳ Ｐゴシック" charset="-128"/>
                <a:hlinkClick r:id="rId2"/>
              </a:rPr>
              <a:t>http://www.youtube.com/watch?v=ECH1icCL17Y</a:t>
            </a:r>
            <a:endParaRPr lang="en-US" sz="2000" dirty="0" smtClean="0">
              <a:ea typeface="ＭＳ Ｐゴシック" charset="-128"/>
              <a:cs typeface="ＭＳ Ｐゴシック" charset="-128"/>
            </a:endParaRPr>
          </a:p>
          <a:p>
            <a:endParaRPr lang="en-US" sz="2000" dirty="0"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ea typeface="ＭＳ Ｐゴシック" charset="-128"/>
                <a:cs typeface="ＭＳ Ｐゴシック" charset="-128"/>
              </a:rPr>
              <a:t>Bayesian Networks</a:t>
            </a:r>
          </a:p>
        </p:txBody>
      </p:sp>
      <p:sp>
        <p:nvSpPr>
          <p:cNvPr id="30723" name="Rectangle 3"/>
          <p:cNvSpPr>
            <a:spLocks noGrp="1" noChangeArrowheads="1"/>
          </p:cNvSpPr>
          <p:nvPr>
            <p:ph type="body" idx="1"/>
          </p:nvPr>
        </p:nvSpPr>
        <p:spPr>
          <a:xfrm>
            <a:off x="76200" y="1143000"/>
            <a:ext cx="8915400" cy="1905000"/>
          </a:xfrm>
        </p:spPr>
        <p:txBody>
          <a:bodyPr/>
          <a:lstStyle/>
          <a:p>
            <a:pPr>
              <a:lnSpc>
                <a:spcPct val="90000"/>
              </a:lnSpc>
            </a:pPr>
            <a:r>
              <a:rPr lang="en-US" sz="2800">
                <a:ea typeface="ＭＳ Ｐゴシック" charset="-128"/>
                <a:cs typeface="ＭＳ Ｐゴシック" charset="-128"/>
              </a:rPr>
              <a:t>Directed acyclic graphs whose nodes represent variables, and whose arcs encode conditional independencies between the variables. Nodes can represent any kind of variable, be it a measured parameter or a hypothesis.</a:t>
            </a:r>
          </a:p>
        </p:txBody>
      </p:sp>
      <p:pic>
        <p:nvPicPr>
          <p:cNvPr id="4" name="Picture 7"/>
          <p:cNvPicPr>
            <a:picLocks noChangeAspect="1" noChangeArrowheads="1"/>
          </p:cNvPicPr>
          <p:nvPr/>
        </p:nvPicPr>
        <p:blipFill>
          <a:blip r:embed="rId3"/>
          <a:srcRect/>
          <a:stretch>
            <a:fillRect/>
          </a:stretch>
        </p:blipFill>
        <p:spPr bwMode="auto">
          <a:xfrm>
            <a:off x="4648200" y="3276600"/>
            <a:ext cx="3920802"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VL">
  <a:themeElements>
    <a:clrScheme name="">
      <a:dk1>
        <a:srgbClr val="808080"/>
      </a:dk1>
      <a:lt1>
        <a:srgbClr val="FFFFFF"/>
      </a:lt1>
      <a:dk2>
        <a:srgbClr val="000000"/>
      </a:dk2>
      <a:lt2>
        <a:srgbClr val="FFFF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EVL20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lnDef>
  </a:objectDefaults>
  <a:extraClrSchemeLst>
    <a:extraClrScheme>
      <a:clrScheme name="EVL200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L200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VL200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L200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L20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L20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VL20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EVL.potx</Template>
  <TotalTime>83</TotalTime>
  <Words>4590</Words>
  <Application>Microsoft PowerPoint</Application>
  <PresentationFormat>On-screen Show (4:3)</PresentationFormat>
  <Paragraphs>520</Paragraphs>
  <Slides>52</Slides>
  <Notes>42</Notes>
  <HiddenSlides>0</HiddenSlides>
  <MMClips>0</MMClips>
  <ScaleCrop>false</ScaleCrop>
  <HeadingPairs>
    <vt:vector size="4" baseType="variant">
      <vt:variant>
        <vt:lpstr>Design Template</vt:lpstr>
      </vt:variant>
      <vt:variant>
        <vt:i4>1</vt:i4>
      </vt:variant>
      <vt:variant>
        <vt:lpstr>Slide Titles</vt:lpstr>
      </vt:variant>
      <vt:variant>
        <vt:i4>52</vt:i4>
      </vt:variant>
    </vt:vector>
  </HeadingPairs>
  <TitlesOfParts>
    <vt:vector size="53" baseType="lpstr">
      <vt:lpstr>EVL</vt:lpstr>
      <vt:lpstr>Slide 1</vt:lpstr>
      <vt:lpstr>Slide 2</vt:lpstr>
      <vt:lpstr>Mainstream AI techniques that have been applied to Games</vt:lpstr>
      <vt:lpstr>E.g. Search : Tic-Tac-Toe Search Tree (with symmetric moves removed)</vt:lpstr>
      <vt:lpstr>Mainstream AI techniques that have been applied to Games</vt:lpstr>
      <vt:lpstr>Mainstream AI techniques that have been applied to Games</vt:lpstr>
      <vt:lpstr>Genetic Algorithms Example</vt:lpstr>
      <vt:lpstr>Slide 8</vt:lpstr>
      <vt:lpstr>Bayesian Networks</vt:lpstr>
      <vt:lpstr>Bayesian Networks</vt:lpstr>
      <vt:lpstr>Pathfinding</vt:lpstr>
      <vt:lpstr>E.g. of Dijkstra</vt:lpstr>
      <vt:lpstr>Slide 13</vt:lpstr>
      <vt:lpstr>Slide 14</vt:lpstr>
      <vt:lpstr>Slide 15</vt:lpstr>
      <vt:lpstr>Slide 16</vt:lpstr>
      <vt:lpstr>A* Algorithm</vt:lpstr>
      <vt:lpstr>Tips on Path Finding</vt:lpstr>
      <vt:lpstr>Waypoint Graphs</vt:lpstr>
      <vt:lpstr>Navigation Meshes</vt:lpstr>
      <vt:lpstr>Lower-Tech Approach- Digital Scent</vt:lpstr>
      <vt:lpstr>Patroling AI</vt:lpstr>
      <vt:lpstr>Possible Agent Navigation AI</vt:lpstr>
      <vt:lpstr>Teaching the Computer to Aim</vt:lpstr>
      <vt:lpstr>Calculating Dead Reckoning</vt:lpstr>
      <vt:lpstr>Precise Method (Assume a 2D case)</vt:lpstr>
      <vt:lpstr>Slide 27</vt:lpstr>
      <vt:lpstr>Approximate Method</vt:lpstr>
      <vt:lpstr>Normally you need the enemy to turn to face the player before it is allowed to shoot. </vt:lpstr>
      <vt:lpstr>But if you really want the exact ANGLE you can calculate it as follows</vt:lpstr>
      <vt:lpstr>References</vt:lpstr>
      <vt:lpstr>Slide Morgue</vt:lpstr>
      <vt:lpstr>Select the node (S) with the smallest F from the TODO List (ie select the node likely to be closest to the goal).</vt:lpstr>
      <vt:lpstr>Slide 34</vt:lpstr>
      <vt:lpstr>So we get this…</vt:lpstr>
      <vt:lpstr>But…</vt:lpstr>
      <vt:lpstr>You get this…</vt:lpstr>
      <vt:lpstr>Slide 38</vt:lpstr>
      <vt:lpstr>E.g. Given a terrain map as follows:</vt:lpstr>
      <vt:lpstr>A Well Known Algorithm in AI called A*</vt:lpstr>
      <vt:lpstr>Now choose one of the TODO list items to explore next- but which one?</vt:lpstr>
      <vt:lpstr>Calculate F,G,H at each of the TODO List items</vt:lpstr>
      <vt:lpstr>Select the node (S) with the smallest/best F from the TODO List (ie select the node likely to be closest to the goal).</vt:lpstr>
      <vt:lpstr>Select S, Remove it from TODO List, Add it to DONE List</vt:lpstr>
      <vt:lpstr>Check adjacent squares from S, and add to TODO List unless they are already on the list.</vt:lpstr>
      <vt:lpstr>So look at each of the Xi that are already on the TODO list…</vt:lpstr>
      <vt:lpstr>…and see if this path (ASXi) is better than the previous ones (AXi).</vt:lpstr>
      <vt:lpstr>Now repeat the algorithm: Select node (S) with the smallest F in the TODO List, add to DONE List, and examine its adjacent squares (Xi). Add new Xi if not on TODO list.</vt:lpstr>
      <vt:lpstr>Repeat until Destination B is reached.</vt:lpstr>
      <vt:lpstr>Compute the final path by following the parents from B.</vt:lpstr>
      <vt:lpstr>The Whole A* Algorithm Review at your Leisure</vt:lpstr>
      <vt:lpstr>A* Mods</vt:lpstr>
    </vt:vector>
  </TitlesOfParts>
  <Company>Univ Illinois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Leigh</dc:creator>
  <cp:lastModifiedBy>Jason Leigh</cp:lastModifiedBy>
  <cp:revision>7</cp:revision>
  <dcterms:created xsi:type="dcterms:W3CDTF">2010-03-18T03:03:10Z</dcterms:created>
  <dcterms:modified xsi:type="dcterms:W3CDTF">2010-03-18T04:26:47Z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false</vt:bool>
  </property>
  <property fmtid="{D5CDD505-2E9C-101B-9397-08002B2CF9AE}" pid="20" name="NavBtnPos">
    <vt:i4>1</vt:i4>
  </property>
  <property fmtid="{D5CDD505-2E9C-101B-9397-08002B2CF9AE}" pid="21" name="OutputDir">
    <vt:lpwstr>D:\Jason\cise_html</vt:lpwstr>
  </property>
</Properties>
</file>