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90" r:id="rId12"/>
    <p:sldId id="292" r:id="rId13"/>
    <p:sldId id="267" r:id="rId14"/>
    <p:sldId id="261" r:id="rId15"/>
    <p:sldId id="283" r:id="rId16"/>
    <p:sldId id="271" r:id="rId17"/>
    <p:sldId id="275" r:id="rId18"/>
    <p:sldId id="293" r:id="rId19"/>
    <p:sldId id="294" r:id="rId20"/>
    <p:sldId id="295" r:id="rId21"/>
    <p:sldId id="272" r:id="rId22"/>
    <p:sldId id="276" r:id="rId23"/>
    <p:sldId id="273" r:id="rId24"/>
    <p:sldId id="277" r:id="rId25"/>
    <p:sldId id="279" r:id="rId26"/>
    <p:sldId id="274" r:id="rId27"/>
    <p:sldId id="282" r:id="rId28"/>
    <p:sldId id="285" r:id="rId29"/>
    <p:sldId id="287" r:id="rId30"/>
    <p:sldId id="286" r:id="rId31"/>
    <p:sldId id="278" r:id="rId32"/>
    <p:sldId id="288" r:id="rId33"/>
    <p:sldId id="284" r:id="rId34"/>
    <p:sldId id="281" r:id="rId35"/>
    <p:sldId id="291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4800" kern="1200">
        <a:solidFill>
          <a:schemeClr val="tx2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4800" kern="1200">
        <a:solidFill>
          <a:schemeClr val="tx2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4800" kern="1200">
        <a:solidFill>
          <a:schemeClr val="tx2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4800" kern="1200">
        <a:solidFill>
          <a:schemeClr val="tx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7C80"/>
    <a:srgbClr val="006600"/>
    <a:srgbClr val="FFCC66"/>
    <a:srgbClr val="660066"/>
    <a:srgbClr val="FF99FF"/>
    <a:srgbClr val="FF66FF"/>
    <a:srgbClr val="CCFF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02" autoAdjust="0"/>
    <p:restoredTop sz="83393" autoAdjust="0"/>
  </p:normalViewPr>
  <p:slideViewPr>
    <p:cSldViewPr>
      <p:cViewPr varScale="1">
        <p:scale>
          <a:sx n="123" d="100"/>
          <a:sy n="123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796E-4E94-7E4F-AA2E-1A6BD67922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0FA72-F5BC-5D45-B551-C48619CAF23D}" type="slidenum">
              <a:rPr lang="en-US"/>
              <a:pPr/>
              <a:t>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BBDEC-19F1-0148-AB5E-A4CE122DB47D}" type="slidenum">
              <a:rPr lang="en-US"/>
              <a:pPr/>
              <a:t>10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4E7A8-D22C-AB42-BAEA-453C4E9238B3}" type="slidenum">
              <a:rPr lang="en-US"/>
              <a:pPr/>
              <a:t>13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37EDC-A092-0641-A7DC-7D6DEA70CD25}" type="slidenum">
              <a:rPr lang="en-US"/>
              <a:pPr/>
              <a:t>14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01049-6CC1-E140-817C-7E2C9DA5E7C0}" type="slidenum">
              <a:rPr lang="en-US"/>
              <a:pPr/>
              <a:t>15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4845C-69EB-014E-BB6E-4529E6D71F19}" type="slidenum">
              <a:rPr lang="en-US"/>
              <a:pPr/>
              <a:t>16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2C328-25AF-0540-B654-FFF02B94F20A}" type="slidenum">
              <a:rPr lang="en-US"/>
              <a:pPr/>
              <a:t>17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3030D-7B9D-6448-BAC8-2FB3983EC5A3}" type="slidenum">
              <a:rPr lang="en-US"/>
              <a:pPr/>
              <a:t>21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07EDA-8B9A-2E40-A77E-08AD3E117D72}" type="slidenum">
              <a:rPr lang="en-US"/>
              <a:pPr/>
              <a:t>22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4AD01-1D5C-7D45-954E-CB16C558BAE1}" type="slidenum">
              <a:rPr lang="en-US"/>
              <a:pPr/>
              <a:t>23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62C99-0CB6-504D-B2F6-B77B969BF488}" type="slidenum">
              <a:rPr lang="en-US"/>
              <a:pPr/>
              <a:t>24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91F3C-ECEA-CC47-B63F-CDA12A92C77D}" type="slidenum">
              <a:rPr lang="en-US"/>
              <a:pPr/>
              <a:t>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501EB-8B74-304C-A990-79ABF16ACF4A}" type="slidenum">
              <a:rPr lang="en-US"/>
              <a:pPr/>
              <a:t>25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D9475-F63A-2742-A49E-39B3673CDA36}" type="slidenum">
              <a:rPr lang="en-US"/>
              <a:pPr/>
              <a:t>26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A12F0-0505-7E40-9698-744B5AB7F733}" type="slidenum">
              <a:rPr lang="en-US"/>
              <a:pPr/>
              <a:t>27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3CD3-0872-EC45-B49F-1D38E57F11AF}" type="slidenum">
              <a:rPr lang="en-US"/>
              <a:pPr/>
              <a:t>28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CE10B-4F47-B94F-9367-8A8B8DBBEC6B}" type="slidenum">
              <a:rPr lang="en-US"/>
              <a:pPr/>
              <a:t>29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5E866-773E-D845-9872-828D337118A4}" type="slidenum">
              <a:rPr lang="en-US"/>
              <a:pPr/>
              <a:t>30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463D1-637A-E74A-BFAE-9C2B407D44F5}" type="slidenum">
              <a:rPr lang="en-US"/>
              <a:pPr/>
              <a:t>31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27C7E-85D9-744F-AA6E-2CFD5475E08C}" type="slidenum">
              <a:rPr lang="en-US"/>
              <a:pPr/>
              <a:t>32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1F98A-150E-754E-AA61-D2907CC2462A}" type="slidenum">
              <a:rPr lang="en-US"/>
              <a:pPr/>
              <a:t>33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43219-2A12-5648-B57D-BDDEFCB06549}" type="slidenum">
              <a:rPr lang="en-US"/>
              <a:pPr/>
              <a:t>34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http://www-2.cs.cmu.edu/afs/cs/user/baraff/www/pbm/diffyq.pdf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6DD59-F0E1-5B47-AF1D-B33EB58C06AB}" type="slidenum">
              <a:rPr lang="en-US"/>
              <a:pPr/>
              <a:t>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2D0A8-A8D1-A347-9881-E88EB81039C0}" type="slidenum">
              <a:rPr lang="en-US"/>
              <a:pPr/>
              <a:t>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F4671-B2F9-E541-871C-5743866BF413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93E5C-C090-2044-AC87-08573DC5FD67}" type="slidenum">
              <a:rPr lang="en-US"/>
              <a:pPr/>
              <a:t>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2BE63-D056-F448-B340-40C5B807488D}" type="slidenum">
              <a:rPr lang="en-US"/>
              <a:pPr/>
              <a:t>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D685E-E81A-7147-8A0E-7A9144F14836}" type="slidenum">
              <a:rPr lang="en-US"/>
              <a:pPr/>
              <a:t>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2C3E2-F39A-C14C-817F-234AD5D7360F}" type="slidenum">
              <a:rPr lang="en-US"/>
              <a:pPr/>
              <a:t>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0" y="1066800"/>
            <a:ext cx="95250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371600" y="62484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solidFill>
                  <a:srgbClr val="6699FF"/>
                </a:solidFill>
                <a:latin typeface="Arial" charset="0"/>
              </a:rPr>
              <a:t>University of Illinois at Chicago</a:t>
            </a:r>
            <a:endParaRPr lang="en-US" sz="2000">
              <a:solidFill>
                <a:srgbClr val="6699FF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-1447800" y="91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-152400" y="6248400"/>
            <a:ext cx="98298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4876800" y="990600"/>
            <a:ext cx="46482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0" y="62484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699FF"/>
                </a:solidFill>
                <a:latin typeface="Arial" charset="0"/>
              </a:rPr>
              <a:t>Electronic Visualization Laboratory (EVL)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cqZhQnrXw" TargetMode="External"/><Relationship Id="rId4" Type="http://schemas.openxmlformats.org/officeDocument/2006/relationships/hyperlink" Target="http://www.youtube.com/watch?v=5WzGQQOIcp8" TargetMode="External"/><Relationship Id="rId5" Type="http://schemas.openxmlformats.org/officeDocument/2006/relationships/hyperlink" Target="http://bloft.hardwire.cz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roniclogic.com/gish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wboyprogramming.com/2007/01/05/blob-physic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.org" TargetMode="External"/><Relationship Id="rId4" Type="http://schemas.openxmlformats.org/officeDocument/2006/relationships/hyperlink" Target="http://www.tokamakphysics.com" TargetMode="External"/><Relationship Id="rId5" Type="http://schemas.openxmlformats.org/officeDocument/2006/relationships/hyperlink" Target="http://www.siggraph.org/" TargetMode="External"/><Relationship Id="rId6" Type="http://schemas.openxmlformats.org/officeDocument/2006/relationships/hyperlink" Target="http://www.d6.com/users/checker" TargetMode="External"/><Relationship Id="rId7" Type="http://schemas.openxmlformats.org/officeDocument/2006/relationships/hyperlink" Target="http://www.evl.uic.edu/cavern/rg/20030201_leigh/" TargetMode="External"/><Relationship Id="rId8" Type="http://schemas.openxmlformats.org/officeDocument/2006/relationships/hyperlink" Target="http://www.gamasutra.com/features/20000215/lander_01.htm" TargetMode="External"/><Relationship Id="rId9" Type="http://schemas.openxmlformats.org/officeDocument/2006/relationships/hyperlink" Target="http://www.evl.uic.edu/cavern/rg/20030201_leigh/diffyq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asutra.com/resource_guide/20030121/jacobson_01.shtml" TargetMode="External"/><Relationship Id="rId4" Type="http://schemas.openxmlformats.org/officeDocument/2006/relationships/hyperlink" Target="http://cowboyprogramming.com/2007/01/05/blob-physics/" TargetMode="External"/><Relationship Id="rId5" Type="http://schemas.openxmlformats.org/officeDocument/2006/relationships/hyperlink" Target="http://www.gamasutra.com/view/feature/1549/practical_fluid_dynamics_part_1.php" TargetMode="External"/><Relationship Id="rId6" Type="http://schemas.openxmlformats.org/officeDocument/2006/relationships/hyperlink" Target="http://www.cs.cmu.edu/~baraff/sigcourse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990600" y="1524000"/>
            <a:ext cx="7086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CS 426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Game Physics</a:t>
            </a:r>
            <a:br>
              <a:rPr lang="en-US" sz="4000">
                <a:latin typeface="Arial" charset="0"/>
              </a:rPr>
            </a:br>
            <a:endParaRPr lang="en-US" sz="4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charset="0"/>
              </a:rPr>
              <a:t>© Jason Leigh</a:t>
            </a:r>
            <a:br>
              <a:rPr lang="en-US" sz="2400" b="1">
                <a:solidFill>
                  <a:schemeClr val="tx1"/>
                </a:solidFill>
                <a:latin typeface="Arial" charset="0"/>
              </a:rPr>
            </a:br>
            <a:r>
              <a:rPr lang="en-US" sz="2400" b="1">
                <a:solidFill>
                  <a:schemeClr val="tx1"/>
                </a:solidFill>
                <a:latin typeface="Arial" charset="0"/>
              </a:rPr>
              <a:t>Electronic Visualization Lab,</a:t>
            </a:r>
            <a:br>
              <a:rPr lang="en-US" sz="2400" b="1">
                <a:solidFill>
                  <a:schemeClr val="tx1"/>
                </a:solidFill>
                <a:latin typeface="Arial" charset="0"/>
              </a:rPr>
            </a:br>
            <a:r>
              <a:rPr lang="en-US" sz="2400" b="1">
                <a:solidFill>
                  <a:schemeClr val="tx1"/>
                </a:solidFill>
                <a:latin typeface="Arial" charset="0"/>
              </a:rPr>
              <a:t>University of Illinois at Chicago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charset="0"/>
              </a:rPr>
              <a:t>2003-2007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Warning about Euler Method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181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Big time steps causes big integration errors.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You know this has happened because your particles go out of control and fly off into infinity!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Use small time steps- but note that small time steps chew up a lot of CPU cycles.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You do not necessarily have to </a:t>
            </a:r>
            <a:r>
              <a:rPr lang="en-US" sz="2400" i="1" dirty="0"/>
              <a:t>DRAW</a:t>
            </a:r>
            <a:r>
              <a:rPr lang="en-US" sz="2400" dirty="0"/>
              <a:t> every time step. E.g. compute 10 </a:t>
            </a:r>
            <a:r>
              <a:rPr lang="en-US" sz="2400" dirty="0" err="1"/>
              <a:t>timesteps</a:t>
            </a:r>
            <a:r>
              <a:rPr lang="en-US" sz="2400" dirty="0"/>
              <a:t> and then draw the result.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There are other better solutions: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Verlet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Adaptive Step Sizes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Runge</a:t>
            </a:r>
            <a:r>
              <a:rPr lang="en-US" sz="2000" dirty="0" smtClean="0"/>
              <a:t> </a:t>
            </a:r>
            <a:r>
              <a:rPr lang="en-US" sz="2000" dirty="0" err="1"/>
              <a:t>Kutta</a:t>
            </a:r>
            <a:r>
              <a:rPr lang="en-US" sz="2000" dirty="0"/>
              <a:t> Method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 flipV="1">
            <a:off x="53340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5334000" y="3352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Freeform 6"/>
          <p:cNvSpPr>
            <a:spLocks/>
          </p:cNvSpPr>
          <p:nvPr/>
        </p:nvSpPr>
        <p:spPr bwMode="auto">
          <a:xfrm>
            <a:off x="5638800" y="1676400"/>
            <a:ext cx="14478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384" y="720"/>
              </a:cxn>
              <a:cxn ang="0">
                <a:pos x="720" y="384"/>
              </a:cxn>
              <a:cxn ang="0">
                <a:pos x="912" y="0"/>
              </a:cxn>
            </a:cxnLst>
            <a:rect l="0" t="0" r="r" b="b"/>
            <a:pathLst>
              <a:path w="912" h="864">
                <a:moveTo>
                  <a:pt x="0" y="864"/>
                </a:moveTo>
                <a:cubicBezTo>
                  <a:pt x="132" y="832"/>
                  <a:pt x="264" y="800"/>
                  <a:pt x="384" y="720"/>
                </a:cubicBezTo>
                <a:cubicBezTo>
                  <a:pt x="504" y="640"/>
                  <a:pt x="632" y="504"/>
                  <a:pt x="720" y="384"/>
                </a:cubicBezTo>
                <a:cubicBezTo>
                  <a:pt x="808" y="264"/>
                  <a:pt x="888" y="64"/>
                  <a:pt x="912" y="0"/>
                </a:cubicBezTo>
              </a:path>
            </a:pathLst>
          </a:custGeom>
          <a:noFill/>
          <a:ln w="38100" cap="flat" cmpd="sng">
            <a:solidFill>
              <a:srgbClr val="FFCC66"/>
            </a:solidFill>
            <a:prstDash val="solid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V="1">
            <a:off x="5867400" y="2209800"/>
            <a:ext cx="1219200" cy="9144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63246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7010400" y="2286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127750" y="3657600"/>
            <a:ext cx="41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t</a:t>
            </a:r>
            <a:r>
              <a:rPr lang="en-US" sz="2800" baseline="-25000">
                <a:latin typeface="Arial" charset="0"/>
              </a:rPr>
              <a:t>0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607175" y="3657600"/>
            <a:ext cx="92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t</a:t>
            </a:r>
            <a:r>
              <a:rPr lang="en-US" sz="2800" baseline="-25000">
                <a:latin typeface="Arial" charset="0"/>
              </a:rPr>
              <a:t>0</a:t>
            </a:r>
            <a:r>
              <a:rPr lang="en-US" sz="2800">
                <a:latin typeface="Arial" charset="0"/>
              </a:rPr>
              <a:t>+dt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467600" y="15240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99FF"/>
                </a:solidFill>
                <a:latin typeface="Arial" charset="0"/>
              </a:rPr>
              <a:t>Error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773988" y="22860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charset="0"/>
              </a:rPr>
              <a:t>Estimate</a:t>
            </a:r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 flipV="1">
            <a:off x="7086600" y="2286000"/>
            <a:ext cx="76200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7762875" y="3048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charset="0"/>
              </a:rPr>
              <a:t>t</a:t>
            </a:r>
            <a:endParaRPr lang="en-US" sz="2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5141913" y="1066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charset="0"/>
              </a:rPr>
              <a:t>v</a:t>
            </a:r>
            <a:endParaRPr lang="en-US" sz="2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9219" name="AutoShape 19"/>
          <p:cNvSpPr>
            <a:spLocks/>
          </p:cNvSpPr>
          <p:nvPr/>
        </p:nvSpPr>
        <p:spPr bwMode="auto">
          <a:xfrm>
            <a:off x="7086600" y="1676400"/>
            <a:ext cx="304800" cy="533400"/>
          </a:xfrm>
          <a:prstGeom prst="rightBrace">
            <a:avLst>
              <a:gd name="adj1" fmla="val 14583"/>
              <a:gd name="adj2" fmla="val 50000"/>
            </a:avLst>
          </a:prstGeom>
          <a:noFill/>
          <a:ln w="2857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>
                <a:solidFill>
                  <a:schemeClr val="hlink"/>
                </a:solidFill>
              </a:rPr>
              <a:t>v(t+dt</a:t>
            </a:r>
            <a:r>
              <a:rPr lang="en-US" dirty="0" smtClean="0">
                <a:solidFill>
                  <a:schemeClr val="hlink"/>
                </a:solidFill>
              </a:rPr>
              <a:t>) = </a:t>
            </a:r>
            <a:r>
              <a:rPr lang="en-US" dirty="0" err="1" smtClean="0">
                <a:solidFill>
                  <a:schemeClr val="hlink"/>
                </a:solidFill>
              </a:rPr>
              <a:t>v(t</a:t>
            </a:r>
            <a:r>
              <a:rPr lang="en-US" dirty="0" smtClean="0">
                <a:solidFill>
                  <a:schemeClr val="hlink"/>
                </a:solidFill>
              </a:rPr>
              <a:t>) + </a:t>
            </a:r>
            <a:r>
              <a:rPr lang="en-US" dirty="0" err="1" smtClean="0">
                <a:solidFill>
                  <a:schemeClr val="hlink"/>
                </a:solidFill>
              </a:rPr>
              <a:t>dt</a:t>
            </a:r>
            <a:r>
              <a:rPr lang="en-US" dirty="0" smtClean="0">
                <a:solidFill>
                  <a:schemeClr val="hlink"/>
                </a:solidFill>
              </a:rPr>
              <a:t> * </a:t>
            </a:r>
            <a:r>
              <a:rPr lang="en-US" dirty="0" err="1" smtClean="0">
                <a:solidFill>
                  <a:schemeClr val="hlink"/>
                </a:solidFill>
              </a:rPr>
              <a:t>a(t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>
                <a:solidFill>
                  <a:schemeClr val="hlink"/>
                </a:solidFill>
              </a:rPr>
              <a:t>p(t+dt</a:t>
            </a:r>
            <a:r>
              <a:rPr lang="en-US" dirty="0" smtClean="0">
                <a:solidFill>
                  <a:schemeClr val="hlink"/>
                </a:solidFill>
              </a:rPr>
              <a:t>) = </a:t>
            </a:r>
            <a:r>
              <a:rPr lang="en-US" dirty="0" err="1" smtClean="0">
                <a:solidFill>
                  <a:schemeClr val="hlink"/>
                </a:solidFill>
              </a:rPr>
              <a:t>p(t</a:t>
            </a:r>
            <a:r>
              <a:rPr lang="en-US" dirty="0" smtClean="0">
                <a:solidFill>
                  <a:schemeClr val="hlink"/>
                </a:solidFill>
              </a:rPr>
              <a:t>) + </a:t>
            </a:r>
            <a:r>
              <a:rPr lang="en-US" dirty="0" err="1" smtClean="0">
                <a:solidFill>
                  <a:schemeClr val="hlink"/>
                </a:solidFill>
              </a:rPr>
              <a:t>dt</a:t>
            </a:r>
            <a:r>
              <a:rPr lang="en-US" dirty="0" smtClean="0">
                <a:solidFill>
                  <a:schemeClr val="hlink"/>
                </a:solidFill>
              </a:rPr>
              <a:t> * </a:t>
            </a:r>
            <a:r>
              <a:rPr lang="en-US" dirty="0" err="1" smtClean="0">
                <a:solidFill>
                  <a:schemeClr val="hlink"/>
                </a:solidFill>
              </a:rPr>
              <a:t>v(t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Verlet</a:t>
            </a:r>
            <a:r>
              <a:rPr lang="en-US" dirty="0" smtClean="0"/>
              <a:t> integration we choose a velocity-less </a:t>
            </a:r>
            <a:r>
              <a:rPr lang="en-US" dirty="0" smtClean="0"/>
              <a:t>representation.</a:t>
            </a:r>
          </a:p>
          <a:p>
            <a:r>
              <a:rPr lang="en-US" dirty="0" smtClean="0"/>
              <a:t>I.e. we keep track of the current and previous position only.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(t+dt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= 2p(t) -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p(t-dt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+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a(t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*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dt</a:t>
            </a:r>
            <a:endParaRPr lang="en-US" baseline="30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/ Disadvantages of </a:t>
            </a:r>
            <a:r>
              <a:rPr lang="en-US" dirty="0" err="1" smtClean="0"/>
              <a:t>Verlet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</a:t>
            </a:r>
            <a:r>
              <a:rPr lang="en-US" sz="2400" dirty="0" smtClean="0"/>
              <a:t>a point moves past a physical limit then we can simply move the point back to a ”legal" position. There is no need to calculate an impulse velocity, as the velocity is implied in the position, and is automatically handled by the movement.</a:t>
            </a:r>
            <a:endParaRPr lang="en-US" sz="2400" dirty="0" smtClean="0"/>
          </a:p>
          <a:p>
            <a:r>
              <a:rPr lang="en-US" sz="2400" dirty="0" smtClean="0"/>
              <a:t>Quite stable since you don’t have to worry about maintaining a small enough </a:t>
            </a:r>
            <a:r>
              <a:rPr lang="en-US" sz="2400" dirty="0" err="1" smtClean="0"/>
              <a:t>dt</a:t>
            </a:r>
            <a:r>
              <a:rPr lang="en-US" sz="2400" dirty="0" smtClean="0"/>
              <a:t> for both calculating position and velocity.</a:t>
            </a:r>
          </a:p>
          <a:p>
            <a:r>
              <a:rPr lang="en-US" sz="2400" dirty="0" smtClean="0"/>
              <a:t>Not always very accurate and some energy is dissipated.</a:t>
            </a:r>
          </a:p>
          <a:p>
            <a:r>
              <a:rPr lang="en-US" sz="2400" dirty="0" smtClean="0"/>
              <a:t>Used a lot for molecular dynamics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Forces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Remember your particles are accelerating due to some Force that acts on it.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Gravity: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Easy: </a:t>
            </a:r>
            <a:r>
              <a:rPr lang="en-US" sz="2000">
                <a:solidFill>
                  <a:schemeClr val="accent1"/>
                </a:solidFill>
              </a:rPr>
              <a:t>F = mg</a:t>
            </a:r>
            <a:r>
              <a:rPr lang="en-US" sz="2000"/>
              <a:t> where g is the acceleration due to gravity: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a[x]=0; a[y]=9.8ms</a:t>
            </a:r>
            <a:r>
              <a:rPr lang="en-US" sz="1800" baseline="30000"/>
              <a:t>-2</a:t>
            </a:r>
            <a:r>
              <a:rPr lang="en-US" sz="1800"/>
              <a:t>; a[z]=0;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Use this to compute F and add this to the forceAccumulator parameter.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Viscous Drag: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Like partcle moving thru water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accent1"/>
                </a:solidFill>
              </a:rPr>
              <a:t>F=-k</a:t>
            </a:r>
            <a:r>
              <a:rPr lang="en-US" sz="2000" baseline="-25000">
                <a:solidFill>
                  <a:schemeClr val="accent1"/>
                </a:solidFill>
              </a:rPr>
              <a:t>d</a:t>
            </a:r>
            <a:r>
              <a:rPr lang="en-US" sz="2000">
                <a:solidFill>
                  <a:schemeClr val="accent1"/>
                </a:solidFill>
              </a:rPr>
              <a:t>*V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</a:t>
            </a:r>
            <a:r>
              <a:rPr lang="en-US" sz="2000" baseline="-15000"/>
              <a:t>d</a:t>
            </a:r>
            <a:r>
              <a:rPr lang="en-US" sz="2000"/>
              <a:t> is coefficient of drag: basically it acts in the opposite direction of the Velocity of your particle.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Again apply the F by adding it to the forceAccumulator.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Damped Spring: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Systems</a:t>
            </a:r>
            <a:br>
              <a:rPr lang="en-US"/>
            </a:br>
            <a:r>
              <a:rPr lang="en-US"/>
              <a:t>(Hooks Law)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Useful for modeling non-rigid objects- like jelly or cloth</a:t>
            </a:r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2286000" y="1989138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6477000" y="1989138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590800" y="1836738"/>
            <a:ext cx="3962400" cy="5334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624" y="192"/>
              </a:cxn>
              <a:cxn ang="0">
                <a:pos x="672" y="0"/>
              </a:cxn>
              <a:cxn ang="0">
                <a:pos x="720" y="336"/>
              </a:cxn>
              <a:cxn ang="0">
                <a:pos x="816" y="0"/>
              </a:cxn>
              <a:cxn ang="0">
                <a:pos x="912" y="336"/>
              </a:cxn>
              <a:cxn ang="0">
                <a:pos x="1008" y="0"/>
              </a:cxn>
              <a:cxn ang="0">
                <a:pos x="1104" y="336"/>
              </a:cxn>
              <a:cxn ang="0">
                <a:pos x="1200" y="0"/>
              </a:cxn>
              <a:cxn ang="0">
                <a:pos x="1296" y="336"/>
              </a:cxn>
              <a:cxn ang="0">
                <a:pos x="1392" y="0"/>
              </a:cxn>
              <a:cxn ang="0">
                <a:pos x="1440" y="192"/>
              </a:cxn>
              <a:cxn ang="0">
                <a:pos x="2496" y="192"/>
              </a:cxn>
            </a:cxnLst>
            <a:rect l="0" t="0" r="r" b="b"/>
            <a:pathLst>
              <a:path w="2496" h="336">
                <a:moveTo>
                  <a:pt x="0" y="192"/>
                </a:moveTo>
                <a:lnTo>
                  <a:pt x="624" y="192"/>
                </a:lnTo>
                <a:lnTo>
                  <a:pt x="672" y="0"/>
                </a:lnTo>
                <a:lnTo>
                  <a:pt x="720" y="336"/>
                </a:lnTo>
                <a:lnTo>
                  <a:pt x="816" y="0"/>
                </a:lnTo>
                <a:lnTo>
                  <a:pt x="912" y="336"/>
                </a:lnTo>
                <a:lnTo>
                  <a:pt x="1008" y="0"/>
                </a:lnTo>
                <a:lnTo>
                  <a:pt x="1104" y="336"/>
                </a:lnTo>
                <a:lnTo>
                  <a:pt x="1200" y="0"/>
                </a:lnTo>
                <a:lnTo>
                  <a:pt x="1296" y="336"/>
                </a:lnTo>
                <a:lnTo>
                  <a:pt x="1392" y="0"/>
                </a:lnTo>
                <a:lnTo>
                  <a:pt x="1440" y="192"/>
                </a:lnTo>
                <a:lnTo>
                  <a:pt x="2496" y="192"/>
                </a:lnTo>
              </a:path>
            </a:pathLst>
          </a:custGeom>
          <a:noFill/>
          <a:ln w="57150" cap="flat" cmpd="sng">
            <a:solidFill>
              <a:srgbClr val="FFCC66"/>
            </a:solidFill>
            <a:prstDash val="solid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157413" y="15240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P1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316663" y="1531938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P2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838200" y="2566988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99FF"/>
                </a:solidFill>
                <a:latin typeface="Arial" charset="0"/>
              </a:rPr>
              <a:t>Ks (spring constant)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876300" y="2940050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99FF"/>
                </a:solidFill>
                <a:latin typeface="Arial" charset="0"/>
              </a:rPr>
              <a:t>Kd (damping constant)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4651375" y="2438400"/>
            <a:ext cx="4160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FF99FF"/>
                </a:solidFill>
                <a:latin typeface="Arial" charset="0"/>
              </a:rPr>
              <a:t>R (resting length)</a:t>
            </a:r>
          </a:p>
          <a:p>
            <a:pPr algn="r"/>
            <a:r>
              <a:rPr lang="en-US" sz="1600">
                <a:solidFill>
                  <a:srgbClr val="FF99FF"/>
                </a:solidFill>
                <a:latin typeface="Arial" charset="0"/>
              </a:rPr>
              <a:t>L = p1-p2</a:t>
            </a:r>
          </a:p>
          <a:p>
            <a:pPr algn="r"/>
            <a:r>
              <a:rPr lang="en-US" sz="1600">
                <a:solidFill>
                  <a:srgbClr val="FF99FF"/>
                </a:solidFill>
                <a:latin typeface="Arial" charset="0"/>
              </a:rPr>
              <a:t>(position of particle 1 – position of particle 2)</a:t>
            </a: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2590800" y="2522538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5943600" y="2514600"/>
            <a:ext cx="11430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96838" y="3352800"/>
            <a:ext cx="905033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F1 = -</a:t>
            </a:r>
            <a:r>
              <a:rPr lang="en-US" sz="4000">
                <a:latin typeface="Arial" charset="0"/>
              </a:rPr>
              <a:t>[</a:t>
            </a:r>
            <a:r>
              <a:rPr lang="en-US" sz="2800">
                <a:solidFill>
                  <a:srgbClr val="99CCFF"/>
                </a:solidFill>
                <a:latin typeface="Arial" charset="0"/>
              </a:rPr>
              <a:t>Ks * (|L| - R)</a:t>
            </a:r>
            <a:r>
              <a:rPr lang="en-US" sz="2800">
                <a:latin typeface="Arial" charset="0"/>
              </a:rPr>
              <a:t> + </a:t>
            </a:r>
            <a:r>
              <a:rPr lang="en-US" sz="2800">
                <a:solidFill>
                  <a:srgbClr val="FF9933"/>
                </a:solidFill>
                <a:latin typeface="Arial" charset="0"/>
              </a:rPr>
              <a:t>Kd * ((L’ . L)/|L|)</a:t>
            </a:r>
            <a:r>
              <a:rPr lang="en-US" sz="4000">
                <a:latin typeface="Arial" charset="0"/>
              </a:rPr>
              <a:t>]</a:t>
            </a:r>
            <a:r>
              <a:rPr lang="en-US" sz="2800">
                <a:latin typeface="Arial" charset="0"/>
              </a:rPr>
              <a:t> /|L|	; </a:t>
            </a:r>
            <a:r>
              <a:rPr lang="en-US" sz="2800">
                <a:solidFill>
                  <a:schemeClr val="accent1"/>
                </a:solidFill>
                <a:latin typeface="Arial" charset="0"/>
              </a:rPr>
              <a:t>F2 = -F1</a:t>
            </a:r>
          </a:p>
          <a:p>
            <a:endParaRPr lang="en-US" sz="2800">
              <a:latin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L’ is just time derivative of L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ie V1-V2 (difference in velocities of the 2 particles)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2673350" y="5867400"/>
            <a:ext cx="643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charset="0"/>
              </a:rPr>
              <a:t>Equal and opposite forces act on each of the 2 particles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1784350" y="5470525"/>
            <a:ext cx="656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9933"/>
                </a:solidFill>
                <a:latin typeface="Arial" charset="0"/>
              </a:rPr>
              <a:t>Damping force is proportional to particles 1 &amp; 2’s velocity</a:t>
            </a: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-76200" y="5029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CCFF"/>
                </a:solidFill>
                <a:latin typeface="Arial" charset="0"/>
              </a:rPr>
              <a:t>Spring force is proportional to the diff between the actual length and rest length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38200" y="4038600"/>
            <a:ext cx="914400" cy="9906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5791200" y="4038600"/>
            <a:ext cx="2133600" cy="685800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Freeform 29"/>
          <p:cNvSpPr>
            <a:spLocks/>
          </p:cNvSpPr>
          <p:nvPr/>
        </p:nvSpPr>
        <p:spPr bwMode="auto">
          <a:xfrm>
            <a:off x="7924800" y="4724400"/>
            <a:ext cx="4699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96"/>
              </a:cxn>
              <a:cxn ang="0">
                <a:pos x="288" y="288"/>
              </a:cxn>
              <a:cxn ang="0">
                <a:pos x="240" y="480"/>
              </a:cxn>
            </a:cxnLst>
            <a:rect l="0" t="0" r="r" b="b"/>
            <a:pathLst>
              <a:path w="296" h="480">
                <a:moveTo>
                  <a:pt x="0" y="0"/>
                </a:moveTo>
                <a:cubicBezTo>
                  <a:pt x="72" y="24"/>
                  <a:pt x="144" y="48"/>
                  <a:pt x="192" y="96"/>
                </a:cubicBezTo>
                <a:cubicBezTo>
                  <a:pt x="240" y="144"/>
                  <a:pt x="280" y="224"/>
                  <a:pt x="288" y="288"/>
                </a:cubicBezTo>
                <a:cubicBezTo>
                  <a:pt x="296" y="352"/>
                  <a:pt x="268" y="416"/>
                  <a:pt x="240" y="480"/>
                </a:cubicBezTo>
              </a:path>
            </a:pathLst>
          </a:custGeom>
          <a:noFill/>
          <a:ln w="57150" cap="flat" cmpd="sng">
            <a:solidFill>
              <a:srgbClr val="FFCC66"/>
            </a:solidFill>
            <a:prstDash val="solid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H="1" flipV="1">
            <a:off x="8610600" y="4114800"/>
            <a:ext cx="15240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Cloth</a:t>
            </a: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0"/>
            <a:ext cx="402431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2133600"/>
            <a:ext cx="3409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Cloth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029200" cy="4572000"/>
          </a:xfrm>
        </p:spPr>
        <p:txBody>
          <a:bodyPr/>
          <a:lstStyle/>
          <a:p>
            <a:r>
              <a:rPr lang="en-US"/>
              <a:t>3 kinds of springs needed</a:t>
            </a:r>
          </a:p>
          <a:p>
            <a:r>
              <a:rPr lang="en-US"/>
              <a:t>Structural Springs</a:t>
            </a:r>
          </a:p>
          <a:p>
            <a:r>
              <a:rPr lang="en-US"/>
              <a:t>Shear Springs (to prevent the flag from shearing)</a:t>
            </a:r>
          </a:p>
          <a:p>
            <a:r>
              <a:rPr lang="en-US"/>
              <a:t>E.g.: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V="1">
            <a:off x="4191000" y="2514600"/>
            <a:ext cx="1676400" cy="76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4724400" y="3657600"/>
            <a:ext cx="13716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flipV="1">
            <a:off x="4648200" y="3352800"/>
            <a:ext cx="15240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2294" name="Group 22"/>
          <p:cNvGrpSpPr>
            <a:grpSpLocks/>
          </p:cNvGrpSpPr>
          <p:nvPr/>
        </p:nvGrpSpPr>
        <p:grpSpPr bwMode="auto">
          <a:xfrm>
            <a:off x="2667000" y="4724400"/>
            <a:ext cx="3048000" cy="1371600"/>
            <a:chOff x="1632" y="2448"/>
            <a:chExt cx="1056" cy="528"/>
          </a:xfrm>
        </p:grpSpPr>
        <p:grpSp>
          <p:nvGrpSpPr>
            <p:cNvPr id="182288" name="Group 16"/>
            <p:cNvGrpSpPr>
              <a:grpSpLocks/>
            </p:cNvGrpSpPr>
            <p:nvPr/>
          </p:nvGrpSpPr>
          <p:grpSpPr bwMode="auto">
            <a:xfrm>
              <a:off x="1632" y="2448"/>
              <a:ext cx="1056" cy="528"/>
              <a:chOff x="1008" y="2208"/>
              <a:chExt cx="1056" cy="528"/>
            </a:xfrm>
          </p:grpSpPr>
          <p:sp>
            <p:nvSpPr>
              <p:cNvPr id="182284" name="Line 12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192" cy="38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6" name="Line 1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480" cy="43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5" name="Line 13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0" name="Oval 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96" cy="96"/>
              </a:xfrm>
              <a:prstGeom prst="ellipse">
                <a:avLst/>
              </a:pr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1" name="Oval 9"/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96" cy="96"/>
              </a:xfrm>
              <a:prstGeom prst="ellipse">
                <a:avLst/>
              </a:pr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2" name="Oval 1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96" cy="96"/>
              </a:xfrm>
              <a:prstGeom prst="ellipse">
                <a:avLst/>
              </a:pr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3" name="Oval 11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96" cy="96"/>
              </a:xfrm>
              <a:prstGeom prst="ellipse">
                <a:avLst/>
              </a:pr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87" name="Line 15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2293" name="Line 21"/>
            <p:cNvSpPr>
              <a:spLocks noChangeShapeType="1"/>
            </p:cNvSpPr>
            <p:nvPr/>
          </p:nvSpPr>
          <p:spPr bwMode="auto">
            <a:xfrm flipV="1">
              <a:off x="1872" y="2496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019800" y="3124200"/>
            <a:ext cx="533400" cy="609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 flipV="1">
            <a:off x="6019800" y="3886200"/>
            <a:ext cx="53340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7" name="Line 25"/>
          <p:cNvSpPr>
            <a:spLocks noChangeShapeType="1"/>
          </p:cNvSpPr>
          <p:nvPr/>
        </p:nvSpPr>
        <p:spPr bwMode="auto">
          <a:xfrm>
            <a:off x="5943600" y="2438400"/>
            <a:ext cx="0" cy="5334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>
            <a:off x="5943600" y="2362200"/>
            <a:ext cx="6096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Cloth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Bend Springs (to prevent the flag from folding along the vertices)</a:t>
            </a:r>
          </a:p>
          <a:p>
            <a:r>
              <a:rPr lang="en-US"/>
              <a:t>Connect to every other particle.</a:t>
            </a:r>
          </a:p>
          <a:p>
            <a:r>
              <a:rPr lang="en-US">
                <a:solidFill>
                  <a:schemeClr val="accent1"/>
                </a:solidFill>
              </a:rPr>
              <a:t>Cross-section of cloth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3124200"/>
            <a:ext cx="3867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7620000" y="1905000"/>
            <a:ext cx="5334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5" name="Freeform 7"/>
          <p:cNvSpPr>
            <a:spLocks/>
          </p:cNvSpPr>
          <p:nvPr/>
        </p:nvSpPr>
        <p:spPr bwMode="auto">
          <a:xfrm>
            <a:off x="381000" y="4038600"/>
            <a:ext cx="39624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480" y="720"/>
              </a:cxn>
              <a:cxn ang="0">
                <a:pos x="1056" y="768"/>
              </a:cxn>
              <a:cxn ang="0">
                <a:pos x="1344" y="432"/>
              </a:cxn>
              <a:cxn ang="0">
                <a:pos x="2064" y="384"/>
              </a:cxn>
              <a:cxn ang="0">
                <a:pos x="2496" y="0"/>
              </a:cxn>
            </a:cxnLst>
            <a:rect l="0" t="0" r="r" b="b"/>
            <a:pathLst>
              <a:path w="2496" h="1008">
                <a:moveTo>
                  <a:pt x="0" y="1008"/>
                </a:moveTo>
                <a:lnTo>
                  <a:pt x="480" y="720"/>
                </a:lnTo>
                <a:lnTo>
                  <a:pt x="1056" y="768"/>
                </a:lnTo>
                <a:lnTo>
                  <a:pt x="1344" y="432"/>
                </a:lnTo>
                <a:lnTo>
                  <a:pt x="2064" y="384"/>
                </a:lnTo>
                <a:lnTo>
                  <a:pt x="2496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 flipV="1">
            <a:off x="457200" y="5257800"/>
            <a:ext cx="1600200" cy="381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V="1">
            <a:off x="1143000" y="4724400"/>
            <a:ext cx="137160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1981200" y="4648200"/>
            <a:ext cx="1676400" cy="6096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 flipV="1">
            <a:off x="2514600" y="4038600"/>
            <a:ext cx="1828800" cy="685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304800" y="54864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1" name="Oval 13"/>
          <p:cNvSpPr>
            <a:spLocks noChangeArrowheads="1"/>
          </p:cNvSpPr>
          <p:nvPr/>
        </p:nvSpPr>
        <p:spPr bwMode="auto">
          <a:xfrm>
            <a:off x="2438400" y="46482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2" name="Oval 14"/>
          <p:cNvSpPr>
            <a:spLocks noChangeArrowheads="1"/>
          </p:cNvSpPr>
          <p:nvPr/>
        </p:nvSpPr>
        <p:spPr bwMode="auto">
          <a:xfrm>
            <a:off x="1981200" y="51054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3" name="Oval 15"/>
          <p:cNvSpPr>
            <a:spLocks noChangeArrowheads="1"/>
          </p:cNvSpPr>
          <p:nvPr/>
        </p:nvSpPr>
        <p:spPr bwMode="auto">
          <a:xfrm>
            <a:off x="1066800" y="51054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4" name="Oval 16"/>
          <p:cNvSpPr>
            <a:spLocks noChangeArrowheads="1"/>
          </p:cNvSpPr>
          <p:nvPr/>
        </p:nvSpPr>
        <p:spPr bwMode="auto">
          <a:xfrm>
            <a:off x="4191000" y="39624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5" name="Oval 17"/>
          <p:cNvSpPr>
            <a:spLocks noChangeArrowheads="1"/>
          </p:cNvSpPr>
          <p:nvPr/>
        </p:nvSpPr>
        <p:spPr bwMode="auto">
          <a:xfrm>
            <a:off x="3581400" y="4572000"/>
            <a:ext cx="228600" cy="2286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 flipH="1">
            <a:off x="4419600" y="35052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2867025" y="5561013"/>
            <a:ext cx="225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Bend springs</a:t>
            </a:r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H="1" flipV="1">
            <a:off x="2971800" y="4953000"/>
            <a:ext cx="7620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3175" y="3581400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Structural springs</a:t>
            </a:r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762000" y="4191000"/>
            <a:ext cx="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Blobs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Gish 1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www.chroniclogic.com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gish.htm</a:t>
            </a:r>
            <a:r>
              <a:rPr lang="en-US" dirty="0" smtClean="0"/>
              <a:t>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www.youtube.com</a:t>
            </a:r>
            <a:r>
              <a:rPr lang="en-US" dirty="0" smtClean="0">
                <a:hlinkClick r:id="rId4"/>
              </a:rPr>
              <a:t>/watch?v=5WzGQQOIcp8</a:t>
            </a:r>
            <a:endParaRPr lang="en-US" dirty="0" smtClean="0"/>
          </a:p>
          <a:p>
            <a:r>
              <a:rPr lang="en-US" dirty="0" smtClean="0"/>
              <a:t>Gish 2 Physics (128 particles)</a:t>
            </a:r>
          </a:p>
          <a:p>
            <a:r>
              <a:rPr lang="en-US" dirty="0" smtClean="0">
                <a:hlinkClick r:id="rId3"/>
              </a:rPr>
              <a:t>www.youtube.com</a:t>
            </a:r>
            <a:r>
              <a:rPr lang="en-US" dirty="0" smtClean="0">
                <a:hlinkClick r:id="rId3"/>
              </a:rPr>
              <a:t>/watch?v=</a:t>
            </a:r>
            <a:r>
              <a:rPr lang="en-US" dirty="0" smtClean="0">
                <a:hlinkClick r:id="rId3"/>
              </a:rPr>
              <a:t>TTcqZhQnrXw</a:t>
            </a:r>
            <a:endParaRPr lang="en-US" dirty="0" smtClean="0"/>
          </a:p>
          <a:p>
            <a:r>
              <a:rPr lang="en-US" dirty="0" err="1" smtClean="0"/>
              <a:t>Bloft</a:t>
            </a:r>
            <a:r>
              <a:rPr lang="en-US" dirty="0" smtClean="0"/>
              <a:t> Soft Body Physics: </a:t>
            </a:r>
            <a:r>
              <a:rPr lang="en-US" dirty="0" smtClean="0">
                <a:hlinkClick r:id="rId5"/>
              </a:rPr>
              <a:t>bloft.hardwire.cz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3505200" cy="3391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066800"/>
            <a:ext cx="502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"skin"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blob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kept folding over themselves, leading to ugly spikes in the skin.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blob was either too wobbly, meaning the edges of the blob wiggled like a giant piece of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Jello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or too stiff, meaning it looked like a rubber ball.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kept getting caught on things, the outer edges would wrap around a corner of the environment, and the blob would hang there, looking like a dishrag.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in Video Games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Racing games: Cars, snowboards, etc..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Simulates how cars drive, collide, rebound, flip, etc..</a:t>
            </a:r>
          </a:p>
          <a:p>
            <a:pPr>
              <a:lnSpc>
                <a:spcPct val="90000"/>
              </a:lnSpc>
            </a:pPr>
            <a:r>
              <a:rPr lang="en-US" sz="2400"/>
              <a:t>Sports games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Simulates trajectory of soccer, basket balls.</a:t>
            </a:r>
          </a:p>
          <a:p>
            <a:pPr>
              <a:lnSpc>
                <a:spcPct val="90000"/>
              </a:lnSpc>
            </a:pPr>
            <a:r>
              <a:rPr lang="en-US" sz="2400"/>
              <a:t>Increasing use in First Person Shooters: UnReal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Used to simulate bridges falling and breaking apart when blown up.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Dead bodies as they are dragged by a limb.</a:t>
            </a:r>
          </a:p>
          <a:p>
            <a:pPr>
              <a:lnSpc>
                <a:spcPct val="90000"/>
              </a:lnSpc>
            </a:pPr>
            <a:r>
              <a:rPr lang="en-US" sz="2400"/>
              <a:t>Miscellaneous uses: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Flowing flags / cloth.</a:t>
            </a:r>
          </a:p>
          <a:p>
            <a:pPr>
              <a:lnSpc>
                <a:spcPct val="90000"/>
              </a:lnSpc>
            </a:pPr>
            <a:r>
              <a:rPr lang="en-US" sz="2400"/>
              <a:t>Problem is that real time physics is very compute intensive. But it is becoming easier with faster CPUs.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19200"/>
            <a:ext cx="4724400" cy="2133600"/>
          </a:xfrm>
        </p:spPr>
        <p:txBody>
          <a:bodyPr/>
          <a:lstStyle/>
          <a:p>
            <a:r>
              <a:rPr lang="en-US" sz="2800" dirty="0" smtClean="0"/>
              <a:t>Worked better.</a:t>
            </a:r>
          </a:p>
          <a:p>
            <a:r>
              <a:rPr lang="en-US" sz="2800" dirty="0" smtClean="0"/>
              <a:t>Tweaked “thickness” of outer membrane and spring </a:t>
            </a:r>
            <a:r>
              <a:rPr lang="en-US" sz="2800" dirty="0" err="1" smtClean="0"/>
              <a:t>stiffnesses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Read this for more details:</a:t>
            </a:r>
          </a:p>
          <a:p>
            <a:r>
              <a:rPr lang="en-US" sz="2800" dirty="0" smtClean="0">
                <a:hlinkClick r:id="rId2"/>
              </a:rPr>
              <a:t>cowboyprogramming.com/2007/01/05/blob-physics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Note: they don’t address how to break apart blobs!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2689412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38600"/>
            <a:ext cx="3693268" cy="19022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Collisions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Particles often bounce off surfaces.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Need to detect when a collision has occurred.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Need to determine the correct response to the collision.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Collision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Collision problem is complex: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Particle/Plane Collision – we will look at this one coz it’s easy way to start</a:t>
            </a:r>
          </a:p>
          <a:p>
            <a:pPr lvl="1"/>
            <a:r>
              <a:rPr lang="en-US"/>
              <a:t>Plane/Plane Collision</a:t>
            </a:r>
          </a:p>
          <a:p>
            <a:pPr lvl="1"/>
            <a:r>
              <a:rPr lang="en-US"/>
              <a:t>Edge/Plane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4" name="Group 24"/>
          <p:cNvGrpSpPr>
            <a:grpSpLocks/>
          </p:cNvGrpSpPr>
          <p:nvPr/>
        </p:nvGrpSpPr>
        <p:grpSpPr bwMode="auto">
          <a:xfrm>
            <a:off x="6521450" y="4495800"/>
            <a:ext cx="2133600" cy="1371600"/>
            <a:chOff x="3936" y="2832"/>
            <a:chExt cx="1344" cy="864"/>
          </a:xfrm>
        </p:grpSpPr>
        <p:sp>
          <p:nvSpPr>
            <p:cNvPr id="184332" name="Line 12"/>
            <p:cNvSpPr>
              <a:spLocks noChangeShapeType="1"/>
            </p:cNvSpPr>
            <p:nvPr/>
          </p:nvSpPr>
          <p:spPr bwMode="auto">
            <a:xfrm flipH="1">
              <a:off x="3936" y="3264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3" name="Line 13"/>
            <p:cNvSpPr>
              <a:spLocks noChangeShapeType="1"/>
            </p:cNvSpPr>
            <p:nvPr/>
          </p:nvSpPr>
          <p:spPr bwMode="auto">
            <a:xfrm flipH="1">
              <a:off x="4080" y="3216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4" name="Line 14"/>
            <p:cNvSpPr>
              <a:spLocks noChangeShapeType="1"/>
            </p:cNvSpPr>
            <p:nvPr/>
          </p:nvSpPr>
          <p:spPr bwMode="auto">
            <a:xfrm flipH="1">
              <a:off x="4272" y="3168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 flipH="1">
              <a:off x="4416" y="3120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 flipH="1">
              <a:off x="4608" y="3072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7" name="Line 17"/>
            <p:cNvSpPr>
              <a:spLocks noChangeShapeType="1"/>
            </p:cNvSpPr>
            <p:nvPr/>
          </p:nvSpPr>
          <p:spPr bwMode="auto">
            <a:xfrm flipH="1">
              <a:off x="4752" y="2976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8" name="Line 18"/>
            <p:cNvSpPr>
              <a:spLocks noChangeShapeType="1"/>
            </p:cNvSpPr>
            <p:nvPr/>
          </p:nvSpPr>
          <p:spPr bwMode="auto">
            <a:xfrm flipH="1">
              <a:off x="4896" y="2928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39" name="Line 19"/>
            <p:cNvSpPr>
              <a:spLocks noChangeShapeType="1"/>
            </p:cNvSpPr>
            <p:nvPr/>
          </p:nvSpPr>
          <p:spPr bwMode="auto">
            <a:xfrm flipH="1">
              <a:off x="5040" y="2880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40" name="Line 20"/>
            <p:cNvSpPr>
              <a:spLocks noChangeShapeType="1"/>
            </p:cNvSpPr>
            <p:nvPr/>
          </p:nvSpPr>
          <p:spPr bwMode="auto">
            <a:xfrm flipH="1">
              <a:off x="5232" y="2832"/>
              <a:ext cx="48" cy="4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Particle/Plane Collisions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400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P</a:t>
            </a:r>
            <a:r>
              <a:rPr lang="en-US" sz="2800"/>
              <a:t>=any point on the plane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N</a:t>
            </a:r>
            <a:r>
              <a:rPr lang="en-US" sz="2800"/>
              <a:t>=normal pointing on the “legal” side of the plane.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X</a:t>
            </a:r>
            <a:r>
              <a:rPr lang="en-US" sz="2800"/>
              <a:t>=position of point we want to examine.</a:t>
            </a:r>
          </a:p>
          <a:p>
            <a:pPr>
              <a:lnSpc>
                <a:spcPct val="80000"/>
              </a:lnSpc>
            </a:pPr>
            <a:r>
              <a:rPr lang="en-US" sz="2800"/>
              <a:t>For </a:t>
            </a:r>
            <a:r>
              <a:rPr lang="en-US" sz="2800" b="1">
                <a:solidFill>
                  <a:schemeClr val="tx2"/>
                </a:solidFill>
              </a:rPr>
              <a:t>(X – P) . N</a:t>
            </a:r>
            <a:endParaRPr lang="en-US" sz="2800" b="1"/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accent1"/>
                </a:solidFill>
              </a:rPr>
              <a:t>If &gt; 0 then X is on legal side of plane.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CC66"/>
                </a:solidFill>
              </a:rPr>
              <a:t>If = 0 then X is on the plane.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99FF"/>
                </a:solidFill>
              </a:rPr>
              <a:t>If &lt; 0 then X is on the wrong side of plane</a:t>
            </a: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6369050" y="4419600"/>
            <a:ext cx="2438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H="1" flipV="1">
            <a:off x="7054850" y="3581400"/>
            <a:ext cx="533400" cy="1219200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8502650" y="37338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 charset="0"/>
              </a:rPr>
              <a:t>P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7346950" y="33528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 charset="0"/>
              </a:rPr>
              <a:t>N</a:t>
            </a:r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8274050" y="43434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9" name="Oval 9"/>
          <p:cNvSpPr>
            <a:spLocks noChangeArrowheads="1"/>
          </p:cNvSpPr>
          <p:nvPr/>
        </p:nvSpPr>
        <p:spPr bwMode="auto">
          <a:xfrm>
            <a:off x="6445250" y="434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7512050" y="5486400"/>
            <a:ext cx="381000" cy="3810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30" name="Oval 10"/>
          <p:cNvSpPr>
            <a:spLocks noChangeArrowheads="1"/>
          </p:cNvSpPr>
          <p:nvPr/>
        </p:nvSpPr>
        <p:spPr bwMode="auto">
          <a:xfrm>
            <a:off x="6902450" y="4876800"/>
            <a:ext cx="381000" cy="381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6140450" y="45720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Collision Response – dealing with the case where particle penetrates a plane (and it shouldn’t have)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572000" cy="4495800"/>
          </a:xfrm>
        </p:spPr>
        <p:txBody>
          <a:bodyPr/>
          <a:lstStyle/>
          <a:p>
            <a:r>
              <a:rPr lang="en-US"/>
              <a:t>If particle X is on the wrong side of the plane, </a:t>
            </a:r>
            <a:r>
              <a:rPr lang="en-US">
                <a:solidFill>
                  <a:schemeClr val="accent1"/>
                </a:solidFill>
              </a:rPr>
              <a:t>move it to the surface of the plane</a:t>
            </a:r>
            <a:r>
              <a:rPr lang="en-US"/>
              <a:t> and then compute its collision response.</a:t>
            </a:r>
          </a:p>
        </p:txBody>
      </p:sp>
      <p:grpSp>
        <p:nvGrpSpPr>
          <p:cNvPr id="188442" name="Group 26"/>
          <p:cNvGrpSpPr>
            <a:grpSpLocks/>
          </p:cNvGrpSpPr>
          <p:nvPr/>
        </p:nvGrpSpPr>
        <p:grpSpPr bwMode="auto">
          <a:xfrm rot="1317774">
            <a:off x="5638800" y="1600200"/>
            <a:ext cx="2438400" cy="1447800"/>
            <a:chOff x="3744" y="864"/>
            <a:chExt cx="1536" cy="912"/>
          </a:xfrm>
        </p:grpSpPr>
        <p:grpSp>
          <p:nvGrpSpPr>
            <p:cNvPr id="188420" name="Group 4"/>
            <p:cNvGrpSpPr>
              <a:grpSpLocks/>
            </p:cNvGrpSpPr>
            <p:nvPr/>
          </p:nvGrpSpPr>
          <p:grpSpPr bwMode="auto">
            <a:xfrm>
              <a:off x="3840" y="912"/>
              <a:ext cx="1344" cy="864"/>
              <a:chOff x="3936" y="2832"/>
              <a:chExt cx="1344" cy="864"/>
            </a:xfrm>
          </p:grpSpPr>
          <p:sp>
            <p:nvSpPr>
              <p:cNvPr id="188421" name="Line 5"/>
              <p:cNvSpPr>
                <a:spLocks noChangeShapeType="1"/>
              </p:cNvSpPr>
              <p:nvPr/>
            </p:nvSpPr>
            <p:spPr bwMode="auto">
              <a:xfrm flipH="1">
                <a:off x="3936" y="326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2" name="Line 6"/>
              <p:cNvSpPr>
                <a:spLocks noChangeShapeType="1"/>
              </p:cNvSpPr>
              <p:nvPr/>
            </p:nvSpPr>
            <p:spPr bwMode="auto">
              <a:xfrm flipH="1">
                <a:off x="4080" y="3216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3" name="Line 7"/>
              <p:cNvSpPr>
                <a:spLocks noChangeShapeType="1"/>
              </p:cNvSpPr>
              <p:nvPr/>
            </p:nvSpPr>
            <p:spPr bwMode="auto">
              <a:xfrm flipH="1">
                <a:off x="4272" y="3168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4" name="Line 8"/>
              <p:cNvSpPr>
                <a:spLocks noChangeShapeType="1"/>
              </p:cNvSpPr>
              <p:nvPr/>
            </p:nvSpPr>
            <p:spPr bwMode="auto">
              <a:xfrm flipH="1">
                <a:off x="4416" y="31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5" name="Line 9"/>
              <p:cNvSpPr>
                <a:spLocks noChangeShapeType="1"/>
              </p:cNvSpPr>
              <p:nvPr/>
            </p:nvSpPr>
            <p:spPr bwMode="auto">
              <a:xfrm flipH="1">
                <a:off x="4608" y="3072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6" name="Line 10"/>
              <p:cNvSpPr>
                <a:spLocks noChangeShapeType="1"/>
              </p:cNvSpPr>
              <p:nvPr/>
            </p:nvSpPr>
            <p:spPr bwMode="auto">
              <a:xfrm flipH="1">
                <a:off x="4752" y="2976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7" name="Line 11"/>
              <p:cNvSpPr>
                <a:spLocks noChangeShapeType="1"/>
              </p:cNvSpPr>
              <p:nvPr/>
            </p:nvSpPr>
            <p:spPr bwMode="auto">
              <a:xfrm flipH="1">
                <a:off x="4896" y="2928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8" name="Line 12"/>
              <p:cNvSpPr>
                <a:spLocks noChangeShapeType="1"/>
              </p:cNvSpPr>
              <p:nvPr/>
            </p:nvSpPr>
            <p:spPr bwMode="auto">
              <a:xfrm flipH="1">
                <a:off x="5040" y="288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29" name="Line 13"/>
              <p:cNvSpPr>
                <a:spLocks noChangeShapeType="1"/>
              </p:cNvSpPr>
              <p:nvPr/>
            </p:nvSpPr>
            <p:spPr bwMode="auto">
              <a:xfrm flipH="1">
                <a:off x="5232" y="2832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8430" name="Line 14"/>
            <p:cNvSpPr>
              <a:spLocks noChangeShapeType="1"/>
            </p:cNvSpPr>
            <p:nvPr/>
          </p:nvSpPr>
          <p:spPr bwMode="auto">
            <a:xfrm flipV="1">
              <a:off x="3744" y="864"/>
              <a:ext cx="1536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8434" name="Oval 18"/>
          <p:cNvSpPr>
            <a:spLocks noChangeArrowheads="1"/>
          </p:cNvSpPr>
          <p:nvPr/>
        </p:nvSpPr>
        <p:spPr bwMode="auto">
          <a:xfrm>
            <a:off x="6400800" y="1828800"/>
            <a:ext cx="304800" cy="30480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36" name="Oval 20"/>
          <p:cNvSpPr>
            <a:spLocks noChangeArrowheads="1"/>
          </p:cNvSpPr>
          <p:nvPr/>
        </p:nvSpPr>
        <p:spPr bwMode="auto">
          <a:xfrm>
            <a:off x="7086600" y="2438400"/>
            <a:ext cx="381000" cy="381000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>
            <a:off x="5715000" y="1219200"/>
            <a:ext cx="14478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7373938" y="23288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 charset="0"/>
              </a:rPr>
              <a:t>X</a:t>
            </a:r>
          </a:p>
        </p:txBody>
      </p:sp>
      <p:sp>
        <p:nvSpPr>
          <p:cNvPr id="188441" name="Line 25"/>
          <p:cNvSpPr>
            <a:spLocks noChangeShapeType="1"/>
          </p:cNvSpPr>
          <p:nvPr/>
        </p:nvSpPr>
        <p:spPr bwMode="auto">
          <a:xfrm flipV="1">
            <a:off x="4495800" y="2057400"/>
            <a:ext cx="19812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Response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029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N</a:t>
            </a:r>
            <a:r>
              <a:rPr lang="en-US" sz="2400"/>
              <a:t>=normal to the collision plane</a:t>
            </a:r>
          </a:p>
          <a:p>
            <a:pPr>
              <a:lnSpc>
                <a:spcPct val="80000"/>
              </a:lnSpc>
            </a:pPr>
            <a:r>
              <a:rPr lang="en-US" sz="2400"/>
              <a:t>Vn=normal component of a vector V is 	</a:t>
            </a:r>
            <a:r>
              <a:rPr lang="en-US" sz="2400">
                <a:solidFill>
                  <a:schemeClr val="tx2"/>
                </a:solidFill>
              </a:rPr>
              <a:t>Vn= (N . V) V</a:t>
            </a:r>
          </a:p>
          <a:p>
            <a:pPr>
              <a:lnSpc>
                <a:spcPct val="80000"/>
              </a:lnSpc>
            </a:pPr>
            <a:r>
              <a:rPr lang="en-US" sz="2400"/>
              <a:t>Vt=tangential component is: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Vt=V-Vn</a:t>
            </a:r>
          </a:p>
          <a:p>
            <a:pPr>
              <a:lnSpc>
                <a:spcPct val="80000"/>
              </a:lnSpc>
            </a:pPr>
            <a:r>
              <a:rPr lang="en-US" sz="2400"/>
              <a:t>Vb=bounced response: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Vb=(1 – Kf) * Vt – (Kr * Vn)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Kr</a:t>
            </a:r>
            <a:r>
              <a:rPr lang="en-US" sz="2400"/>
              <a:t>=coefficient of restitution: ie how bouncy the surface is.</a:t>
            </a:r>
            <a:br>
              <a:rPr lang="en-US" sz="2400"/>
            </a:br>
            <a:r>
              <a:rPr lang="en-US" sz="2400"/>
              <a:t>1=perfectly elastic; 0=stick to wall.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tx2"/>
                </a:solidFill>
              </a:rPr>
              <a:t>Kf</a:t>
            </a:r>
            <a:r>
              <a:rPr lang="en-US" sz="2400"/>
              <a:t>=coefficient of friction: ie how much the tangential vector is slowed down after the bounce.</a:t>
            </a:r>
            <a:br>
              <a:rPr lang="en-US" sz="2400"/>
            </a:br>
            <a:r>
              <a:rPr lang="en-US" sz="2400"/>
              <a:t>1=particle stops in its tracks. 0=no friction.</a:t>
            </a: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5410200" y="32004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6096000" y="1828800"/>
            <a:ext cx="1219200" cy="1295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6629400" y="20716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V</a:t>
            </a: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7315200" y="1371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7391400" y="1066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6096000" y="1981200"/>
            <a:ext cx="0" cy="1143000"/>
          </a:xfrm>
          <a:prstGeom prst="line">
            <a:avLst/>
          </a:prstGeom>
          <a:noFill/>
          <a:ln w="38100">
            <a:solidFill>
              <a:srgbClr val="FFCC66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5410200" y="220980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Vn</a:t>
            </a: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7315200" y="1828800"/>
            <a:ext cx="1066800" cy="1295400"/>
          </a:xfrm>
          <a:prstGeom prst="line">
            <a:avLst/>
          </a:prstGeom>
          <a:noFill/>
          <a:ln w="38100">
            <a:solidFill>
              <a:srgbClr val="6699FF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8153400" y="1995488"/>
            <a:ext cx="61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Vb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6172200" y="3352800"/>
            <a:ext cx="990600" cy="0"/>
          </a:xfrm>
          <a:prstGeom prst="line">
            <a:avLst/>
          </a:prstGeom>
          <a:noFill/>
          <a:ln w="38100">
            <a:solidFill>
              <a:srgbClr val="FFCC66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6373813" y="3429000"/>
            <a:ext cx="52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Vt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Rigid Body Dynamics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610600" cy="4572000"/>
          </a:xfrm>
        </p:spPr>
        <p:txBody>
          <a:bodyPr/>
          <a:lstStyle/>
          <a:p>
            <a:r>
              <a:rPr lang="en-US" sz="2400"/>
              <a:t>Rigid body dynamics deals with the way rigid bodies (like cars) behave- ie solid objects in general.</a:t>
            </a:r>
          </a:p>
          <a:p>
            <a:r>
              <a:rPr lang="en-US" sz="2400"/>
              <a:t>This is the key to producing realistic simulations in car driving games where you collide a lot.</a:t>
            </a:r>
          </a:p>
          <a:p>
            <a:r>
              <a:rPr lang="en-US" sz="2400"/>
              <a:t>Have to deal with </a:t>
            </a:r>
            <a:r>
              <a:rPr lang="en-US" sz="2400">
                <a:solidFill>
                  <a:srgbClr val="FFCC66"/>
                </a:solidFill>
              </a:rPr>
              <a:t>angular</a:t>
            </a:r>
            <a:r>
              <a:rPr lang="en-US" sz="2400"/>
              <a:t> versions of position, velocity, acceleration and force</a:t>
            </a:r>
          </a:p>
          <a:p>
            <a:r>
              <a:rPr lang="en-US" sz="2400"/>
              <a:t>Ie: orientation </a:t>
            </a:r>
            <a:r>
              <a:rPr lang="en-US" sz="2400">
                <a:latin typeface="Symbol" charset="2"/>
              </a:rPr>
              <a:t>W</a:t>
            </a:r>
            <a:r>
              <a:rPr lang="en-US" sz="2400"/>
              <a:t>, angular velocity </a:t>
            </a:r>
            <a:r>
              <a:rPr lang="en-US" sz="2400">
                <a:latin typeface="Symbol" charset="2"/>
              </a:rPr>
              <a:t>w</a:t>
            </a:r>
            <a:r>
              <a:rPr lang="en-US" sz="2400"/>
              <a:t>, angular acceleration </a:t>
            </a:r>
            <a:r>
              <a:rPr lang="en-US" sz="2400">
                <a:latin typeface="Symbol" charset="2"/>
              </a:rPr>
              <a:t>a</a:t>
            </a:r>
            <a:r>
              <a:rPr lang="en-US" sz="2400"/>
              <a:t>, torque </a:t>
            </a:r>
            <a:r>
              <a:rPr lang="en-US" sz="2400">
                <a:latin typeface="Symbol" charset="2"/>
              </a:rPr>
              <a:t>T.</a:t>
            </a:r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V="1">
            <a:off x="6934200" y="4343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6934200" y="617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5355" name="Group 11"/>
          <p:cNvGrpSpPr>
            <a:grpSpLocks/>
          </p:cNvGrpSpPr>
          <p:nvPr/>
        </p:nvGrpSpPr>
        <p:grpSpPr bwMode="auto">
          <a:xfrm rot="-1938987">
            <a:off x="7391400" y="4495800"/>
            <a:ext cx="1295400" cy="990600"/>
            <a:chOff x="1584" y="2880"/>
            <a:chExt cx="816" cy="624"/>
          </a:xfrm>
        </p:grpSpPr>
        <p:sp>
          <p:nvSpPr>
            <p:cNvPr id="185352" name="Rectangle 8"/>
            <p:cNvSpPr>
              <a:spLocks noChangeArrowheads="1"/>
            </p:cNvSpPr>
            <p:nvPr/>
          </p:nvSpPr>
          <p:spPr bwMode="auto">
            <a:xfrm>
              <a:off x="1584" y="3168"/>
              <a:ext cx="576" cy="33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3" name="Line 9"/>
            <p:cNvSpPr>
              <a:spLocks noChangeShapeType="1"/>
            </p:cNvSpPr>
            <p:nvPr/>
          </p:nvSpPr>
          <p:spPr bwMode="auto">
            <a:xfrm flipV="1">
              <a:off x="1872" y="2880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4" name="Line 10"/>
            <p:cNvSpPr>
              <a:spLocks noChangeShapeType="1"/>
            </p:cNvSpPr>
            <p:nvPr/>
          </p:nvSpPr>
          <p:spPr bwMode="auto">
            <a:xfrm>
              <a:off x="1776" y="3312"/>
              <a:ext cx="62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80010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V="1">
            <a:off x="80010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8382000" y="4800600"/>
            <a:ext cx="41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ymbol" charset="2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Rigid Body Dynamics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The gist is: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Calculate Center of Mass and Moment of Inertia at the Center of Mass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Moment of inertia is measure of the resistance of a body to angular acceleration: different for different shaped objects. Usually physics engine provide a # of preset shapes.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Center of Mass is the point where the entire mass of the object appears to reside.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Set body’s initial position, orientation, linear &amp; angular velocities.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Figure out all forces acting on the body, including their points of application. (e.g. gravity &amp; collision).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Sum all the forces and divide by total mass to find CM’s linear acceleration (ie F=ma).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Compute the total Torque at the CM. Torque is what causes angular acceleration (angular analog of Force).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Divide Torque by moment of inertia to find angular acceleration.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Numerically integrate linear and angular acceleration to get linear velocity, position, angular velocity, and orientation.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You deal with the entire body from its center of mass.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When rigid bodies collide you need to compute the point of intersection and determine how that collision causes change in angular as well as linear components.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accent1"/>
                </a:solidFill>
              </a:rPr>
              <a:t>You will need to study the references in depth to figure out how to implement this.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accent1"/>
                </a:solidFill>
              </a:rPr>
              <a:t>Would make a good Independent Study or MS project- if anyone is interested </a:t>
            </a:r>
            <a:r>
              <a:rPr lang="en-US" sz="1800">
                <a:solidFill>
                  <a:schemeClr val="accent1"/>
                </a:solidFill>
                <a:sym typeface="Wingdings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this wasn’t invented so you could play a better game of Grand Theft Auto…</a:t>
            </a: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676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Dynamics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1371600" y="5562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Folding Proteins</a:t>
            </a:r>
          </a:p>
        </p:txBody>
      </p:sp>
      <p:pic>
        <p:nvPicPr>
          <p:cNvPr id="2048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467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Kinematics</a:t>
            </a:r>
            <a:r>
              <a:rPr lang="en-US"/>
              <a:t> – the study of movement over time. Not concerned with the cause of the movement.</a:t>
            </a:r>
          </a:p>
          <a:p>
            <a:r>
              <a:rPr lang="en-US">
                <a:solidFill>
                  <a:schemeClr val="tx2"/>
                </a:solidFill>
              </a:rPr>
              <a:t>Dynamics</a:t>
            </a:r>
            <a:r>
              <a:rPr lang="en-US"/>
              <a:t> – Study of forces and masses that cause the kinematic quantities to change as time progresses.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Fluid Dynamics Modeling for Weather Modeling, Airflow Around an Airplane, High Rise, Ship, inside a water hose.</a:t>
            </a: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13" y="1143000"/>
            <a:ext cx="39512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5029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48050"/>
            <a:ext cx="1905000" cy="340995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695700"/>
            <a:ext cx="4219575" cy="31623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br>
              <a:rPr lang="en-US"/>
            </a:br>
            <a:r>
              <a:rPr lang="en-US"/>
              <a:t>“May the FORCE be with you.”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Physics for Game Developers – David M. Bourg: O’Reilly &amp; Associates. </a:t>
            </a:r>
            <a:r>
              <a:rPr lang="en-US" sz="2000">
                <a:solidFill>
                  <a:schemeClr val="accent1"/>
                </a:solidFill>
              </a:rPr>
              <a:t>[highly recommended]</a:t>
            </a:r>
          </a:p>
          <a:p>
            <a:pPr>
              <a:lnSpc>
                <a:spcPct val="90000"/>
              </a:lnSpc>
            </a:pPr>
            <a:r>
              <a:rPr lang="en-US" sz="2000"/>
              <a:t>Open Dynamics Engine: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400">
                <a:hlinkClick r:id="rId3"/>
              </a:rPr>
              <a:t>www.ode.org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000"/>
              <a:t>Tokamak Physics Engine: </a:t>
            </a:r>
            <a:r>
              <a:rPr lang="en-US" sz="2000">
                <a:hlinkClick r:id="rId4"/>
              </a:rPr>
              <a:t>www.tokamakphysics.com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SIGGRAPH Course Notes 34, 1995– </a:t>
            </a:r>
            <a:r>
              <a:rPr lang="en-US" sz="2000">
                <a:hlinkClick r:id="rId5"/>
              </a:rPr>
              <a:t>www.siggraph.org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Rigid Body Dynamics: Chris Hecker </a:t>
            </a:r>
            <a:r>
              <a:rPr lang="en-US" sz="2000">
                <a:hlinkClick r:id="rId6"/>
              </a:rPr>
              <a:t>www.d6.com/users/checker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Jason’s Particle Systems C++ Class: </a:t>
            </a:r>
            <a:r>
              <a:rPr lang="en-US" sz="2000">
                <a:hlinkClick r:id="rId7"/>
              </a:rPr>
              <a:t>www.evl.uic.edu/cavern/rg/20030201_leigh/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Numerical Solvers:</a:t>
            </a:r>
            <a:br>
              <a:rPr lang="en-US" sz="2000"/>
            </a:br>
            <a:r>
              <a:rPr lang="en-US" sz="2000">
                <a:hlinkClick r:id="rId8"/>
              </a:rPr>
              <a:t>www.gamasutra.com/features/20000215/lander_01.htm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hlinkClick r:id="rId9"/>
              </a:rPr>
              <a:t>http://www.evl.uic.edu/cavern/rg/20030201_leigh/diffyq.html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http://en.wikipedia.org/wiki/</a:t>
            </a:r>
            <a:r>
              <a:rPr lang="en-US" sz="2000" dirty="0" smtClean="0">
                <a:hlinkClick r:id="rId3"/>
              </a:rPr>
              <a:t>Equations_of_motion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://www.gamasutra.com/resource_guide/20030121/jacobson_01.</a:t>
            </a:r>
            <a:r>
              <a:rPr lang="en-US" sz="2000" dirty="0" smtClean="0">
                <a:hlinkClick r:id="rId3"/>
              </a:rPr>
              <a:t>shtml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hlinkClick r:id="rId4"/>
              </a:rPr>
              <a:t>http://cowboyprogramming.com/2007/01/05/blob-physics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hlinkClick r:id="rId5"/>
              </a:rPr>
              <a:t>http://www.gamasutra.com/view/feature/1549/practical_fluid_dynamics_part_1.</a:t>
            </a:r>
            <a:r>
              <a:rPr lang="en-US" sz="2000" dirty="0" smtClean="0">
                <a:hlinkClick r:id="rId5"/>
              </a:rPr>
              <a:t>php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Verlet</a:t>
            </a:r>
            <a:r>
              <a:rPr lang="en-US" sz="2000" dirty="0" smtClean="0"/>
              <a:t>, L. "Computer experiments on classical fluids. I. </a:t>
            </a:r>
            <a:r>
              <a:rPr lang="en-US" sz="2000" dirty="0" err="1" smtClean="0"/>
              <a:t>Thermodynamical</a:t>
            </a:r>
            <a:r>
              <a:rPr lang="en-US" sz="2000" dirty="0" smtClean="0"/>
              <a:t> properties of </a:t>
            </a:r>
            <a:r>
              <a:rPr lang="en-US" sz="2000" dirty="0" err="1" smtClean="0"/>
              <a:t>Lennard</a:t>
            </a:r>
            <a:r>
              <a:rPr lang="en-US" sz="2000" dirty="0" smtClean="0"/>
              <a:t>-Jones molecules", Phys. Rev., 159, 98-103 (1967)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Witkin</a:t>
            </a:r>
            <a:r>
              <a:rPr lang="en-US" sz="2000" dirty="0" smtClean="0"/>
              <a:t>, Andrew and David </a:t>
            </a:r>
            <a:r>
              <a:rPr lang="en-US" sz="2000" dirty="0" err="1" smtClean="0"/>
              <a:t>Baraff</a:t>
            </a:r>
            <a:r>
              <a:rPr lang="en-US" sz="2000" dirty="0" smtClean="0"/>
              <a:t>, "Physically Based Modeling: Principles and Practice", </a:t>
            </a:r>
            <a:r>
              <a:rPr lang="en-US" sz="2000" dirty="0" err="1" smtClean="0"/>
              <a:t>Siggraph</a:t>
            </a:r>
            <a:r>
              <a:rPr lang="en-US" sz="2000" dirty="0" smtClean="0"/>
              <a:t> ’97 course notes, 1997.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hlinkClick r:id="rId6"/>
              </a:rPr>
              <a:t>http://www.cs.cmu.edu/~baraff/sigcourse/</a:t>
            </a:r>
            <a:r>
              <a:rPr lang="en-US" sz="2000" dirty="0" smtClean="0">
                <a:hlinkClick r:id="rId6"/>
              </a:rPr>
              <a:t>index.html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Step Sizes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Ideally we want the step-size (dt) to be as big as possible so we can do as few calculations as possible.</a:t>
            </a:r>
          </a:p>
          <a:p>
            <a:pPr>
              <a:lnSpc>
                <a:spcPct val="90000"/>
              </a:lnSpc>
            </a:pPr>
            <a:r>
              <a:rPr lang="en-US" sz="2800"/>
              <a:t>But with bigger step sizes you incorporate more errors and your system can eventually destabilize.</a:t>
            </a:r>
          </a:p>
          <a:p>
            <a:pPr>
              <a:lnSpc>
                <a:spcPct val="90000"/>
              </a:lnSpc>
            </a:pPr>
            <a:r>
              <a:rPr lang="en-US" sz="2800"/>
              <a:t>So small step sizes are usually needed. Unfortunately smaller step sizes can take a long time.</a:t>
            </a:r>
          </a:p>
          <a:p>
            <a:pPr>
              <a:lnSpc>
                <a:spcPct val="90000"/>
              </a:lnSpc>
            </a:pPr>
            <a:r>
              <a:rPr lang="en-US" sz="2800"/>
              <a:t>You don’t want to force a small step size all the time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with Adaptive Step Sizes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0678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Suppose you compute 2 estimates for the velocity at time t+dt:</a:t>
            </a:r>
          </a:p>
          <a:p>
            <a:pPr>
              <a:lnSpc>
                <a:spcPct val="80000"/>
              </a:lnSpc>
            </a:pPr>
            <a:r>
              <a:rPr lang="en-US" sz="2400"/>
              <a:t>So v1 is your velocity estimate for t+dt</a:t>
            </a:r>
          </a:p>
          <a:p>
            <a:pPr>
              <a:lnSpc>
                <a:spcPct val="80000"/>
              </a:lnSpc>
            </a:pPr>
            <a:r>
              <a:rPr lang="en-US" sz="2400"/>
              <a:t>And v2 is your velocity estimate if you instead took 2 smaller steps of size dt/2 each.</a:t>
            </a:r>
          </a:p>
          <a:p>
            <a:pPr>
              <a:lnSpc>
                <a:spcPct val="80000"/>
              </a:lnSpc>
            </a:pPr>
            <a:r>
              <a:rPr lang="en-US" sz="2400"/>
              <a:t>Both v1 and v2 differ from the true velocity by an order of dt</a:t>
            </a:r>
            <a:r>
              <a:rPr lang="en-US" sz="2400" baseline="30000"/>
              <a:t>2 </a:t>
            </a:r>
            <a:r>
              <a:rPr lang="en-US" sz="2400"/>
              <a:t>(because Euler’s method is derived from Taylor’s Theorem truncated after the 2nd term- see reference in the notes section of this slide)</a:t>
            </a:r>
          </a:p>
          <a:p>
            <a:pPr>
              <a:lnSpc>
                <a:spcPct val="80000"/>
              </a:lnSpc>
            </a:pPr>
            <a:r>
              <a:rPr lang="en-US" sz="2400"/>
              <a:t>By that definition, v1 and v2 also differ from each other by an order of dt</a:t>
            </a:r>
            <a:r>
              <a:rPr lang="en-US" sz="2400" baseline="30000"/>
              <a:t>2</a:t>
            </a:r>
          </a:p>
          <a:p>
            <a:pPr>
              <a:lnSpc>
                <a:spcPct val="80000"/>
              </a:lnSpc>
            </a:pPr>
            <a:r>
              <a:rPr lang="en-US" sz="2400"/>
              <a:t>So we can write a measure of the current error as: E = |v1-v2|</a:t>
            </a:r>
          </a:p>
          <a:p>
            <a:pPr>
              <a:lnSpc>
                <a:spcPct val="80000"/>
              </a:lnSpc>
            </a:pPr>
            <a:r>
              <a:rPr lang="en-US" sz="2400"/>
              <a:t>Let E</a:t>
            </a:r>
            <a:r>
              <a:rPr lang="en-US" sz="2400" baseline="-25000"/>
              <a:t>tolerated</a:t>
            </a:r>
            <a:r>
              <a:rPr lang="en-US" sz="2400"/>
              <a:t> be the error that YOU can tolerate in your game.</a:t>
            </a:r>
          </a:p>
          <a:p>
            <a:pPr>
              <a:lnSpc>
                <a:spcPct val="80000"/>
              </a:lnSpc>
            </a:pPr>
            <a:r>
              <a:rPr lang="en-US" sz="2400"/>
              <a:t>Adaptive step size dt</a:t>
            </a:r>
            <a:r>
              <a:rPr lang="en-US" sz="2400" baseline="-25000"/>
              <a:t>adapt</a:t>
            </a:r>
            <a:r>
              <a:rPr lang="en-US" sz="2400"/>
              <a:t> is calculated as approximately: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	 </a:t>
            </a:r>
            <a:r>
              <a:rPr lang="en-US" sz="2400">
                <a:solidFill>
                  <a:schemeClr val="tx2"/>
                </a:solidFill>
              </a:rPr>
              <a:t>dt</a:t>
            </a:r>
            <a:r>
              <a:rPr lang="en-US" sz="2400" baseline="-25000">
                <a:solidFill>
                  <a:schemeClr val="tx2"/>
                </a:solidFill>
              </a:rPr>
              <a:t>adapt</a:t>
            </a:r>
            <a:r>
              <a:rPr lang="en-US" sz="2400">
                <a:solidFill>
                  <a:schemeClr val="tx2"/>
                </a:solidFill>
              </a:rPr>
              <a:t>  = Sqrt(E</a:t>
            </a:r>
            <a:r>
              <a:rPr lang="en-US" sz="2400" baseline="-25000">
                <a:solidFill>
                  <a:schemeClr val="tx2"/>
                </a:solidFill>
              </a:rPr>
              <a:t>tolerated</a:t>
            </a:r>
            <a:r>
              <a:rPr lang="en-US" sz="2400">
                <a:solidFill>
                  <a:schemeClr val="tx2"/>
                </a:solidFill>
              </a:rPr>
              <a:t> / E) * dt</a:t>
            </a:r>
          </a:p>
          <a:p>
            <a:pPr>
              <a:lnSpc>
                <a:spcPct val="80000"/>
              </a:lnSpc>
            </a:pPr>
            <a:r>
              <a:rPr lang="en-US" sz="2400"/>
              <a:t>So a bigger tolerated error would allow you to take a bigger step size. And a smaller one would force a smaller step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4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br>
              <a:rPr lang="en-US" dirty="0" smtClean="0"/>
            </a:b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Method (RK4)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82234"/>
            <a:ext cx="7035933" cy="577576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to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Recall: </a:t>
            </a:r>
            <a:r>
              <a:rPr lang="en-US" dirty="0" err="1" smtClean="0">
                <a:solidFill>
                  <a:srgbClr val="FFFFFF"/>
                </a:solidFill>
              </a:rPr>
              <a:t>v</a:t>
            </a:r>
            <a:r>
              <a:rPr lang="en-US" dirty="0" err="1" smtClean="0">
                <a:solidFill>
                  <a:srgbClr val="FFFFFF"/>
                </a:solidFill>
              </a:rPr>
              <a:t>(t+dt</a:t>
            </a:r>
            <a:r>
              <a:rPr lang="en-US" dirty="0" smtClean="0">
                <a:solidFill>
                  <a:srgbClr val="FFFFFF"/>
                </a:solidFill>
              </a:rPr>
              <a:t>) = </a:t>
            </a:r>
            <a:r>
              <a:rPr lang="en-US" dirty="0" err="1" smtClean="0">
                <a:solidFill>
                  <a:srgbClr val="FFFFFF"/>
                </a:solidFill>
              </a:rPr>
              <a:t>v(t</a:t>
            </a:r>
            <a:r>
              <a:rPr lang="en-US" dirty="0" smtClean="0">
                <a:solidFill>
                  <a:srgbClr val="FFFFFF"/>
                </a:solidFill>
              </a:rPr>
              <a:t>) +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 * </a:t>
            </a:r>
            <a:r>
              <a:rPr lang="en-US" dirty="0" err="1" smtClean="0">
                <a:solidFill>
                  <a:srgbClr val="FFFFFF"/>
                </a:solidFill>
              </a:rPr>
              <a:t>a(t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becomes: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v(t+dt</a:t>
            </a:r>
            <a:r>
              <a:rPr lang="en-US" dirty="0" smtClean="0">
                <a:solidFill>
                  <a:srgbClr val="FFFFFF"/>
                </a:solidFill>
              </a:rPr>
              <a:t>) = </a:t>
            </a:r>
            <a:r>
              <a:rPr lang="en-US" dirty="0" err="1" smtClean="0">
                <a:solidFill>
                  <a:srgbClr val="FFFFFF"/>
                </a:solidFill>
              </a:rPr>
              <a:t>v(t</a:t>
            </a:r>
            <a:r>
              <a:rPr lang="en-US" dirty="0" smtClean="0">
                <a:solidFill>
                  <a:srgbClr val="FFFFFF"/>
                </a:solidFill>
              </a:rPr>
              <a:t>) + 1/6 dt(k</a:t>
            </a:r>
            <a:r>
              <a:rPr lang="en-US" baseline="-25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+2k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+2k</a:t>
            </a:r>
            <a:r>
              <a:rPr lang="en-US" baseline="-25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+k</a:t>
            </a:r>
            <a:r>
              <a:rPr lang="en-US" baseline="-25000" dirty="0" smtClean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baseline="-25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err="1" smtClean="0">
                <a:solidFill>
                  <a:srgbClr val="FFFFFF"/>
                </a:solidFill>
              </a:rPr>
              <a:t>a(t,v(t</a:t>
            </a:r>
            <a:r>
              <a:rPr lang="en-US" dirty="0" smtClean="0">
                <a:solidFill>
                  <a:srgbClr val="FFFFFF"/>
                </a:solidFill>
              </a:rPr>
              <a:t>))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err="1" smtClean="0">
                <a:solidFill>
                  <a:srgbClr val="FFFFFF"/>
                </a:solidFill>
              </a:rPr>
              <a:t>a(t</a:t>
            </a:r>
            <a:r>
              <a:rPr lang="en-US" dirty="0" smtClean="0">
                <a:solidFill>
                  <a:srgbClr val="FFFFFF"/>
                </a:solidFill>
              </a:rPr>
              <a:t> + ½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v(t</a:t>
            </a:r>
            <a:r>
              <a:rPr lang="en-US" dirty="0" smtClean="0">
                <a:solidFill>
                  <a:srgbClr val="FFFFFF"/>
                </a:solidFill>
              </a:rPr>
              <a:t>) + ½ k</a:t>
            </a:r>
            <a:r>
              <a:rPr lang="en-US" baseline="-25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dt)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baseline="-25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err="1" smtClean="0">
                <a:solidFill>
                  <a:srgbClr val="FFFFFF"/>
                </a:solidFill>
              </a:rPr>
              <a:t>a(t</a:t>
            </a:r>
            <a:r>
              <a:rPr lang="en-US" dirty="0" smtClean="0">
                <a:solidFill>
                  <a:srgbClr val="FFFFFF"/>
                </a:solidFill>
              </a:rPr>
              <a:t> + ½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v(t</a:t>
            </a:r>
            <a:r>
              <a:rPr lang="en-US" dirty="0" smtClean="0">
                <a:solidFill>
                  <a:srgbClr val="FFFFFF"/>
                </a:solidFill>
              </a:rPr>
              <a:t>) + ½ k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baseline="-25000" dirty="0" smtClean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err="1" smtClean="0">
                <a:solidFill>
                  <a:srgbClr val="FFFFFF"/>
                </a:solidFill>
              </a:rPr>
              <a:t>a(t</a:t>
            </a:r>
            <a:r>
              <a:rPr lang="en-US" dirty="0" smtClean="0">
                <a:solidFill>
                  <a:srgbClr val="FFFFFF"/>
                </a:solidFill>
              </a:rPr>
              <a:t> +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v(t</a:t>
            </a:r>
            <a:r>
              <a:rPr lang="en-US" dirty="0" smtClean="0">
                <a:solidFill>
                  <a:srgbClr val="FFFFFF"/>
                </a:solidFill>
              </a:rPr>
              <a:t>) + k</a:t>
            </a:r>
            <a:r>
              <a:rPr lang="en-US" baseline="-25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acceleration is calculated from forces and velocity (e.g. for Force of friction).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72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Recall: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t+dt</a:t>
            </a:r>
            <a:r>
              <a:rPr lang="en-US" sz="2400" dirty="0" smtClean="0">
                <a:solidFill>
                  <a:srgbClr val="FFFFFF"/>
                </a:solidFill>
              </a:rPr>
              <a:t>)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pv</a:t>
            </a:r>
            <a:r>
              <a:rPr lang="en-US" sz="2400" dirty="0" err="1" smtClean="0">
                <a:solidFill>
                  <a:srgbClr val="FFFFFF"/>
                </a:solidFill>
              </a:rPr>
              <a:t>(t</a:t>
            </a:r>
            <a:r>
              <a:rPr lang="en-US" sz="2400" dirty="0" smtClean="0">
                <a:solidFill>
                  <a:srgbClr val="FFFFFF"/>
                </a:solidFill>
              </a:rPr>
              <a:t>) +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 *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becomes: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t+dt</a:t>
            </a:r>
            <a:r>
              <a:rPr lang="en-US" sz="2400" dirty="0" smtClean="0">
                <a:solidFill>
                  <a:srgbClr val="FFFFFF"/>
                </a:solidFill>
              </a:rPr>
              <a:t>)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 + 1/6 dt(k</a:t>
            </a:r>
            <a:r>
              <a:rPr lang="en-US" sz="2400" baseline="-25000" dirty="0" smtClean="0">
                <a:solidFill>
                  <a:srgbClr val="FFFFFF"/>
                </a:solidFill>
              </a:rPr>
              <a:t>1</a:t>
            </a:r>
            <a:r>
              <a:rPr lang="en-US" sz="2400" dirty="0" smtClean="0">
                <a:solidFill>
                  <a:srgbClr val="FFFFFF"/>
                </a:solidFill>
              </a:rPr>
              <a:t>+2k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+2k</a:t>
            </a:r>
            <a:r>
              <a:rPr lang="en-US" sz="2400" baseline="-25000" dirty="0" smtClean="0">
                <a:solidFill>
                  <a:srgbClr val="FFFFFF"/>
                </a:solidFill>
              </a:rPr>
              <a:t>3</a:t>
            </a:r>
            <a:r>
              <a:rPr lang="en-US" sz="2400" dirty="0" smtClean="0">
                <a:solidFill>
                  <a:srgbClr val="FFFFFF"/>
                </a:solidFill>
              </a:rPr>
              <a:t>+k</a:t>
            </a:r>
            <a:r>
              <a:rPr lang="en-US" sz="2400" baseline="-25000" dirty="0" smtClean="0">
                <a:solidFill>
                  <a:srgbClr val="FFFFFF"/>
                </a:solidFill>
              </a:rPr>
              <a:t>4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</a:t>
            </a:r>
            <a:r>
              <a:rPr lang="en-US" sz="2400" baseline="-25000" dirty="0" smtClean="0">
                <a:solidFill>
                  <a:srgbClr val="FFFFFF"/>
                </a:solidFill>
              </a:rPr>
              <a:t>1</a:t>
            </a:r>
            <a:r>
              <a:rPr lang="en-US" sz="2400" dirty="0" smtClean="0">
                <a:solidFill>
                  <a:srgbClr val="FFFFFF"/>
                </a:solidFill>
              </a:rPr>
              <a:t>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err="1" smtClean="0">
                <a:solidFill>
                  <a:srgbClr val="FFFFFF"/>
                </a:solidFill>
              </a:rPr>
              <a:t>,p(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 + ½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,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 + ½ k</a:t>
            </a:r>
            <a:r>
              <a:rPr lang="en-US" sz="2400" baseline="-25000" dirty="0" smtClean="0">
                <a:solidFill>
                  <a:srgbClr val="FFFFFF"/>
                </a:solidFill>
              </a:rPr>
              <a:t>1</a:t>
            </a:r>
            <a:r>
              <a:rPr lang="en-US" sz="2400" dirty="0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i.e. velocity at t+½ </a:t>
            </a:r>
            <a:r>
              <a:rPr lang="en-US" sz="2400" dirty="0" err="1" smtClean="0">
                <a:solidFill>
                  <a:srgbClr val="FFFFFF"/>
                </a:solidFill>
                <a:sym typeface="Wingdings"/>
              </a:rPr>
              <a:t>dt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</a:t>
            </a:r>
            <a:r>
              <a:rPr lang="en-US" sz="2400" baseline="-25000" dirty="0" smtClean="0">
                <a:solidFill>
                  <a:srgbClr val="FFFFFF"/>
                </a:solidFill>
              </a:rPr>
              <a:t>3</a:t>
            </a:r>
            <a:r>
              <a:rPr lang="en-US" sz="2400" dirty="0" smtClean="0">
                <a:solidFill>
                  <a:srgbClr val="FFFFFF"/>
                </a:solidFill>
              </a:rPr>
              <a:t>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 + ½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,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 + ½ k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</a:t>
            </a:r>
            <a:r>
              <a:rPr lang="en-US" sz="2400" baseline="-25000" dirty="0" smtClean="0">
                <a:solidFill>
                  <a:srgbClr val="FFFFFF"/>
                </a:solidFill>
              </a:rPr>
              <a:t>4</a:t>
            </a:r>
            <a:r>
              <a:rPr lang="en-US" sz="2400" dirty="0" smtClean="0">
                <a:solidFill>
                  <a:srgbClr val="FFFFFF"/>
                </a:solidFill>
              </a:rPr>
              <a:t> =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 +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,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p(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) + k</a:t>
            </a:r>
            <a:r>
              <a:rPr lang="en-US" sz="2400" baseline="-25000" dirty="0" smtClean="0">
                <a:solidFill>
                  <a:srgbClr val="FFFFFF"/>
                </a:solidFill>
              </a:rPr>
              <a:t>3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So: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k1 = current velocity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k2 = current velocity * ½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k3 = current velocity * ½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k4 = current velocity * </a:t>
            </a:r>
            <a:r>
              <a:rPr lang="en-US" sz="2400" dirty="0" err="1" smtClean="0">
                <a:solidFill>
                  <a:srgbClr val="FFFFFF"/>
                </a:solidFill>
              </a:rPr>
              <a:t>dt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838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Infinitely small objects that have Mass, Position and Velocity</a:t>
            </a:r>
          </a:p>
          <a:p>
            <a:pPr>
              <a:lnSpc>
                <a:spcPct val="90000"/>
              </a:lnSpc>
            </a:pPr>
            <a:r>
              <a:rPr lang="en-US" sz="2800"/>
              <a:t>They are also useful for modeling non-rigid objects such as jelly or cloth (more later).</a:t>
            </a:r>
          </a:p>
          <a:p>
            <a:pPr>
              <a:lnSpc>
                <a:spcPct val="90000"/>
              </a:lnSpc>
            </a:pPr>
            <a:r>
              <a:rPr lang="en-US" sz="2800"/>
              <a:t>Motion of a Newtonian particle is governed by: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F=ma </a:t>
            </a:r>
            <a:r>
              <a:rPr lang="en-US" sz="2400">
                <a:solidFill>
                  <a:schemeClr val="accent1"/>
                </a:solidFill>
              </a:rPr>
              <a:t>(F=force, m=mass, a=acceleration)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a=dv/dt </a:t>
            </a:r>
            <a:r>
              <a:rPr lang="en-US" sz="2400">
                <a:solidFill>
                  <a:schemeClr val="accent1"/>
                </a:solidFill>
              </a:rPr>
              <a:t>(Change of velocity over time- v=velocity; t=time)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v=dp/dt </a:t>
            </a:r>
            <a:r>
              <a:rPr lang="en-US" sz="2400">
                <a:solidFill>
                  <a:schemeClr val="accent1"/>
                </a:solidFill>
              </a:rPr>
              <a:t>(Change of distance over time- p=distance or position)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So a basic data structure for a particle consists of: F, m, v,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a 3D particle might be represented as: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Class particle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float mass;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float position[3];	</a:t>
            </a:r>
            <a:r>
              <a:rPr lang="en-US" sz="2000">
                <a:solidFill>
                  <a:schemeClr val="accent1"/>
                </a:solidFill>
              </a:rPr>
              <a:t>// [3] for x,y,z components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float velocity[3];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float forceAccumulator[3];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forceAccumulator</a:t>
            </a:r>
            <a:r>
              <a:rPr lang="en-US" sz="2400">
                <a:solidFill>
                  <a:schemeClr val="hlink"/>
                </a:solidFill>
              </a:rPr>
              <a:t> is here because the particle may be acted upon by several forces- e.g. a soccerball is affected by the force of gravity and an external force like when someone kicks it. (see later)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hlink"/>
                </a:solidFill>
              </a:rPr>
              <a:t>Anything that will impart a force on the particle will simply ADD their 3 force components (force in X,Y,Z) to the forceAccumulator.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3D Particle System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class particleSystem {</a:t>
            </a:r>
          </a:p>
          <a:p>
            <a:pPr lvl="1">
              <a:buFontTx/>
              <a:buNone/>
            </a:pPr>
            <a:r>
              <a:rPr lang="en-US"/>
              <a:t>particle *listOfParticles;</a:t>
            </a:r>
          </a:p>
          <a:p>
            <a:pPr lvl="1">
              <a:buFontTx/>
              <a:buNone/>
            </a:pPr>
            <a:r>
              <a:rPr lang="en-US"/>
              <a:t>int numParticles;</a:t>
            </a:r>
          </a:p>
          <a:p>
            <a:pPr lvl="1">
              <a:buFontTx/>
              <a:buNone/>
            </a:pPr>
            <a:r>
              <a:rPr lang="en-US"/>
              <a:t>void EulerStep();	</a:t>
            </a:r>
            <a:r>
              <a:rPr lang="en-US">
                <a:solidFill>
                  <a:schemeClr val="accent1"/>
                </a:solidFill>
              </a:rPr>
              <a:t>// Discussed later</a:t>
            </a:r>
          </a:p>
          <a:p>
            <a:pPr lvl="1">
              <a:buFontTx/>
              <a:buNone/>
            </a:pPr>
            <a:r>
              <a:rPr lang="en-US"/>
              <a:t>}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Dynamics Algorithm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For each particle {</a:t>
            </a:r>
          </a:p>
          <a:p>
            <a:pPr lvl="1">
              <a:buFontTx/>
              <a:buNone/>
            </a:pPr>
            <a:r>
              <a:rPr lang="en-US"/>
              <a:t>Compute the forces that are acting on the particle.</a:t>
            </a:r>
          </a:p>
          <a:p>
            <a:pPr lvl="1">
              <a:buFontTx/>
              <a:buNone/>
            </a:pPr>
            <a:r>
              <a:rPr lang="en-US"/>
              <a:t>Compute the acceleration of each particle:</a:t>
            </a:r>
          </a:p>
          <a:p>
            <a:pPr lvl="2">
              <a:buFontTx/>
              <a:buNone/>
            </a:pPr>
            <a:r>
              <a:rPr lang="en-US"/>
              <a:t>Since F=ma; a=F/m</a:t>
            </a:r>
          </a:p>
          <a:p>
            <a:pPr lvl="1">
              <a:buFontTx/>
              <a:buNone/>
            </a:pPr>
            <a:r>
              <a:rPr lang="en-US"/>
              <a:t>Compute velocity of each particle due to the acceleration.</a:t>
            </a:r>
          </a:p>
          <a:p>
            <a:pPr lvl="1">
              <a:buFontTx/>
              <a:buNone/>
            </a:pPr>
            <a:r>
              <a:rPr lang="en-US"/>
              <a:t>Compute the new position of the particle based on the velocity.</a:t>
            </a:r>
          </a:p>
          <a:p>
            <a:pPr>
              <a:buFontTx/>
              <a:buNone/>
            </a:pPr>
            <a:r>
              <a:rPr 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calculate velocity?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Recall that: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= dv/dt (ie change in velocity over time)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 = dp/dt (ie change in position over time)</a:t>
            </a:r>
          </a:p>
          <a:p>
            <a:pPr>
              <a:lnSpc>
                <a:spcPct val="90000"/>
              </a:lnSpc>
            </a:pPr>
            <a:r>
              <a:rPr lang="en-US" sz="2400"/>
              <a:t>So to find velocity we need to find the integral of acceleration</a:t>
            </a:r>
          </a:p>
          <a:p>
            <a:pPr>
              <a:lnSpc>
                <a:spcPct val="90000"/>
              </a:lnSpc>
            </a:pPr>
            <a:r>
              <a:rPr lang="en-US" sz="2400"/>
              <a:t>To find the position we need to find the integral of velocty</a:t>
            </a:r>
          </a:p>
          <a:p>
            <a:pPr>
              <a:lnSpc>
                <a:spcPct val="90000"/>
              </a:lnSpc>
            </a:pPr>
            <a:r>
              <a:rPr lang="en-US" sz="2400"/>
              <a:t>A simple numerical integration method (Euler’s Method):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Q(t+dt) = Q(t) + dt * Q’(t)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 in our case: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To find velocity at each simulation timestep:</a:t>
            </a:r>
          </a:p>
          <a:p>
            <a:pPr lvl="3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v(t+dt) = v(t) + dt * v’(t)</a:t>
            </a:r>
            <a:r>
              <a:rPr lang="en-US" sz="1600"/>
              <a:t> = v(t) + dt * </a:t>
            </a:r>
            <a:r>
              <a:rPr lang="en-US" sz="1600">
                <a:solidFill>
                  <a:schemeClr val="accent1"/>
                </a:solidFill>
              </a:rPr>
              <a:t>a(t)</a:t>
            </a:r>
            <a:r>
              <a:rPr lang="en-US" sz="1600"/>
              <a:t> </a:t>
            </a:r>
            <a:r>
              <a:rPr lang="en-US" sz="1600">
                <a:solidFill>
                  <a:schemeClr val="tx2"/>
                </a:solidFill>
              </a:rPr>
              <a:t>// we know a(t) from F=ma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To find the position at each simulation timestep:</a:t>
            </a:r>
          </a:p>
          <a:p>
            <a:pPr lvl="3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p(t+dt) = p(t) + dt * p’(t)</a:t>
            </a:r>
            <a:r>
              <a:rPr lang="en-US" sz="1600"/>
              <a:t> = p(t) + dt * </a:t>
            </a:r>
            <a:r>
              <a:rPr lang="en-US" sz="1600">
                <a:solidFill>
                  <a:schemeClr val="accent1"/>
                </a:solidFill>
              </a:rPr>
              <a:t>v(t)</a:t>
            </a:r>
            <a:r>
              <a:rPr lang="en-US" sz="1600"/>
              <a:t> </a:t>
            </a:r>
            <a:r>
              <a:rPr lang="en-US" sz="1600">
                <a:solidFill>
                  <a:schemeClr val="tx2"/>
                </a:solidFill>
              </a:rPr>
              <a:t>// we know v(t)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Euler Integration Code (EulerStep)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To find velocity at each simulation </a:t>
            </a:r>
            <a:r>
              <a:rPr lang="en-US" sz="2400" dirty="0" err="1">
                <a:solidFill>
                  <a:schemeClr val="tx2"/>
                </a:solidFill>
              </a:rPr>
              <a:t>timestep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hlink"/>
                </a:solidFill>
              </a:rPr>
              <a:t>v(t+dt</a:t>
            </a:r>
            <a:r>
              <a:rPr lang="en-US" sz="2000" dirty="0">
                <a:solidFill>
                  <a:schemeClr val="hlink"/>
                </a:solidFill>
              </a:rPr>
              <a:t>) = </a:t>
            </a:r>
            <a:r>
              <a:rPr lang="en-US" sz="2000" dirty="0" err="1">
                <a:solidFill>
                  <a:schemeClr val="hlink"/>
                </a:solidFill>
              </a:rPr>
              <a:t>v(t</a:t>
            </a:r>
            <a:r>
              <a:rPr lang="en-US" sz="2000" dirty="0">
                <a:solidFill>
                  <a:schemeClr val="hlink"/>
                </a:solidFill>
              </a:rPr>
              <a:t>) + </a:t>
            </a:r>
            <a:r>
              <a:rPr lang="en-US" sz="2000" dirty="0" err="1">
                <a:solidFill>
                  <a:schemeClr val="hlink"/>
                </a:solidFill>
              </a:rPr>
              <a:t>dt</a:t>
            </a:r>
            <a:r>
              <a:rPr lang="en-US" sz="2000" dirty="0">
                <a:solidFill>
                  <a:schemeClr val="hlink"/>
                </a:solidFill>
              </a:rPr>
              <a:t> * </a:t>
            </a:r>
            <a:r>
              <a:rPr lang="en-US" sz="2000" dirty="0" err="1">
                <a:solidFill>
                  <a:schemeClr val="hlink"/>
                </a:solidFill>
              </a:rPr>
              <a:t>a(t</a:t>
            </a:r>
            <a:r>
              <a:rPr lang="en-US" sz="2000" dirty="0">
                <a:solidFill>
                  <a:schemeClr val="hlink"/>
                </a:solidFill>
              </a:rPr>
              <a:t>) // we know </a:t>
            </a:r>
            <a:r>
              <a:rPr lang="en-US" sz="2000" dirty="0" err="1">
                <a:solidFill>
                  <a:schemeClr val="hlink"/>
                </a:solidFill>
              </a:rPr>
              <a:t>a(t</a:t>
            </a:r>
            <a:r>
              <a:rPr lang="en-US" sz="2000" dirty="0">
                <a:solidFill>
                  <a:schemeClr val="hlink"/>
                </a:solidFill>
              </a:rPr>
              <a:t>) from F=ma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v_next[x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v_now[x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a[x</a:t>
            </a:r>
            <a:r>
              <a:rPr lang="en-US" sz="2000" dirty="0">
                <a:solidFill>
                  <a:schemeClr val="accent1"/>
                </a:solidFill>
              </a:rPr>
              <a:t>];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v_next[y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v_now[y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a[y</a:t>
            </a:r>
            <a:r>
              <a:rPr lang="en-US" sz="2000" dirty="0">
                <a:solidFill>
                  <a:schemeClr val="accent1"/>
                </a:solidFill>
              </a:rPr>
              <a:t>];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v_next[z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v_now[z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a[z</a:t>
            </a:r>
            <a:r>
              <a:rPr lang="en-US" sz="2000" dirty="0">
                <a:solidFill>
                  <a:schemeClr val="accent1"/>
                </a:solidFill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To find the position at each simulation </a:t>
            </a:r>
            <a:r>
              <a:rPr lang="en-US" sz="2400" dirty="0" err="1">
                <a:solidFill>
                  <a:schemeClr val="tx2"/>
                </a:solidFill>
              </a:rPr>
              <a:t>timestep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hlink"/>
                </a:solidFill>
              </a:rPr>
              <a:t>p(t+dt</a:t>
            </a:r>
            <a:r>
              <a:rPr lang="en-US" sz="2000" dirty="0">
                <a:solidFill>
                  <a:schemeClr val="hlink"/>
                </a:solidFill>
              </a:rPr>
              <a:t>) = </a:t>
            </a:r>
            <a:r>
              <a:rPr lang="en-US" sz="2000" dirty="0" err="1">
                <a:solidFill>
                  <a:schemeClr val="hlink"/>
                </a:solidFill>
              </a:rPr>
              <a:t>p(t</a:t>
            </a:r>
            <a:r>
              <a:rPr lang="en-US" sz="2000" dirty="0">
                <a:solidFill>
                  <a:schemeClr val="hlink"/>
                </a:solidFill>
              </a:rPr>
              <a:t>) + </a:t>
            </a:r>
            <a:r>
              <a:rPr lang="en-US" sz="2000" dirty="0" err="1">
                <a:solidFill>
                  <a:schemeClr val="hlink"/>
                </a:solidFill>
              </a:rPr>
              <a:t>dt</a:t>
            </a:r>
            <a:r>
              <a:rPr lang="en-US" sz="2000" dirty="0">
                <a:solidFill>
                  <a:schemeClr val="hlink"/>
                </a:solidFill>
              </a:rPr>
              <a:t> * </a:t>
            </a:r>
            <a:r>
              <a:rPr lang="en-US" sz="2000" dirty="0" err="1">
                <a:solidFill>
                  <a:schemeClr val="hlink"/>
                </a:solidFill>
              </a:rPr>
              <a:t>v(t</a:t>
            </a:r>
            <a:r>
              <a:rPr lang="en-US" sz="2000" dirty="0">
                <a:solidFill>
                  <a:schemeClr val="hlink"/>
                </a:solidFill>
              </a:rPr>
              <a:t>) // we know </a:t>
            </a:r>
            <a:r>
              <a:rPr lang="en-US" sz="2000" dirty="0" err="1">
                <a:solidFill>
                  <a:schemeClr val="hlink"/>
                </a:solidFill>
              </a:rPr>
              <a:t>v(t</a:t>
            </a:r>
            <a:r>
              <a:rPr lang="en-US" sz="2000" dirty="0">
                <a:solidFill>
                  <a:schemeClr val="hlink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p_next[x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p_now[x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v_now[x</a:t>
            </a:r>
            <a:r>
              <a:rPr lang="en-US" sz="2000" dirty="0">
                <a:solidFill>
                  <a:schemeClr val="accent1"/>
                </a:solidFill>
              </a:rPr>
              <a:t>];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p_next[y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p_now[y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v_now[y</a:t>
            </a:r>
            <a:r>
              <a:rPr lang="en-US" sz="2000" dirty="0">
                <a:solidFill>
                  <a:schemeClr val="accent1"/>
                </a:solidFill>
              </a:rPr>
              <a:t>];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/>
                </a:solidFill>
              </a:rPr>
              <a:t>p_next[z</a:t>
            </a:r>
            <a:r>
              <a:rPr lang="en-US" sz="2000" dirty="0">
                <a:solidFill>
                  <a:schemeClr val="accent1"/>
                </a:solidFill>
              </a:rPr>
              <a:t>] = </a:t>
            </a:r>
            <a:r>
              <a:rPr lang="en-US" sz="2000" dirty="0" err="1">
                <a:solidFill>
                  <a:schemeClr val="accent1"/>
                </a:solidFill>
              </a:rPr>
              <a:t>p_now[z</a:t>
            </a:r>
            <a:r>
              <a:rPr lang="en-US" sz="2000" dirty="0">
                <a:solidFill>
                  <a:schemeClr val="accent1"/>
                </a:solidFill>
              </a:rPr>
              <a:t>] + </a:t>
            </a:r>
            <a:r>
              <a:rPr lang="en-US" sz="2000" dirty="0" err="1">
                <a:solidFill>
                  <a:schemeClr val="accent1"/>
                </a:solidFill>
              </a:rPr>
              <a:t>dt</a:t>
            </a:r>
            <a:r>
              <a:rPr lang="en-US" sz="2000" dirty="0">
                <a:solidFill>
                  <a:schemeClr val="accent1"/>
                </a:solidFill>
              </a:rPr>
              <a:t> * </a:t>
            </a:r>
            <a:r>
              <a:rPr lang="en-US" sz="2000" dirty="0" err="1">
                <a:solidFill>
                  <a:schemeClr val="accent1"/>
                </a:solidFill>
              </a:rPr>
              <a:t>v_now[z</a:t>
            </a:r>
            <a:r>
              <a:rPr lang="en-US" sz="2000" dirty="0">
                <a:solidFill>
                  <a:schemeClr val="accent1"/>
                </a:solidFill>
              </a:rPr>
              <a:t>]</a:t>
            </a:r>
            <a:r>
              <a:rPr lang="en-US" sz="2000" dirty="0" smtClean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Remember </a:t>
            </a:r>
            <a:r>
              <a:rPr lang="en-US" sz="2400" dirty="0">
                <a:solidFill>
                  <a:schemeClr val="tx2"/>
                </a:solidFill>
              </a:rPr>
              <a:t>to save away </a:t>
            </a:r>
            <a:r>
              <a:rPr lang="en-US" sz="2400" dirty="0" err="1">
                <a:solidFill>
                  <a:schemeClr val="tx2"/>
                </a:solidFill>
              </a:rPr>
              <a:t>v_next</a:t>
            </a:r>
            <a:r>
              <a:rPr lang="en-US" sz="2400" dirty="0">
                <a:solidFill>
                  <a:schemeClr val="tx2"/>
                </a:solidFill>
              </a:rPr>
              <a:t> for the next step through the simulation: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/>
              <a:t>v_now[x</a:t>
            </a:r>
            <a:r>
              <a:rPr lang="en-US" sz="2000" dirty="0"/>
              <a:t>] = </a:t>
            </a:r>
            <a:r>
              <a:rPr lang="en-US" sz="2000" dirty="0" err="1"/>
              <a:t>v_next[x</a:t>
            </a:r>
            <a:r>
              <a:rPr lang="en-US" sz="2000" dirty="0"/>
              <a:t>]; </a:t>
            </a:r>
            <a:r>
              <a:rPr lang="en-US" sz="2000" dirty="0" err="1"/>
              <a:t>v_now[y</a:t>
            </a:r>
            <a:r>
              <a:rPr lang="en-US" sz="2000" dirty="0"/>
              <a:t>] = </a:t>
            </a:r>
            <a:r>
              <a:rPr lang="en-US" sz="2000" dirty="0" err="1"/>
              <a:t>v_next[y</a:t>
            </a:r>
            <a:r>
              <a:rPr lang="en-US" sz="2000" dirty="0"/>
              <a:t>]; </a:t>
            </a:r>
            <a:r>
              <a:rPr lang="en-US" sz="2000" dirty="0" err="1"/>
              <a:t>v_now[z</a:t>
            </a:r>
            <a:r>
              <a:rPr lang="en-US" sz="2000" dirty="0"/>
              <a:t>] = </a:t>
            </a:r>
            <a:r>
              <a:rPr lang="en-US" sz="2000" dirty="0" err="1"/>
              <a:t>v_next[z</a:t>
            </a:r>
            <a:r>
              <a:rPr lang="en-US" sz="2000" dirty="0"/>
              <a:t>];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LPPT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LPP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VLPP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LPP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LPP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LPP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LPP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LPP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LPP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EVLPPTTemplate</Template>
  <TotalTime>1866</TotalTime>
  <Words>3145</Words>
  <Application>Microsoft PowerPoint</Application>
  <PresentationFormat>On-screen Show (4:3)</PresentationFormat>
  <Paragraphs>303</Paragraphs>
  <Slides>37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EVLPPTTemplate</vt:lpstr>
      <vt:lpstr>Slide 1</vt:lpstr>
      <vt:lpstr>Application in Video Games</vt:lpstr>
      <vt:lpstr>Definitions</vt:lpstr>
      <vt:lpstr>Particle Systems</vt:lpstr>
      <vt:lpstr>E.g. a 3D particle might be represented as:</vt:lpstr>
      <vt:lpstr>E.g. 3D Particle System</vt:lpstr>
      <vt:lpstr>Particle Dynamics Algorithm</vt:lpstr>
      <vt:lpstr>How do you calculate velocity?</vt:lpstr>
      <vt:lpstr>E.g. Euler Integration Code (EulerStep)</vt:lpstr>
      <vt:lpstr>Warning about Euler Method</vt:lpstr>
      <vt:lpstr>Verlet</vt:lpstr>
      <vt:lpstr>Advantages / Disadvantages of Verlet</vt:lpstr>
      <vt:lpstr>Computing Forces</vt:lpstr>
      <vt:lpstr>Spring Systems (Hooks Law)</vt:lpstr>
      <vt:lpstr>Simulating Cloth</vt:lpstr>
      <vt:lpstr>Simulating Cloth</vt:lpstr>
      <vt:lpstr>Simulating Cloth</vt:lpstr>
      <vt:lpstr>Making Blobs</vt:lpstr>
      <vt:lpstr>Slide 19</vt:lpstr>
      <vt:lpstr>Slide 20</vt:lpstr>
      <vt:lpstr>Handling Collisions</vt:lpstr>
      <vt:lpstr>Detecting Collision</vt:lpstr>
      <vt:lpstr>Particle/Plane Collisions</vt:lpstr>
      <vt:lpstr>Collision Response – dealing with the case where particle penetrates a plane (and it shouldn’t have)</vt:lpstr>
      <vt:lpstr>Collision Response</vt:lpstr>
      <vt:lpstr>Rigid Body Dynamics</vt:lpstr>
      <vt:lpstr>Rigid Body Dynamics</vt:lpstr>
      <vt:lpstr>All this wasn’t invented so you could play a better game of Grand Theft Auto…</vt:lpstr>
      <vt:lpstr>Molecular Dynamics</vt:lpstr>
      <vt:lpstr>Fluid Dynamics Modeling for Weather Modeling, Airflow Around an Airplane, High Rise, Ship, inside a water hose.</vt:lpstr>
      <vt:lpstr>References “May the FORCE be with you.”</vt:lpstr>
      <vt:lpstr>References</vt:lpstr>
      <vt:lpstr>Adaptive Step Sizes</vt:lpstr>
      <vt:lpstr>Euler with Adaptive Step Sizes</vt:lpstr>
      <vt:lpstr>The Common 4th Order Runge Kutta Method (RK4)</vt:lpstr>
      <vt:lpstr>Translating to our problem</vt:lpstr>
      <vt:lpstr>Slide 37</vt:lpstr>
    </vt:vector>
  </TitlesOfParts>
  <Company>EVL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Leigh</dc:creator>
  <cp:lastModifiedBy>Jason Leigh</cp:lastModifiedBy>
  <cp:revision>229</cp:revision>
  <dcterms:created xsi:type="dcterms:W3CDTF">2010-03-28T15:13:14Z</dcterms:created>
  <dcterms:modified xsi:type="dcterms:W3CDTF">2010-03-28T18:38:50Z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D:\Jason\cise_html</vt:lpwstr>
  </property>
</Properties>
</file>